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1"/>
  </p:notesMasterIdLst>
  <p:sldIdLst>
    <p:sldId id="256" r:id="rId2"/>
    <p:sldId id="754" r:id="rId3"/>
    <p:sldId id="257" r:id="rId4"/>
    <p:sldId id="687" r:id="rId5"/>
    <p:sldId id="755" r:id="rId6"/>
    <p:sldId id="756" r:id="rId7"/>
    <p:sldId id="757" r:id="rId8"/>
    <p:sldId id="761" r:id="rId9"/>
    <p:sldId id="758" r:id="rId10"/>
    <p:sldId id="759" r:id="rId11"/>
    <p:sldId id="760" r:id="rId12"/>
    <p:sldId id="762" r:id="rId13"/>
    <p:sldId id="768" r:id="rId14"/>
    <p:sldId id="763" r:id="rId15"/>
    <p:sldId id="765" r:id="rId16"/>
    <p:sldId id="766" r:id="rId17"/>
    <p:sldId id="767" r:id="rId18"/>
    <p:sldId id="769" r:id="rId19"/>
    <p:sldId id="764" r:id="rId20"/>
    <p:sldId id="770" r:id="rId21"/>
    <p:sldId id="771" r:id="rId22"/>
    <p:sldId id="773" r:id="rId23"/>
    <p:sldId id="774" r:id="rId24"/>
    <p:sldId id="775" r:id="rId25"/>
    <p:sldId id="776" r:id="rId26"/>
    <p:sldId id="777" r:id="rId27"/>
    <p:sldId id="778" r:id="rId28"/>
    <p:sldId id="779" r:id="rId29"/>
    <p:sldId id="780" r:id="rId30"/>
    <p:sldId id="781" r:id="rId31"/>
    <p:sldId id="772" r:id="rId32"/>
    <p:sldId id="782" r:id="rId33"/>
    <p:sldId id="783" r:id="rId34"/>
    <p:sldId id="784" r:id="rId35"/>
    <p:sldId id="786" r:id="rId36"/>
    <p:sldId id="785" r:id="rId37"/>
    <p:sldId id="787" r:id="rId38"/>
    <p:sldId id="788" r:id="rId39"/>
    <p:sldId id="790" r:id="rId40"/>
    <p:sldId id="801" r:id="rId41"/>
    <p:sldId id="792" r:id="rId42"/>
    <p:sldId id="789" r:id="rId43"/>
    <p:sldId id="793" r:id="rId44"/>
    <p:sldId id="791" r:id="rId45"/>
    <p:sldId id="800" r:id="rId46"/>
    <p:sldId id="803" r:id="rId47"/>
    <p:sldId id="794" r:id="rId48"/>
    <p:sldId id="795" r:id="rId49"/>
    <p:sldId id="804" r:id="rId50"/>
    <p:sldId id="805" r:id="rId51"/>
    <p:sldId id="807" r:id="rId52"/>
    <p:sldId id="806" r:id="rId53"/>
    <p:sldId id="796" r:id="rId54"/>
    <p:sldId id="797" r:id="rId55"/>
    <p:sldId id="808" r:id="rId56"/>
    <p:sldId id="798" r:id="rId57"/>
    <p:sldId id="809" r:id="rId58"/>
    <p:sldId id="810" r:id="rId59"/>
    <p:sldId id="814" r:id="rId60"/>
    <p:sldId id="815" r:id="rId61"/>
    <p:sldId id="811" r:id="rId62"/>
    <p:sldId id="812" r:id="rId63"/>
    <p:sldId id="817" r:id="rId64"/>
    <p:sldId id="816" r:id="rId65"/>
    <p:sldId id="818" r:id="rId66"/>
    <p:sldId id="819" r:id="rId67"/>
    <p:sldId id="820" r:id="rId68"/>
    <p:sldId id="821" r:id="rId69"/>
    <p:sldId id="822" r:id="rId70"/>
    <p:sldId id="823" r:id="rId71"/>
    <p:sldId id="824" r:id="rId72"/>
    <p:sldId id="740" r:id="rId73"/>
    <p:sldId id="828" r:id="rId74"/>
    <p:sldId id="827" r:id="rId75"/>
    <p:sldId id="826" r:id="rId76"/>
    <p:sldId id="829" r:id="rId77"/>
    <p:sldId id="825" r:id="rId78"/>
    <p:sldId id="830" r:id="rId79"/>
    <p:sldId id="831" r:id="rId80"/>
    <p:sldId id="832" r:id="rId81"/>
    <p:sldId id="833" r:id="rId82"/>
    <p:sldId id="834" r:id="rId83"/>
    <p:sldId id="835" r:id="rId84"/>
    <p:sldId id="837" r:id="rId85"/>
    <p:sldId id="838" r:id="rId86"/>
    <p:sldId id="839" r:id="rId87"/>
    <p:sldId id="841" r:id="rId88"/>
    <p:sldId id="840" r:id="rId89"/>
    <p:sldId id="842"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F53"/>
    <a:srgbClr val="4B9CD3"/>
    <a:srgbClr val="00AF92"/>
    <a:srgbClr val="F17475"/>
    <a:srgbClr val="653C76"/>
    <a:srgbClr val="FFBD5D"/>
    <a:srgbClr val="EFB351"/>
    <a:srgbClr val="F8CFFF"/>
    <a:srgbClr val="E87071"/>
    <a:srgbClr val="FFB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27"/>
    <p:restoredTop sz="95748"/>
  </p:normalViewPr>
  <p:slideViewPr>
    <p:cSldViewPr snapToGrid="0">
      <p:cViewPr>
        <p:scale>
          <a:sx n="101" d="100"/>
          <a:sy n="101" d="100"/>
        </p:scale>
        <p:origin x="168" y="5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B5987-EE31-0E46-A6BD-7B637EEB3713}" type="datetimeFigureOut">
              <a:rPr lang="en-US" smtClean="0"/>
              <a:t>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698F3-5341-0A4C-B320-4537A2452B0C}" type="slidenum">
              <a:rPr lang="en-US" smtClean="0"/>
              <a:t>‹#›</a:t>
            </a:fld>
            <a:endParaRPr lang="en-US"/>
          </a:p>
        </p:txBody>
      </p:sp>
    </p:spTree>
    <p:extLst>
      <p:ext uri="{BB962C8B-B14F-4D97-AF65-F5344CB8AC3E}">
        <p14:creationId xmlns:p14="http://schemas.microsoft.com/office/powerpoint/2010/main" val="1918824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a:t>
            </a:fld>
            <a:endParaRPr lang="en-US"/>
          </a:p>
        </p:txBody>
      </p:sp>
    </p:spTree>
    <p:extLst>
      <p:ext uri="{BB962C8B-B14F-4D97-AF65-F5344CB8AC3E}">
        <p14:creationId xmlns:p14="http://schemas.microsoft.com/office/powerpoint/2010/main" val="90698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698F3-5341-0A4C-B320-4537A2452B0C}" type="slidenum">
              <a:rPr lang="en-US" smtClean="0"/>
              <a:t>11</a:t>
            </a:fld>
            <a:endParaRPr lang="en-US"/>
          </a:p>
        </p:txBody>
      </p:sp>
    </p:spTree>
    <p:extLst>
      <p:ext uri="{BB962C8B-B14F-4D97-AF65-F5344CB8AC3E}">
        <p14:creationId xmlns:p14="http://schemas.microsoft.com/office/powerpoint/2010/main" val="357526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698F3-5341-0A4C-B320-4537A2452B0C}" type="slidenum">
              <a:rPr lang="en-US" smtClean="0"/>
              <a:t>12</a:t>
            </a:fld>
            <a:endParaRPr lang="en-US"/>
          </a:p>
        </p:txBody>
      </p:sp>
    </p:spTree>
    <p:extLst>
      <p:ext uri="{BB962C8B-B14F-4D97-AF65-F5344CB8AC3E}">
        <p14:creationId xmlns:p14="http://schemas.microsoft.com/office/powerpoint/2010/main" val="1846142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698F3-5341-0A4C-B320-4537A2452B0C}" type="slidenum">
              <a:rPr lang="en-US" smtClean="0"/>
              <a:t>13</a:t>
            </a:fld>
            <a:endParaRPr lang="en-US"/>
          </a:p>
        </p:txBody>
      </p:sp>
    </p:spTree>
    <p:extLst>
      <p:ext uri="{BB962C8B-B14F-4D97-AF65-F5344CB8AC3E}">
        <p14:creationId xmlns:p14="http://schemas.microsoft.com/office/powerpoint/2010/main" val="2337511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698F3-5341-0A4C-B320-4537A2452B0C}" type="slidenum">
              <a:rPr lang="en-US" smtClean="0"/>
              <a:t>14</a:t>
            </a:fld>
            <a:endParaRPr lang="en-US"/>
          </a:p>
        </p:txBody>
      </p:sp>
    </p:spTree>
    <p:extLst>
      <p:ext uri="{BB962C8B-B14F-4D97-AF65-F5344CB8AC3E}">
        <p14:creationId xmlns:p14="http://schemas.microsoft.com/office/powerpoint/2010/main" val="2367257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698F3-5341-0A4C-B320-4537A2452B0C}" type="slidenum">
              <a:rPr lang="en-US" smtClean="0"/>
              <a:t>15</a:t>
            </a:fld>
            <a:endParaRPr lang="en-US"/>
          </a:p>
        </p:txBody>
      </p:sp>
    </p:spTree>
    <p:extLst>
      <p:ext uri="{BB962C8B-B14F-4D97-AF65-F5344CB8AC3E}">
        <p14:creationId xmlns:p14="http://schemas.microsoft.com/office/powerpoint/2010/main" val="1615014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698F3-5341-0A4C-B320-4537A2452B0C}" type="slidenum">
              <a:rPr lang="en-US" smtClean="0"/>
              <a:t>16</a:t>
            </a:fld>
            <a:endParaRPr lang="en-US"/>
          </a:p>
        </p:txBody>
      </p:sp>
    </p:spTree>
    <p:extLst>
      <p:ext uri="{BB962C8B-B14F-4D97-AF65-F5344CB8AC3E}">
        <p14:creationId xmlns:p14="http://schemas.microsoft.com/office/powerpoint/2010/main" val="370908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698F3-5341-0A4C-B320-4537A2452B0C}" type="slidenum">
              <a:rPr lang="en-US" smtClean="0"/>
              <a:t>17</a:t>
            </a:fld>
            <a:endParaRPr lang="en-US"/>
          </a:p>
        </p:txBody>
      </p:sp>
    </p:spTree>
    <p:extLst>
      <p:ext uri="{BB962C8B-B14F-4D97-AF65-F5344CB8AC3E}">
        <p14:creationId xmlns:p14="http://schemas.microsoft.com/office/powerpoint/2010/main" val="2235504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698F3-5341-0A4C-B320-4537A2452B0C}" type="slidenum">
              <a:rPr lang="en-US" smtClean="0"/>
              <a:t>18</a:t>
            </a:fld>
            <a:endParaRPr lang="en-US"/>
          </a:p>
        </p:txBody>
      </p:sp>
    </p:spTree>
    <p:extLst>
      <p:ext uri="{BB962C8B-B14F-4D97-AF65-F5344CB8AC3E}">
        <p14:creationId xmlns:p14="http://schemas.microsoft.com/office/powerpoint/2010/main" val="2579791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698F3-5341-0A4C-B320-4537A2452B0C}" type="slidenum">
              <a:rPr lang="en-US" smtClean="0"/>
              <a:t>19</a:t>
            </a:fld>
            <a:endParaRPr lang="en-US"/>
          </a:p>
        </p:txBody>
      </p:sp>
    </p:spTree>
    <p:extLst>
      <p:ext uri="{BB962C8B-B14F-4D97-AF65-F5344CB8AC3E}">
        <p14:creationId xmlns:p14="http://schemas.microsoft.com/office/powerpoint/2010/main" val="1012824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20</a:t>
            </a:fld>
            <a:endParaRPr lang="en-US"/>
          </a:p>
        </p:txBody>
      </p:sp>
    </p:spTree>
    <p:extLst>
      <p:ext uri="{BB962C8B-B14F-4D97-AF65-F5344CB8AC3E}">
        <p14:creationId xmlns:p14="http://schemas.microsoft.com/office/powerpoint/2010/main" val="73497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a:t>
            </a:fld>
            <a:endParaRPr lang="en-US"/>
          </a:p>
        </p:txBody>
      </p:sp>
    </p:spTree>
    <p:extLst>
      <p:ext uri="{BB962C8B-B14F-4D97-AF65-F5344CB8AC3E}">
        <p14:creationId xmlns:p14="http://schemas.microsoft.com/office/powerpoint/2010/main" val="894797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21</a:t>
            </a:fld>
            <a:endParaRPr lang="en-US"/>
          </a:p>
        </p:txBody>
      </p:sp>
    </p:spTree>
    <p:extLst>
      <p:ext uri="{BB962C8B-B14F-4D97-AF65-F5344CB8AC3E}">
        <p14:creationId xmlns:p14="http://schemas.microsoft.com/office/powerpoint/2010/main" val="846791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www.datacamp.com</a:t>
            </a:r>
            <a:r>
              <a:rPr lang="en-US" dirty="0"/>
              <a:t>/tutorial/introduction-to-activation-functions-in-neural-networks?utm_source=</a:t>
            </a:r>
            <a:r>
              <a:rPr lang="en-US" dirty="0" err="1"/>
              <a:t>google&amp;utm_medium</a:t>
            </a:r>
            <a:r>
              <a:rPr lang="en-US" dirty="0"/>
              <a:t>=</a:t>
            </a:r>
            <a:r>
              <a:rPr lang="en-US" dirty="0" err="1"/>
              <a:t>paid_search&amp;utm_campaignid</a:t>
            </a:r>
            <a:r>
              <a:rPr lang="en-US" dirty="0"/>
              <a:t>=19589720830&amp;utm_adgroupid=157156377071&amp;utm_device=</a:t>
            </a:r>
            <a:r>
              <a:rPr lang="en-US" dirty="0" err="1"/>
              <a:t>c&amp;utm_keyword</a:t>
            </a:r>
            <a:r>
              <a:rPr lang="en-US" dirty="0"/>
              <a:t>=&amp;</a:t>
            </a:r>
            <a:r>
              <a:rPr lang="en-US" dirty="0" err="1"/>
              <a:t>utm_matchtype</a:t>
            </a:r>
            <a:r>
              <a:rPr lang="en-US" dirty="0"/>
              <a:t>=&amp;</a:t>
            </a:r>
            <a:r>
              <a:rPr lang="en-US" dirty="0" err="1"/>
              <a:t>utm_network</a:t>
            </a:r>
            <a:r>
              <a:rPr lang="en-US" dirty="0"/>
              <a:t>=</a:t>
            </a:r>
            <a:r>
              <a:rPr lang="en-US" dirty="0" err="1"/>
              <a:t>s&amp;utm_adpostion</a:t>
            </a:r>
            <a:r>
              <a:rPr lang="en-US" dirty="0"/>
              <a:t>=&amp;</a:t>
            </a:r>
            <a:r>
              <a:rPr lang="en-US" dirty="0" err="1"/>
              <a:t>utm_creative</a:t>
            </a:r>
            <a:r>
              <a:rPr lang="en-US" dirty="0"/>
              <a:t>=684753665224&amp;utm_targetid=dsa-2218886984380&amp;utm_loc_interest_ms=&amp;</a:t>
            </a:r>
            <a:r>
              <a:rPr lang="en-US" dirty="0" err="1"/>
              <a:t>utm_loc_physical_ms</a:t>
            </a:r>
            <a:r>
              <a:rPr lang="en-US" dirty="0"/>
              <a:t>=9009670&amp;utm_content=&amp;</a:t>
            </a:r>
            <a:r>
              <a:rPr lang="en-US" dirty="0" err="1"/>
              <a:t>utm_campaign</a:t>
            </a:r>
            <a:r>
              <a:rPr lang="en-US" dirty="0"/>
              <a:t>=230119_1-sea~dsa~tofu_2-b2c_3-us_4-prc_5-na_6-na_7-le_8-pdsh-go_9-na_10-na_11-na-jan24&amp;gad_source=5&amp;gclid=EAIaIQobChMIx_n9zO3vgwMVgLRaBR0pcgFDEAAYASAAEgIUXPD_BwE</a:t>
            </a:r>
          </a:p>
        </p:txBody>
      </p:sp>
      <p:sp>
        <p:nvSpPr>
          <p:cNvPr id="4" name="Slide Number Placeholder 3"/>
          <p:cNvSpPr>
            <a:spLocks noGrp="1"/>
          </p:cNvSpPr>
          <p:nvPr>
            <p:ph type="sldNum" sz="quarter" idx="5"/>
          </p:nvPr>
        </p:nvSpPr>
        <p:spPr/>
        <p:txBody>
          <a:bodyPr/>
          <a:lstStyle/>
          <a:p>
            <a:fld id="{15A698F3-5341-0A4C-B320-4537A2452B0C}" type="slidenum">
              <a:rPr lang="en-US" smtClean="0"/>
              <a:t>22</a:t>
            </a:fld>
            <a:endParaRPr lang="en-US"/>
          </a:p>
        </p:txBody>
      </p:sp>
    </p:spTree>
    <p:extLst>
      <p:ext uri="{BB962C8B-B14F-4D97-AF65-F5344CB8AC3E}">
        <p14:creationId xmlns:p14="http://schemas.microsoft.com/office/powerpoint/2010/main" val="3114514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1.https://</a:t>
            </a:r>
            <a:r>
              <a:rPr lang="en-US" dirty="0" err="1"/>
              <a:t>itsudit.medium.com</a:t>
            </a:r>
            <a:r>
              <a:rPr lang="en-US" dirty="0"/>
              <a:t>/activation-functions-in-deep-learning-understanding-the-role-of-activation-functions-in-neural-423694f7f54e</a:t>
            </a:r>
          </a:p>
          <a:p>
            <a:r>
              <a:rPr lang="en-US" dirty="0"/>
              <a:t>2.https://</a:t>
            </a:r>
            <a:r>
              <a:rPr lang="en-US" dirty="0" err="1"/>
              <a:t>www.datacamp.com</a:t>
            </a:r>
            <a:r>
              <a:rPr lang="en-US" dirty="0"/>
              <a:t>/tutorial/introduction-to-activation-functions-in-neural-networks?utm_source=</a:t>
            </a:r>
            <a:r>
              <a:rPr lang="en-US" dirty="0" err="1"/>
              <a:t>google&amp;utm_medium</a:t>
            </a:r>
            <a:r>
              <a:rPr lang="en-US" dirty="0"/>
              <a:t>=</a:t>
            </a:r>
            <a:r>
              <a:rPr lang="en-US" dirty="0" err="1"/>
              <a:t>paid_search&amp;utm_campaignid</a:t>
            </a:r>
            <a:r>
              <a:rPr lang="en-US" dirty="0"/>
              <a:t>=19589720830&amp;utm_adgroupid=157156377071&amp;utm_device=</a:t>
            </a:r>
            <a:r>
              <a:rPr lang="en-US" dirty="0" err="1"/>
              <a:t>c&amp;utm_keyword</a:t>
            </a:r>
            <a:r>
              <a:rPr lang="en-US" dirty="0"/>
              <a:t>=&amp;</a:t>
            </a:r>
            <a:r>
              <a:rPr lang="en-US" dirty="0" err="1"/>
              <a:t>utm_matchtype</a:t>
            </a:r>
            <a:r>
              <a:rPr lang="en-US" dirty="0"/>
              <a:t>=&amp;</a:t>
            </a:r>
            <a:r>
              <a:rPr lang="en-US" dirty="0" err="1"/>
              <a:t>utm_network</a:t>
            </a:r>
            <a:r>
              <a:rPr lang="en-US" dirty="0"/>
              <a:t>=</a:t>
            </a:r>
            <a:r>
              <a:rPr lang="en-US" dirty="0" err="1"/>
              <a:t>s&amp;utm_adpostion</a:t>
            </a:r>
            <a:r>
              <a:rPr lang="en-US" dirty="0"/>
              <a:t>=&amp;</a:t>
            </a:r>
            <a:r>
              <a:rPr lang="en-US" dirty="0" err="1"/>
              <a:t>utm_creative</a:t>
            </a:r>
            <a:r>
              <a:rPr lang="en-US" dirty="0"/>
              <a:t>=684753665224&amp;utm_targetid=dsa-2218886984380&amp;utm_loc_interest_ms=&amp;</a:t>
            </a:r>
            <a:r>
              <a:rPr lang="en-US" dirty="0" err="1"/>
              <a:t>utm_loc_physical_ms</a:t>
            </a:r>
            <a:r>
              <a:rPr lang="en-US" dirty="0"/>
              <a:t>=9009670&amp;utm_content=&amp;</a:t>
            </a:r>
            <a:r>
              <a:rPr lang="en-US" dirty="0" err="1"/>
              <a:t>utm_campaign</a:t>
            </a:r>
            <a:r>
              <a:rPr lang="en-US" dirty="0"/>
              <a:t>=230119_1-sea~dsa~tofu_2-b2c_3-us_4-prc_5-na_6-na_7-le_8-pdsh-go_9-na_10-na_11-na-jan24&amp;gad_source=5&amp;gclid=EAIaIQobChMIx_n9zO3vgwMVgLRaBR0pcgFDEAAYASAAEgIUXPD_BwE</a:t>
            </a:r>
          </a:p>
        </p:txBody>
      </p:sp>
      <p:sp>
        <p:nvSpPr>
          <p:cNvPr id="4" name="Slide Number Placeholder 3"/>
          <p:cNvSpPr>
            <a:spLocks noGrp="1"/>
          </p:cNvSpPr>
          <p:nvPr>
            <p:ph type="sldNum" sz="quarter" idx="5"/>
          </p:nvPr>
        </p:nvSpPr>
        <p:spPr/>
        <p:txBody>
          <a:bodyPr/>
          <a:lstStyle/>
          <a:p>
            <a:fld id="{15A698F3-5341-0A4C-B320-4537A2452B0C}" type="slidenum">
              <a:rPr lang="en-US" smtClean="0"/>
              <a:t>23</a:t>
            </a:fld>
            <a:endParaRPr lang="en-US"/>
          </a:p>
        </p:txBody>
      </p:sp>
    </p:spTree>
    <p:extLst>
      <p:ext uri="{BB962C8B-B14F-4D97-AF65-F5344CB8AC3E}">
        <p14:creationId xmlns:p14="http://schemas.microsoft.com/office/powerpoint/2010/main" val="3067600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www.datacamp.com</a:t>
            </a:r>
            <a:r>
              <a:rPr lang="en-US" dirty="0"/>
              <a:t>/tutorial/introduction-to-activation-functions-in-neural-networks?utm_source=</a:t>
            </a:r>
            <a:r>
              <a:rPr lang="en-US" dirty="0" err="1"/>
              <a:t>google&amp;utm_medium</a:t>
            </a:r>
            <a:r>
              <a:rPr lang="en-US" dirty="0"/>
              <a:t>=</a:t>
            </a:r>
            <a:r>
              <a:rPr lang="en-US" dirty="0" err="1"/>
              <a:t>paid_search&amp;utm_campaignid</a:t>
            </a:r>
            <a:r>
              <a:rPr lang="en-US" dirty="0"/>
              <a:t>=19589720830&amp;utm_adgroupid=157156377071&amp;utm_device=</a:t>
            </a:r>
            <a:r>
              <a:rPr lang="en-US" dirty="0" err="1"/>
              <a:t>c&amp;utm_keyword</a:t>
            </a:r>
            <a:r>
              <a:rPr lang="en-US" dirty="0"/>
              <a:t>=&amp;</a:t>
            </a:r>
            <a:r>
              <a:rPr lang="en-US" dirty="0" err="1"/>
              <a:t>utm_matchtype</a:t>
            </a:r>
            <a:r>
              <a:rPr lang="en-US" dirty="0"/>
              <a:t>=&amp;</a:t>
            </a:r>
            <a:r>
              <a:rPr lang="en-US" dirty="0" err="1"/>
              <a:t>utm_network</a:t>
            </a:r>
            <a:r>
              <a:rPr lang="en-US" dirty="0"/>
              <a:t>=</a:t>
            </a:r>
            <a:r>
              <a:rPr lang="en-US" dirty="0" err="1"/>
              <a:t>s&amp;utm_adpostion</a:t>
            </a:r>
            <a:r>
              <a:rPr lang="en-US" dirty="0"/>
              <a:t>=&amp;</a:t>
            </a:r>
            <a:r>
              <a:rPr lang="en-US" dirty="0" err="1"/>
              <a:t>utm_creative</a:t>
            </a:r>
            <a:r>
              <a:rPr lang="en-US" dirty="0"/>
              <a:t>=684753665224&amp;utm_targetid=dsa-2218886984380&amp;utm_loc_interest_ms=&amp;</a:t>
            </a:r>
            <a:r>
              <a:rPr lang="en-US" dirty="0" err="1"/>
              <a:t>utm_loc_physical_ms</a:t>
            </a:r>
            <a:r>
              <a:rPr lang="en-US" dirty="0"/>
              <a:t>=9009670&amp;utm_content=&amp;</a:t>
            </a:r>
            <a:r>
              <a:rPr lang="en-US" dirty="0" err="1"/>
              <a:t>utm_campaign</a:t>
            </a:r>
            <a:r>
              <a:rPr lang="en-US" dirty="0"/>
              <a:t>=230119_1-sea~dsa~tofu_2-b2c_3-us_4-prc_5-na_6-na_7-le_8-pdsh-go_9-na_10-na_11-na-jan24&amp;gad_source=5&amp;gclid=EAIaIQobChMIx_n9zO3vgwMVgLRaBR0pcgFDEAAYASAAEgIUXPD_BwE</a:t>
            </a:r>
          </a:p>
        </p:txBody>
      </p:sp>
      <p:sp>
        <p:nvSpPr>
          <p:cNvPr id="4" name="Slide Number Placeholder 3"/>
          <p:cNvSpPr>
            <a:spLocks noGrp="1"/>
          </p:cNvSpPr>
          <p:nvPr>
            <p:ph type="sldNum" sz="quarter" idx="5"/>
          </p:nvPr>
        </p:nvSpPr>
        <p:spPr/>
        <p:txBody>
          <a:bodyPr/>
          <a:lstStyle/>
          <a:p>
            <a:fld id="{15A698F3-5341-0A4C-B320-4537A2452B0C}" type="slidenum">
              <a:rPr lang="en-US" smtClean="0"/>
              <a:t>24</a:t>
            </a:fld>
            <a:endParaRPr lang="en-US"/>
          </a:p>
        </p:txBody>
      </p:sp>
    </p:spTree>
    <p:extLst>
      <p:ext uri="{BB962C8B-B14F-4D97-AF65-F5344CB8AC3E}">
        <p14:creationId xmlns:p14="http://schemas.microsoft.com/office/powerpoint/2010/main" val="162110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www.datacamp.com</a:t>
            </a:r>
            <a:r>
              <a:rPr lang="en-US" dirty="0"/>
              <a:t>/tutorial/introduction-to-activation-functions-in-neural-networks?utm_source=</a:t>
            </a:r>
            <a:r>
              <a:rPr lang="en-US" dirty="0" err="1"/>
              <a:t>google&amp;utm_medium</a:t>
            </a:r>
            <a:r>
              <a:rPr lang="en-US" dirty="0"/>
              <a:t>=</a:t>
            </a:r>
            <a:r>
              <a:rPr lang="en-US" dirty="0" err="1"/>
              <a:t>paid_search&amp;utm_campaignid</a:t>
            </a:r>
            <a:r>
              <a:rPr lang="en-US" dirty="0"/>
              <a:t>=19589720830&amp;utm_adgroupid=157156377071&amp;utm_device=</a:t>
            </a:r>
            <a:r>
              <a:rPr lang="en-US" dirty="0" err="1"/>
              <a:t>c&amp;utm_keyword</a:t>
            </a:r>
            <a:r>
              <a:rPr lang="en-US" dirty="0"/>
              <a:t>=&amp;</a:t>
            </a:r>
            <a:r>
              <a:rPr lang="en-US" dirty="0" err="1"/>
              <a:t>utm_matchtype</a:t>
            </a:r>
            <a:r>
              <a:rPr lang="en-US" dirty="0"/>
              <a:t>=&amp;</a:t>
            </a:r>
            <a:r>
              <a:rPr lang="en-US" dirty="0" err="1"/>
              <a:t>utm_network</a:t>
            </a:r>
            <a:r>
              <a:rPr lang="en-US" dirty="0"/>
              <a:t>=</a:t>
            </a:r>
            <a:r>
              <a:rPr lang="en-US" dirty="0" err="1"/>
              <a:t>s&amp;utm_adpostion</a:t>
            </a:r>
            <a:r>
              <a:rPr lang="en-US" dirty="0"/>
              <a:t>=&amp;</a:t>
            </a:r>
            <a:r>
              <a:rPr lang="en-US" dirty="0" err="1"/>
              <a:t>utm_creative</a:t>
            </a:r>
            <a:r>
              <a:rPr lang="en-US" dirty="0"/>
              <a:t>=684753665224&amp;utm_targetid=dsa-2218886984380&amp;utm_loc_interest_ms=&amp;</a:t>
            </a:r>
            <a:r>
              <a:rPr lang="en-US" dirty="0" err="1"/>
              <a:t>utm_loc_physical_ms</a:t>
            </a:r>
            <a:r>
              <a:rPr lang="en-US" dirty="0"/>
              <a:t>=9009670&amp;utm_content=&amp;</a:t>
            </a:r>
            <a:r>
              <a:rPr lang="en-US" dirty="0" err="1"/>
              <a:t>utm_campaign</a:t>
            </a:r>
            <a:r>
              <a:rPr lang="en-US" dirty="0"/>
              <a:t>=230119_1-sea~dsa~tofu_2-b2c_3-us_4-prc_5-na_6-na_7-le_8-pdsh-go_9-na_10-na_11-na-jan24&amp;gad_source=5&amp;gclid=EAIaIQobChMIx_n9zO3vgwMVgLRaBR0pcgFDEAAYASAAEgIUXPD_BwE</a:t>
            </a:r>
          </a:p>
        </p:txBody>
      </p:sp>
      <p:sp>
        <p:nvSpPr>
          <p:cNvPr id="4" name="Slide Number Placeholder 3"/>
          <p:cNvSpPr>
            <a:spLocks noGrp="1"/>
          </p:cNvSpPr>
          <p:nvPr>
            <p:ph type="sldNum" sz="quarter" idx="5"/>
          </p:nvPr>
        </p:nvSpPr>
        <p:spPr/>
        <p:txBody>
          <a:bodyPr/>
          <a:lstStyle/>
          <a:p>
            <a:fld id="{15A698F3-5341-0A4C-B320-4537A2452B0C}" type="slidenum">
              <a:rPr lang="en-US" smtClean="0"/>
              <a:t>25</a:t>
            </a:fld>
            <a:endParaRPr lang="en-US"/>
          </a:p>
        </p:txBody>
      </p:sp>
    </p:spTree>
    <p:extLst>
      <p:ext uri="{BB962C8B-B14F-4D97-AF65-F5344CB8AC3E}">
        <p14:creationId xmlns:p14="http://schemas.microsoft.com/office/powerpoint/2010/main" val="1592731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www.datacamp.com</a:t>
            </a:r>
            <a:r>
              <a:rPr lang="en-US" dirty="0"/>
              <a:t>/tutorial/introduction-to-activation-functions-in-neural-networks?utm_source=</a:t>
            </a:r>
            <a:r>
              <a:rPr lang="en-US" dirty="0" err="1"/>
              <a:t>google&amp;utm_medium</a:t>
            </a:r>
            <a:r>
              <a:rPr lang="en-US" dirty="0"/>
              <a:t>=</a:t>
            </a:r>
            <a:r>
              <a:rPr lang="en-US" dirty="0" err="1"/>
              <a:t>paid_search&amp;utm_campaignid</a:t>
            </a:r>
            <a:r>
              <a:rPr lang="en-US" dirty="0"/>
              <a:t>=19589720830&amp;utm_adgroupid=157156377071&amp;utm_device=</a:t>
            </a:r>
            <a:r>
              <a:rPr lang="en-US" dirty="0" err="1"/>
              <a:t>c&amp;utm_keyword</a:t>
            </a:r>
            <a:r>
              <a:rPr lang="en-US" dirty="0"/>
              <a:t>=&amp;</a:t>
            </a:r>
            <a:r>
              <a:rPr lang="en-US" dirty="0" err="1"/>
              <a:t>utm_matchtype</a:t>
            </a:r>
            <a:r>
              <a:rPr lang="en-US" dirty="0"/>
              <a:t>=&amp;</a:t>
            </a:r>
            <a:r>
              <a:rPr lang="en-US" dirty="0" err="1"/>
              <a:t>utm_network</a:t>
            </a:r>
            <a:r>
              <a:rPr lang="en-US" dirty="0"/>
              <a:t>=</a:t>
            </a:r>
            <a:r>
              <a:rPr lang="en-US" dirty="0" err="1"/>
              <a:t>s&amp;utm_adpostion</a:t>
            </a:r>
            <a:r>
              <a:rPr lang="en-US" dirty="0"/>
              <a:t>=&amp;</a:t>
            </a:r>
            <a:r>
              <a:rPr lang="en-US" dirty="0" err="1"/>
              <a:t>utm_creative</a:t>
            </a:r>
            <a:r>
              <a:rPr lang="en-US" dirty="0"/>
              <a:t>=684753665224&amp;utm_targetid=dsa-2218886984380&amp;utm_loc_interest_ms=&amp;</a:t>
            </a:r>
            <a:r>
              <a:rPr lang="en-US" dirty="0" err="1"/>
              <a:t>utm_loc_physical_ms</a:t>
            </a:r>
            <a:r>
              <a:rPr lang="en-US" dirty="0"/>
              <a:t>=9009670&amp;utm_content=&amp;</a:t>
            </a:r>
            <a:r>
              <a:rPr lang="en-US" dirty="0" err="1"/>
              <a:t>utm_campaign</a:t>
            </a:r>
            <a:r>
              <a:rPr lang="en-US" dirty="0"/>
              <a:t>=230119_1-sea~dsa~tofu_2-b2c_3-us_4-prc_5-na_6-na_7-le_8-pdsh-go_9-na_10-na_11-na-jan24&amp;gad_source=5&amp;gclid=EAIaIQobChMIx_n9zO3vgwMVgLRaBR0pcgFDEAAYASAAEgIUXPD_BwE</a:t>
            </a:r>
          </a:p>
        </p:txBody>
      </p:sp>
      <p:sp>
        <p:nvSpPr>
          <p:cNvPr id="4" name="Slide Number Placeholder 3"/>
          <p:cNvSpPr>
            <a:spLocks noGrp="1"/>
          </p:cNvSpPr>
          <p:nvPr>
            <p:ph type="sldNum" sz="quarter" idx="5"/>
          </p:nvPr>
        </p:nvSpPr>
        <p:spPr/>
        <p:txBody>
          <a:bodyPr/>
          <a:lstStyle/>
          <a:p>
            <a:fld id="{15A698F3-5341-0A4C-B320-4537A2452B0C}" type="slidenum">
              <a:rPr lang="en-US" smtClean="0"/>
              <a:t>26</a:t>
            </a:fld>
            <a:endParaRPr lang="en-US"/>
          </a:p>
        </p:txBody>
      </p:sp>
    </p:spTree>
    <p:extLst>
      <p:ext uri="{BB962C8B-B14F-4D97-AF65-F5344CB8AC3E}">
        <p14:creationId xmlns:p14="http://schemas.microsoft.com/office/powerpoint/2010/main" val="3469574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www.datacamp.com</a:t>
            </a:r>
            <a:r>
              <a:rPr lang="en-US" dirty="0"/>
              <a:t>/tutorial/introduction-to-activation-functions-in-neural-networks?utm_source=</a:t>
            </a:r>
            <a:r>
              <a:rPr lang="en-US" dirty="0" err="1"/>
              <a:t>google&amp;utm_medium</a:t>
            </a:r>
            <a:r>
              <a:rPr lang="en-US" dirty="0"/>
              <a:t>=</a:t>
            </a:r>
            <a:r>
              <a:rPr lang="en-US" dirty="0" err="1"/>
              <a:t>paid_search&amp;utm_campaignid</a:t>
            </a:r>
            <a:r>
              <a:rPr lang="en-US" dirty="0"/>
              <a:t>=19589720830&amp;utm_adgroupid=157156377071&amp;utm_device=</a:t>
            </a:r>
            <a:r>
              <a:rPr lang="en-US" dirty="0" err="1"/>
              <a:t>c&amp;utm_keyword</a:t>
            </a:r>
            <a:r>
              <a:rPr lang="en-US" dirty="0"/>
              <a:t>=&amp;</a:t>
            </a:r>
            <a:r>
              <a:rPr lang="en-US" dirty="0" err="1"/>
              <a:t>utm_matchtype</a:t>
            </a:r>
            <a:r>
              <a:rPr lang="en-US" dirty="0"/>
              <a:t>=&amp;</a:t>
            </a:r>
            <a:r>
              <a:rPr lang="en-US" dirty="0" err="1"/>
              <a:t>utm_network</a:t>
            </a:r>
            <a:r>
              <a:rPr lang="en-US" dirty="0"/>
              <a:t>=</a:t>
            </a:r>
            <a:r>
              <a:rPr lang="en-US" dirty="0" err="1"/>
              <a:t>s&amp;utm_adpostion</a:t>
            </a:r>
            <a:r>
              <a:rPr lang="en-US" dirty="0"/>
              <a:t>=&amp;</a:t>
            </a:r>
            <a:r>
              <a:rPr lang="en-US" dirty="0" err="1"/>
              <a:t>utm_creative</a:t>
            </a:r>
            <a:r>
              <a:rPr lang="en-US" dirty="0"/>
              <a:t>=684753665224&amp;utm_targetid=dsa-2218886984380&amp;utm_loc_interest_ms=&amp;</a:t>
            </a:r>
            <a:r>
              <a:rPr lang="en-US" dirty="0" err="1"/>
              <a:t>utm_loc_physical_ms</a:t>
            </a:r>
            <a:r>
              <a:rPr lang="en-US" dirty="0"/>
              <a:t>=9009670&amp;utm_content=&amp;</a:t>
            </a:r>
            <a:r>
              <a:rPr lang="en-US" dirty="0" err="1"/>
              <a:t>utm_campaign</a:t>
            </a:r>
            <a:r>
              <a:rPr lang="en-US" dirty="0"/>
              <a:t>=230119_1-sea~dsa~tofu_2-b2c_3-us_4-prc_5-na_6-na_7-le_8-pdsh-go_9-na_10-na_11-na-jan24&amp;gad_source=5&amp;gclid=EAIaIQobChMIx_n9zO3vgwMVgLRaBR0pcgFDEAAYASAAEgIUXPD_BwE</a:t>
            </a:r>
          </a:p>
        </p:txBody>
      </p:sp>
      <p:sp>
        <p:nvSpPr>
          <p:cNvPr id="4" name="Slide Number Placeholder 3"/>
          <p:cNvSpPr>
            <a:spLocks noGrp="1"/>
          </p:cNvSpPr>
          <p:nvPr>
            <p:ph type="sldNum" sz="quarter" idx="5"/>
          </p:nvPr>
        </p:nvSpPr>
        <p:spPr/>
        <p:txBody>
          <a:bodyPr/>
          <a:lstStyle/>
          <a:p>
            <a:fld id="{15A698F3-5341-0A4C-B320-4537A2452B0C}" type="slidenum">
              <a:rPr lang="en-US" smtClean="0"/>
              <a:t>27</a:t>
            </a:fld>
            <a:endParaRPr lang="en-US"/>
          </a:p>
        </p:txBody>
      </p:sp>
    </p:spTree>
    <p:extLst>
      <p:ext uri="{BB962C8B-B14F-4D97-AF65-F5344CB8AC3E}">
        <p14:creationId xmlns:p14="http://schemas.microsoft.com/office/powerpoint/2010/main" val="3389930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www.datacamp.com</a:t>
            </a:r>
            <a:r>
              <a:rPr lang="en-US" dirty="0"/>
              <a:t>/tutorial/introduction-to-activation-functions-in-neural-networks?utm_source=</a:t>
            </a:r>
            <a:r>
              <a:rPr lang="en-US" dirty="0" err="1"/>
              <a:t>google&amp;utm_medium</a:t>
            </a:r>
            <a:r>
              <a:rPr lang="en-US" dirty="0"/>
              <a:t>=</a:t>
            </a:r>
            <a:r>
              <a:rPr lang="en-US" dirty="0" err="1"/>
              <a:t>paid_search&amp;utm_campaignid</a:t>
            </a:r>
            <a:r>
              <a:rPr lang="en-US" dirty="0"/>
              <a:t>=19589720830&amp;utm_adgroupid=157156377071&amp;utm_device=</a:t>
            </a:r>
            <a:r>
              <a:rPr lang="en-US" dirty="0" err="1"/>
              <a:t>c&amp;utm_keyword</a:t>
            </a:r>
            <a:r>
              <a:rPr lang="en-US" dirty="0"/>
              <a:t>=&amp;</a:t>
            </a:r>
            <a:r>
              <a:rPr lang="en-US" dirty="0" err="1"/>
              <a:t>utm_matchtype</a:t>
            </a:r>
            <a:r>
              <a:rPr lang="en-US" dirty="0"/>
              <a:t>=&amp;</a:t>
            </a:r>
            <a:r>
              <a:rPr lang="en-US" dirty="0" err="1"/>
              <a:t>utm_network</a:t>
            </a:r>
            <a:r>
              <a:rPr lang="en-US" dirty="0"/>
              <a:t>=</a:t>
            </a:r>
            <a:r>
              <a:rPr lang="en-US" dirty="0" err="1"/>
              <a:t>s&amp;utm_adpostion</a:t>
            </a:r>
            <a:r>
              <a:rPr lang="en-US" dirty="0"/>
              <a:t>=&amp;</a:t>
            </a:r>
            <a:r>
              <a:rPr lang="en-US" dirty="0" err="1"/>
              <a:t>utm_creative</a:t>
            </a:r>
            <a:r>
              <a:rPr lang="en-US" dirty="0"/>
              <a:t>=684753665224&amp;utm_targetid=dsa-2218886984380&amp;utm_loc_interest_ms=&amp;</a:t>
            </a:r>
            <a:r>
              <a:rPr lang="en-US" dirty="0" err="1"/>
              <a:t>utm_loc_physical_ms</a:t>
            </a:r>
            <a:r>
              <a:rPr lang="en-US" dirty="0"/>
              <a:t>=9009670&amp;utm_content=&amp;</a:t>
            </a:r>
            <a:r>
              <a:rPr lang="en-US" dirty="0" err="1"/>
              <a:t>utm_campaign</a:t>
            </a:r>
            <a:r>
              <a:rPr lang="en-US" dirty="0"/>
              <a:t>=230119_1-sea~dsa~tofu_2-b2c_3-us_4-prc_5-na_6-na_7-le_8-pdsh-go_9-na_10-na_11-na-jan24&amp;gad_source=5&amp;gclid=EAIaIQobChMIx_n9zO3vgwMVgLRaBR0pcgFDEAAYASAAEgIUXPD_BwE</a:t>
            </a:r>
          </a:p>
        </p:txBody>
      </p:sp>
      <p:sp>
        <p:nvSpPr>
          <p:cNvPr id="4" name="Slide Number Placeholder 3"/>
          <p:cNvSpPr>
            <a:spLocks noGrp="1"/>
          </p:cNvSpPr>
          <p:nvPr>
            <p:ph type="sldNum" sz="quarter" idx="5"/>
          </p:nvPr>
        </p:nvSpPr>
        <p:spPr/>
        <p:txBody>
          <a:bodyPr/>
          <a:lstStyle/>
          <a:p>
            <a:fld id="{15A698F3-5341-0A4C-B320-4537A2452B0C}" type="slidenum">
              <a:rPr lang="en-US" smtClean="0"/>
              <a:t>28</a:t>
            </a:fld>
            <a:endParaRPr lang="en-US"/>
          </a:p>
        </p:txBody>
      </p:sp>
    </p:spTree>
    <p:extLst>
      <p:ext uri="{BB962C8B-B14F-4D97-AF65-F5344CB8AC3E}">
        <p14:creationId xmlns:p14="http://schemas.microsoft.com/office/powerpoint/2010/main" val="4205789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machinelearningmastery.com</a:t>
            </a:r>
            <a:r>
              <a:rPr lang="en-US" dirty="0"/>
              <a:t>/activation-functions-in-</a:t>
            </a:r>
            <a:r>
              <a:rPr lang="en-US" dirty="0" err="1"/>
              <a:t>pytorch</a:t>
            </a:r>
            <a:r>
              <a:rPr lang="en-US" dirty="0"/>
              <a:t>/</a:t>
            </a:r>
          </a:p>
          <a:p>
            <a:r>
              <a:rPr lang="en-US" dirty="0"/>
              <a:t>https://</a:t>
            </a:r>
            <a:r>
              <a:rPr lang="en-US" dirty="0" err="1"/>
              <a:t>www.geeksforgeeks.org</a:t>
            </a:r>
            <a:r>
              <a:rPr lang="en-US" dirty="0"/>
              <a:t>/activation-functions-in-</a:t>
            </a:r>
            <a:r>
              <a:rPr lang="en-US" dirty="0" err="1"/>
              <a:t>pytorch</a:t>
            </a:r>
            <a:r>
              <a:rPr lang="en-US" dirty="0"/>
              <a:t>/</a:t>
            </a:r>
          </a:p>
        </p:txBody>
      </p:sp>
      <p:sp>
        <p:nvSpPr>
          <p:cNvPr id="4" name="Slide Number Placeholder 3"/>
          <p:cNvSpPr>
            <a:spLocks noGrp="1"/>
          </p:cNvSpPr>
          <p:nvPr>
            <p:ph type="sldNum" sz="quarter" idx="5"/>
          </p:nvPr>
        </p:nvSpPr>
        <p:spPr/>
        <p:txBody>
          <a:bodyPr/>
          <a:lstStyle/>
          <a:p>
            <a:fld id="{15A698F3-5341-0A4C-B320-4537A2452B0C}" type="slidenum">
              <a:rPr lang="en-US" smtClean="0"/>
              <a:t>29</a:t>
            </a:fld>
            <a:endParaRPr lang="en-US"/>
          </a:p>
        </p:txBody>
      </p:sp>
    </p:spTree>
    <p:extLst>
      <p:ext uri="{BB962C8B-B14F-4D97-AF65-F5344CB8AC3E}">
        <p14:creationId xmlns:p14="http://schemas.microsoft.com/office/powerpoint/2010/main" val="2015330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www.datacamp.com</a:t>
            </a:r>
            <a:r>
              <a:rPr lang="en-US" dirty="0"/>
              <a:t>/tutorial/introduction-to-activation-functions-in-neural-networks?utm_source=</a:t>
            </a:r>
            <a:r>
              <a:rPr lang="en-US" dirty="0" err="1"/>
              <a:t>google&amp;utm_medium</a:t>
            </a:r>
            <a:r>
              <a:rPr lang="en-US" dirty="0"/>
              <a:t>=</a:t>
            </a:r>
            <a:r>
              <a:rPr lang="en-US" dirty="0" err="1"/>
              <a:t>paid_search&amp;utm_campaignid</a:t>
            </a:r>
            <a:r>
              <a:rPr lang="en-US" dirty="0"/>
              <a:t>=19589720830&amp;utm_adgroupid=157156377071&amp;utm_device=</a:t>
            </a:r>
            <a:r>
              <a:rPr lang="en-US" dirty="0" err="1"/>
              <a:t>c&amp;utm_keyword</a:t>
            </a:r>
            <a:r>
              <a:rPr lang="en-US" dirty="0"/>
              <a:t>=&amp;</a:t>
            </a:r>
            <a:r>
              <a:rPr lang="en-US" dirty="0" err="1"/>
              <a:t>utm_matchtype</a:t>
            </a:r>
            <a:r>
              <a:rPr lang="en-US" dirty="0"/>
              <a:t>=&amp;</a:t>
            </a:r>
            <a:r>
              <a:rPr lang="en-US" dirty="0" err="1"/>
              <a:t>utm_network</a:t>
            </a:r>
            <a:r>
              <a:rPr lang="en-US" dirty="0"/>
              <a:t>=</a:t>
            </a:r>
            <a:r>
              <a:rPr lang="en-US" dirty="0" err="1"/>
              <a:t>s&amp;utm_adpostion</a:t>
            </a:r>
            <a:r>
              <a:rPr lang="en-US" dirty="0"/>
              <a:t>=&amp;</a:t>
            </a:r>
            <a:r>
              <a:rPr lang="en-US" dirty="0" err="1"/>
              <a:t>utm_creative</a:t>
            </a:r>
            <a:r>
              <a:rPr lang="en-US" dirty="0"/>
              <a:t>=684753665224&amp;utm_targetid=dsa-2218886984380&amp;utm_loc_interest_ms=&amp;</a:t>
            </a:r>
            <a:r>
              <a:rPr lang="en-US" dirty="0" err="1"/>
              <a:t>utm_loc_physical_ms</a:t>
            </a:r>
            <a:r>
              <a:rPr lang="en-US" dirty="0"/>
              <a:t>=9009670&amp;utm_content=&amp;</a:t>
            </a:r>
            <a:r>
              <a:rPr lang="en-US" dirty="0" err="1"/>
              <a:t>utm_campaign</a:t>
            </a:r>
            <a:r>
              <a:rPr lang="en-US" dirty="0"/>
              <a:t>=230119_1-sea~dsa~tofu_2-b2c_3-us_4-prc_5-na_6-na_7-le_8-pdsh-go_9-na_10-na_11-na-jan24&amp;gad_source=5&amp;gclid=EAIaIQobChMIx_n9zO3vgwMVgLRaBR0pcgFDEAAYASAAEgIUXPD_BwE</a:t>
            </a:r>
          </a:p>
        </p:txBody>
      </p:sp>
      <p:sp>
        <p:nvSpPr>
          <p:cNvPr id="4" name="Slide Number Placeholder 3"/>
          <p:cNvSpPr>
            <a:spLocks noGrp="1"/>
          </p:cNvSpPr>
          <p:nvPr>
            <p:ph type="sldNum" sz="quarter" idx="5"/>
          </p:nvPr>
        </p:nvSpPr>
        <p:spPr/>
        <p:txBody>
          <a:bodyPr/>
          <a:lstStyle/>
          <a:p>
            <a:fld id="{15A698F3-5341-0A4C-B320-4537A2452B0C}" type="slidenum">
              <a:rPr lang="en-US" smtClean="0"/>
              <a:t>30</a:t>
            </a:fld>
            <a:endParaRPr lang="en-US"/>
          </a:p>
        </p:txBody>
      </p:sp>
    </p:spTree>
    <p:extLst>
      <p:ext uri="{BB962C8B-B14F-4D97-AF65-F5344CB8AC3E}">
        <p14:creationId xmlns:p14="http://schemas.microsoft.com/office/powerpoint/2010/main" val="580729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3</a:t>
            </a:fld>
            <a:endParaRPr lang="en-US"/>
          </a:p>
        </p:txBody>
      </p:sp>
    </p:spTree>
    <p:extLst>
      <p:ext uri="{BB962C8B-B14F-4D97-AF65-F5344CB8AC3E}">
        <p14:creationId xmlns:p14="http://schemas.microsoft.com/office/powerpoint/2010/main" val="1210078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31</a:t>
            </a:fld>
            <a:endParaRPr lang="en-US"/>
          </a:p>
        </p:txBody>
      </p:sp>
    </p:spTree>
    <p:extLst>
      <p:ext uri="{BB962C8B-B14F-4D97-AF65-F5344CB8AC3E}">
        <p14:creationId xmlns:p14="http://schemas.microsoft.com/office/powerpoint/2010/main" val="3053612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/deep-learning-demystified/loss-functions-explained-3098e8ff2b27</a:t>
            </a:r>
          </a:p>
          <a:p>
            <a:r>
              <a:rPr lang="en-US" dirty="0"/>
              <a:t>https://</a:t>
            </a:r>
            <a:r>
              <a:rPr lang="en-US" dirty="0" err="1"/>
              <a:t>www.datarobot.com</a:t>
            </a:r>
            <a:r>
              <a:rPr lang="en-US" dirty="0"/>
              <a:t>/blog/introduction-to-loss-functions/</a:t>
            </a:r>
          </a:p>
        </p:txBody>
      </p:sp>
      <p:sp>
        <p:nvSpPr>
          <p:cNvPr id="4" name="Slide Number Placeholder 3"/>
          <p:cNvSpPr>
            <a:spLocks noGrp="1"/>
          </p:cNvSpPr>
          <p:nvPr>
            <p:ph type="sldNum" sz="quarter" idx="5"/>
          </p:nvPr>
        </p:nvSpPr>
        <p:spPr/>
        <p:txBody>
          <a:bodyPr/>
          <a:lstStyle/>
          <a:p>
            <a:fld id="{15A698F3-5341-0A4C-B320-4537A2452B0C}" type="slidenum">
              <a:rPr lang="en-US" smtClean="0"/>
              <a:t>32</a:t>
            </a:fld>
            <a:endParaRPr lang="en-US"/>
          </a:p>
        </p:txBody>
      </p:sp>
    </p:spTree>
    <p:extLst>
      <p:ext uri="{BB962C8B-B14F-4D97-AF65-F5344CB8AC3E}">
        <p14:creationId xmlns:p14="http://schemas.microsoft.com/office/powerpoint/2010/main" val="620957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heartbeat.comet.ml</a:t>
            </a:r>
            <a:r>
              <a:rPr lang="en-US" dirty="0"/>
              <a:t>/5-regression-loss-functions-all-machine-learners-should-know-4fb140e9d4b0</a:t>
            </a:r>
          </a:p>
        </p:txBody>
      </p:sp>
      <p:sp>
        <p:nvSpPr>
          <p:cNvPr id="4" name="Slide Number Placeholder 3"/>
          <p:cNvSpPr>
            <a:spLocks noGrp="1"/>
          </p:cNvSpPr>
          <p:nvPr>
            <p:ph type="sldNum" sz="quarter" idx="5"/>
          </p:nvPr>
        </p:nvSpPr>
        <p:spPr/>
        <p:txBody>
          <a:bodyPr/>
          <a:lstStyle/>
          <a:p>
            <a:fld id="{15A698F3-5341-0A4C-B320-4537A2452B0C}" type="slidenum">
              <a:rPr lang="en-US" smtClean="0"/>
              <a:t>33</a:t>
            </a:fld>
            <a:endParaRPr lang="en-US"/>
          </a:p>
        </p:txBody>
      </p:sp>
    </p:spTree>
    <p:extLst>
      <p:ext uri="{BB962C8B-B14F-4D97-AF65-F5344CB8AC3E}">
        <p14:creationId xmlns:p14="http://schemas.microsoft.com/office/powerpoint/2010/main" val="1461289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heartbeat.comet.ml</a:t>
            </a:r>
            <a:r>
              <a:rPr lang="en-US" dirty="0"/>
              <a:t>/5-regression-loss-functions-all-machine-learners-should-know-4fb140e9d4b0</a:t>
            </a:r>
          </a:p>
        </p:txBody>
      </p:sp>
      <p:sp>
        <p:nvSpPr>
          <p:cNvPr id="4" name="Slide Number Placeholder 3"/>
          <p:cNvSpPr>
            <a:spLocks noGrp="1"/>
          </p:cNvSpPr>
          <p:nvPr>
            <p:ph type="sldNum" sz="quarter" idx="5"/>
          </p:nvPr>
        </p:nvSpPr>
        <p:spPr/>
        <p:txBody>
          <a:bodyPr/>
          <a:lstStyle/>
          <a:p>
            <a:fld id="{15A698F3-5341-0A4C-B320-4537A2452B0C}" type="slidenum">
              <a:rPr lang="en-US" smtClean="0"/>
              <a:t>34</a:t>
            </a:fld>
            <a:endParaRPr lang="en-US"/>
          </a:p>
        </p:txBody>
      </p:sp>
    </p:spTree>
    <p:extLst>
      <p:ext uri="{BB962C8B-B14F-4D97-AF65-F5344CB8AC3E}">
        <p14:creationId xmlns:p14="http://schemas.microsoft.com/office/powerpoint/2010/main" val="3069211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heartbeat.comet.ml</a:t>
            </a:r>
            <a:r>
              <a:rPr lang="en-US" dirty="0"/>
              <a:t>/5-regression-loss-functions-all-machine-learners-should-know-4fb140e9d4b0</a:t>
            </a:r>
          </a:p>
        </p:txBody>
      </p:sp>
      <p:sp>
        <p:nvSpPr>
          <p:cNvPr id="4" name="Slide Number Placeholder 3"/>
          <p:cNvSpPr>
            <a:spLocks noGrp="1"/>
          </p:cNvSpPr>
          <p:nvPr>
            <p:ph type="sldNum" sz="quarter" idx="5"/>
          </p:nvPr>
        </p:nvSpPr>
        <p:spPr/>
        <p:txBody>
          <a:bodyPr/>
          <a:lstStyle/>
          <a:p>
            <a:fld id="{15A698F3-5341-0A4C-B320-4537A2452B0C}" type="slidenum">
              <a:rPr lang="en-US" smtClean="0"/>
              <a:t>35</a:t>
            </a:fld>
            <a:endParaRPr lang="en-US"/>
          </a:p>
        </p:txBody>
      </p:sp>
    </p:spTree>
    <p:extLst>
      <p:ext uri="{BB962C8B-B14F-4D97-AF65-F5344CB8AC3E}">
        <p14:creationId xmlns:p14="http://schemas.microsoft.com/office/powerpoint/2010/main" val="3427219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heartbeat.comet.ml</a:t>
            </a:r>
            <a:r>
              <a:rPr lang="en-US" dirty="0"/>
              <a:t>/5-regression-loss-functions-all-machine-learners-should-know-4fb140e9d4b0</a:t>
            </a:r>
          </a:p>
        </p:txBody>
      </p:sp>
      <p:sp>
        <p:nvSpPr>
          <p:cNvPr id="4" name="Slide Number Placeholder 3"/>
          <p:cNvSpPr>
            <a:spLocks noGrp="1"/>
          </p:cNvSpPr>
          <p:nvPr>
            <p:ph type="sldNum" sz="quarter" idx="5"/>
          </p:nvPr>
        </p:nvSpPr>
        <p:spPr/>
        <p:txBody>
          <a:bodyPr/>
          <a:lstStyle/>
          <a:p>
            <a:fld id="{15A698F3-5341-0A4C-B320-4537A2452B0C}" type="slidenum">
              <a:rPr lang="en-US" smtClean="0"/>
              <a:t>36</a:t>
            </a:fld>
            <a:endParaRPr lang="en-US"/>
          </a:p>
        </p:txBody>
      </p:sp>
    </p:spTree>
    <p:extLst>
      <p:ext uri="{BB962C8B-B14F-4D97-AF65-F5344CB8AC3E}">
        <p14:creationId xmlns:p14="http://schemas.microsoft.com/office/powerpoint/2010/main" val="4064141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heartbeat.comet.ml</a:t>
            </a:r>
            <a:r>
              <a:rPr lang="en-US" dirty="0"/>
              <a:t>/5-regression-loss-functions-all-machine-learners-should-know-4fb140e9d4b0</a:t>
            </a:r>
          </a:p>
        </p:txBody>
      </p:sp>
      <p:sp>
        <p:nvSpPr>
          <p:cNvPr id="4" name="Slide Number Placeholder 3"/>
          <p:cNvSpPr>
            <a:spLocks noGrp="1"/>
          </p:cNvSpPr>
          <p:nvPr>
            <p:ph type="sldNum" sz="quarter" idx="5"/>
          </p:nvPr>
        </p:nvSpPr>
        <p:spPr/>
        <p:txBody>
          <a:bodyPr/>
          <a:lstStyle/>
          <a:p>
            <a:fld id="{15A698F3-5341-0A4C-B320-4537A2452B0C}" type="slidenum">
              <a:rPr lang="en-US" smtClean="0"/>
              <a:t>37</a:t>
            </a:fld>
            <a:endParaRPr lang="en-US"/>
          </a:p>
        </p:txBody>
      </p:sp>
    </p:spTree>
    <p:extLst>
      <p:ext uri="{BB962C8B-B14F-4D97-AF65-F5344CB8AC3E}">
        <p14:creationId xmlns:p14="http://schemas.microsoft.com/office/powerpoint/2010/main" val="1463615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heartbeat.comet.ml</a:t>
            </a:r>
            <a:r>
              <a:rPr lang="en-US" dirty="0"/>
              <a:t>/5-regression-loss-functions-all-machine-learners-should-know-4fb140e9d4b0</a:t>
            </a:r>
          </a:p>
        </p:txBody>
      </p:sp>
      <p:sp>
        <p:nvSpPr>
          <p:cNvPr id="4" name="Slide Number Placeholder 3"/>
          <p:cNvSpPr>
            <a:spLocks noGrp="1"/>
          </p:cNvSpPr>
          <p:nvPr>
            <p:ph type="sldNum" sz="quarter" idx="5"/>
          </p:nvPr>
        </p:nvSpPr>
        <p:spPr/>
        <p:txBody>
          <a:bodyPr/>
          <a:lstStyle/>
          <a:p>
            <a:fld id="{15A698F3-5341-0A4C-B320-4537A2452B0C}" type="slidenum">
              <a:rPr lang="en-US" smtClean="0"/>
              <a:t>38</a:t>
            </a:fld>
            <a:endParaRPr lang="en-US"/>
          </a:p>
        </p:txBody>
      </p:sp>
    </p:spTree>
    <p:extLst>
      <p:ext uri="{BB962C8B-B14F-4D97-AF65-F5344CB8AC3E}">
        <p14:creationId xmlns:p14="http://schemas.microsoft.com/office/powerpoint/2010/main" val="1969829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heartbeat.comet.ml</a:t>
            </a:r>
            <a:r>
              <a:rPr lang="en-US" dirty="0"/>
              <a:t>/5-regression-loss-functions-all-machine-learners-should-know-4fb140e9d4b0</a:t>
            </a:r>
          </a:p>
        </p:txBody>
      </p:sp>
      <p:sp>
        <p:nvSpPr>
          <p:cNvPr id="4" name="Slide Number Placeholder 3"/>
          <p:cNvSpPr>
            <a:spLocks noGrp="1"/>
          </p:cNvSpPr>
          <p:nvPr>
            <p:ph type="sldNum" sz="quarter" idx="5"/>
          </p:nvPr>
        </p:nvSpPr>
        <p:spPr/>
        <p:txBody>
          <a:bodyPr/>
          <a:lstStyle/>
          <a:p>
            <a:fld id="{15A698F3-5341-0A4C-B320-4537A2452B0C}" type="slidenum">
              <a:rPr lang="en-US" smtClean="0"/>
              <a:t>39</a:t>
            </a:fld>
            <a:endParaRPr lang="en-US"/>
          </a:p>
        </p:txBody>
      </p:sp>
    </p:spTree>
    <p:extLst>
      <p:ext uri="{BB962C8B-B14F-4D97-AF65-F5344CB8AC3E}">
        <p14:creationId xmlns:p14="http://schemas.microsoft.com/office/powerpoint/2010/main" val="2364438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www.aporia.com</a:t>
            </a:r>
            <a:r>
              <a:rPr lang="en-US" dirty="0"/>
              <a:t>/learn/understanding-binary-cross-entropy-and-log-loss-for-effective-model-monitoring/#:~:text=Binary%20Cross%20Entropy%2FLog%20Loss,that%20are%20confident%20but%20wrong.</a:t>
            </a:r>
          </a:p>
        </p:txBody>
      </p:sp>
      <p:sp>
        <p:nvSpPr>
          <p:cNvPr id="4" name="Slide Number Placeholder 3"/>
          <p:cNvSpPr>
            <a:spLocks noGrp="1"/>
          </p:cNvSpPr>
          <p:nvPr>
            <p:ph type="sldNum" sz="quarter" idx="5"/>
          </p:nvPr>
        </p:nvSpPr>
        <p:spPr/>
        <p:txBody>
          <a:bodyPr/>
          <a:lstStyle/>
          <a:p>
            <a:fld id="{15A698F3-5341-0A4C-B320-4537A2452B0C}" type="slidenum">
              <a:rPr lang="en-US" smtClean="0"/>
              <a:t>41</a:t>
            </a:fld>
            <a:endParaRPr lang="en-US"/>
          </a:p>
        </p:txBody>
      </p:sp>
    </p:spTree>
    <p:extLst>
      <p:ext uri="{BB962C8B-B14F-4D97-AF65-F5344CB8AC3E}">
        <p14:creationId xmlns:p14="http://schemas.microsoft.com/office/powerpoint/2010/main" val="541033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698F3-5341-0A4C-B320-4537A2452B0C}" type="slidenum">
              <a:rPr lang="en-US" smtClean="0"/>
              <a:t>4</a:t>
            </a:fld>
            <a:endParaRPr lang="en-US"/>
          </a:p>
        </p:txBody>
      </p:sp>
    </p:spTree>
    <p:extLst>
      <p:ext uri="{BB962C8B-B14F-4D97-AF65-F5344CB8AC3E}">
        <p14:creationId xmlns:p14="http://schemas.microsoft.com/office/powerpoint/2010/main" val="2635180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www.aporia.com</a:t>
            </a:r>
            <a:r>
              <a:rPr lang="en-US" dirty="0"/>
              <a:t>/learn/understanding-binary-cross-entropy-and-log-loss-for-effective-model-monitoring/#:~:text=Binary%20Cross%20Entropy%2FLog%20Loss,that%20are%20confident%20but%20wrong.</a:t>
            </a:r>
          </a:p>
        </p:txBody>
      </p:sp>
      <p:sp>
        <p:nvSpPr>
          <p:cNvPr id="4" name="Slide Number Placeholder 3"/>
          <p:cNvSpPr>
            <a:spLocks noGrp="1"/>
          </p:cNvSpPr>
          <p:nvPr>
            <p:ph type="sldNum" sz="quarter" idx="5"/>
          </p:nvPr>
        </p:nvSpPr>
        <p:spPr/>
        <p:txBody>
          <a:bodyPr/>
          <a:lstStyle/>
          <a:p>
            <a:fld id="{15A698F3-5341-0A4C-B320-4537A2452B0C}" type="slidenum">
              <a:rPr lang="en-US" smtClean="0"/>
              <a:t>42</a:t>
            </a:fld>
            <a:endParaRPr lang="en-US"/>
          </a:p>
        </p:txBody>
      </p:sp>
    </p:spTree>
    <p:extLst>
      <p:ext uri="{BB962C8B-B14F-4D97-AF65-F5344CB8AC3E}">
        <p14:creationId xmlns:p14="http://schemas.microsoft.com/office/powerpoint/2010/main" val="399536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www.aporia.com</a:t>
            </a:r>
            <a:r>
              <a:rPr lang="en-US" dirty="0"/>
              <a:t>/learn/understanding-binary-cross-entropy-and-log-loss-for-effective-model-monitoring/#:~:text=Binary%20Cross%20Entropy%2FLog%20Loss,that%20are%20confident%20but%20wrong.</a:t>
            </a:r>
          </a:p>
        </p:txBody>
      </p:sp>
      <p:sp>
        <p:nvSpPr>
          <p:cNvPr id="4" name="Slide Number Placeholder 3"/>
          <p:cNvSpPr>
            <a:spLocks noGrp="1"/>
          </p:cNvSpPr>
          <p:nvPr>
            <p:ph type="sldNum" sz="quarter" idx="5"/>
          </p:nvPr>
        </p:nvSpPr>
        <p:spPr/>
        <p:txBody>
          <a:bodyPr/>
          <a:lstStyle/>
          <a:p>
            <a:fld id="{15A698F3-5341-0A4C-B320-4537A2452B0C}" type="slidenum">
              <a:rPr lang="en-US" smtClean="0"/>
              <a:t>43</a:t>
            </a:fld>
            <a:endParaRPr lang="en-US"/>
          </a:p>
        </p:txBody>
      </p:sp>
    </p:spTree>
    <p:extLst>
      <p:ext uri="{BB962C8B-B14F-4D97-AF65-F5344CB8AC3E}">
        <p14:creationId xmlns:p14="http://schemas.microsoft.com/office/powerpoint/2010/main" val="1557934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heartbeat.comet.ml</a:t>
            </a:r>
            <a:r>
              <a:rPr lang="en-US" dirty="0"/>
              <a:t>/5-regression-loss-functions-all-machine-learners-should-know-4fb140e9d4b0</a:t>
            </a:r>
          </a:p>
        </p:txBody>
      </p:sp>
      <p:sp>
        <p:nvSpPr>
          <p:cNvPr id="4" name="Slide Number Placeholder 3"/>
          <p:cNvSpPr>
            <a:spLocks noGrp="1"/>
          </p:cNvSpPr>
          <p:nvPr>
            <p:ph type="sldNum" sz="quarter" idx="5"/>
          </p:nvPr>
        </p:nvSpPr>
        <p:spPr/>
        <p:txBody>
          <a:bodyPr/>
          <a:lstStyle/>
          <a:p>
            <a:fld id="{15A698F3-5341-0A4C-B320-4537A2452B0C}" type="slidenum">
              <a:rPr lang="en-US" smtClean="0"/>
              <a:t>44</a:t>
            </a:fld>
            <a:endParaRPr lang="en-US"/>
          </a:p>
        </p:txBody>
      </p:sp>
    </p:spTree>
    <p:extLst>
      <p:ext uri="{BB962C8B-B14F-4D97-AF65-F5344CB8AC3E}">
        <p14:creationId xmlns:p14="http://schemas.microsoft.com/office/powerpoint/2010/main" val="3495151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/understanding-binary-cross-entropy-log-loss-a-visual-explanation-a3ac6025181a</a:t>
            </a:r>
          </a:p>
        </p:txBody>
      </p:sp>
      <p:sp>
        <p:nvSpPr>
          <p:cNvPr id="4" name="Slide Number Placeholder 3"/>
          <p:cNvSpPr>
            <a:spLocks noGrp="1"/>
          </p:cNvSpPr>
          <p:nvPr>
            <p:ph type="sldNum" sz="quarter" idx="5"/>
          </p:nvPr>
        </p:nvSpPr>
        <p:spPr/>
        <p:txBody>
          <a:bodyPr/>
          <a:lstStyle/>
          <a:p>
            <a:fld id="{15A698F3-5341-0A4C-B320-4537A2452B0C}" type="slidenum">
              <a:rPr lang="en-US" smtClean="0"/>
              <a:t>47</a:t>
            </a:fld>
            <a:endParaRPr lang="en-US"/>
          </a:p>
        </p:txBody>
      </p:sp>
    </p:spTree>
    <p:extLst>
      <p:ext uri="{BB962C8B-B14F-4D97-AF65-F5344CB8AC3E}">
        <p14:creationId xmlns:p14="http://schemas.microsoft.com/office/powerpoint/2010/main" val="2749552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/understanding-binary-cross-entropy-log-loss-a-visual-explanation-a3ac6025181a</a:t>
            </a:r>
          </a:p>
          <a:p>
            <a:r>
              <a:rPr lang="en-US" dirty="0"/>
              <a:t>https://</a:t>
            </a:r>
            <a:r>
              <a:rPr lang="en-US" dirty="0" err="1"/>
              <a:t>guangyuwu.wordpress.com</a:t>
            </a:r>
            <a:r>
              <a:rPr lang="en-US" dirty="0"/>
              <a:t>/2021/02/02/loss-functions-in-machine-learning/</a:t>
            </a:r>
          </a:p>
        </p:txBody>
      </p:sp>
      <p:sp>
        <p:nvSpPr>
          <p:cNvPr id="4" name="Slide Number Placeholder 3"/>
          <p:cNvSpPr>
            <a:spLocks noGrp="1"/>
          </p:cNvSpPr>
          <p:nvPr>
            <p:ph type="sldNum" sz="quarter" idx="5"/>
          </p:nvPr>
        </p:nvSpPr>
        <p:spPr/>
        <p:txBody>
          <a:bodyPr/>
          <a:lstStyle/>
          <a:p>
            <a:fld id="{15A698F3-5341-0A4C-B320-4537A2452B0C}" type="slidenum">
              <a:rPr lang="en-US" smtClean="0"/>
              <a:t>48</a:t>
            </a:fld>
            <a:endParaRPr lang="en-US"/>
          </a:p>
        </p:txBody>
      </p:sp>
    </p:spTree>
    <p:extLst>
      <p:ext uri="{BB962C8B-B14F-4D97-AF65-F5344CB8AC3E}">
        <p14:creationId xmlns:p14="http://schemas.microsoft.com/office/powerpoint/2010/main" val="335067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53</a:t>
            </a:fld>
            <a:endParaRPr lang="en-US"/>
          </a:p>
        </p:txBody>
      </p:sp>
    </p:spTree>
    <p:extLst>
      <p:ext uri="{BB962C8B-B14F-4D97-AF65-F5344CB8AC3E}">
        <p14:creationId xmlns:p14="http://schemas.microsoft.com/office/powerpoint/2010/main" val="1485733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54</a:t>
            </a:fld>
            <a:endParaRPr lang="en-US"/>
          </a:p>
        </p:txBody>
      </p:sp>
    </p:spTree>
    <p:extLst>
      <p:ext uri="{BB962C8B-B14F-4D97-AF65-F5344CB8AC3E}">
        <p14:creationId xmlns:p14="http://schemas.microsoft.com/office/powerpoint/2010/main" val="752222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neptune.ai</a:t>
            </a:r>
            <a:r>
              <a:rPr lang="en-US" dirty="0"/>
              <a:t>/blog/</a:t>
            </a:r>
            <a:r>
              <a:rPr lang="en-US" dirty="0" err="1"/>
              <a:t>pytorch-loss-functions#Negative-Log-Likelihood</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57</a:t>
            </a:fld>
            <a:endParaRPr lang="en-US"/>
          </a:p>
        </p:txBody>
      </p:sp>
    </p:spTree>
    <p:extLst>
      <p:ext uri="{BB962C8B-B14F-4D97-AF65-F5344CB8AC3E}">
        <p14:creationId xmlns:p14="http://schemas.microsoft.com/office/powerpoint/2010/main" val="25841406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neptune.ai</a:t>
            </a:r>
            <a:r>
              <a:rPr lang="en-US" dirty="0"/>
              <a:t>/blog/</a:t>
            </a:r>
            <a:r>
              <a:rPr lang="en-US" dirty="0" err="1"/>
              <a:t>pytorch-loss-functions#Negative-Log-Likelihood</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58</a:t>
            </a:fld>
            <a:endParaRPr lang="en-US"/>
          </a:p>
        </p:txBody>
      </p:sp>
    </p:spTree>
    <p:extLst>
      <p:ext uri="{BB962C8B-B14F-4D97-AF65-F5344CB8AC3E}">
        <p14:creationId xmlns:p14="http://schemas.microsoft.com/office/powerpoint/2010/main" val="56538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/understanding-binary-cross-entropy-log-loss-a-visual-explanation-a3ac6025181a</a:t>
            </a:r>
          </a:p>
        </p:txBody>
      </p:sp>
      <p:sp>
        <p:nvSpPr>
          <p:cNvPr id="4" name="Slide Number Placeholder 3"/>
          <p:cNvSpPr>
            <a:spLocks noGrp="1"/>
          </p:cNvSpPr>
          <p:nvPr>
            <p:ph type="sldNum" sz="quarter" idx="5"/>
          </p:nvPr>
        </p:nvSpPr>
        <p:spPr/>
        <p:txBody>
          <a:bodyPr/>
          <a:lstStyle/>
          <a:p>
            <a:fld id="{15A698F3-5341-0A4C-B320-4537A2452B0C}" type="slidenum">
              <a:rPr lang="en-US" smtClean="0"/>
              <a:t>59</a:t>
            </a:fld>
            <a:endParaRPr lang="en-US"/>
          </a:p>
        </p:txBody>
      </p:sp>
    </p:spTree>
    <p:extLst>
      <p:ext uri="{BB962C8B-B14F-4D97-AF65-F5344CB8AC3E}">
        <p14:creationId xmlns:p14="http://schemas.microsoft.com/office/powerpoint/2010/main" val="803176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a:t>
            </a:fld>
            <a:endParaRPr lang="en-US"/>
          </a:p>
        </p:txBody>
      </p:sp>
    </p:spTree>
    <p:extLst>
      <p:ext uri="{BB962C8B-B14F-4D97-AF65-F5344CB8AC3E}">
        <p14:creationId xmlns:p14="http://schemas.microsoft.com/office/powerpoint/2010/main" val="21781193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/the-research-nest/calculating-the-sørensen-dice-coefficient-a-simplified-guide-3b59a1829a82</a:t>
            </a:r>
          </a:p>
          <a:p>
            <a:r>
              <a:rPr lang="en-US" dirty="0"/>
              <a:t>https://</a:t>
            </a:r>
            <a:r>
              <a:rPr lang="en-US" dirty="0" err="1"/>
              <a:t>mediatum.ub.tum.de</a:t>
            </a:r>
            <a:r>
              <a:rPr lang="en-US" dirty="0"/>
              <a:t>/doc/1395260/1395260.pdf</a:t>
            </a:r>
          </a:p>
        </p:txBody>
      </p:sp>
      <p:sp>
        <p:nvSpPr>
          <p:cNvPr id="4" name="Slide Number Placeholder 3"/>
          <p:cNvSpPr>
            <a:spLocks noGrp="1"/>
          </p:cNvSpPr>
          <p:nvPr>
            <p:ph type="sldNum" sz="quarter" idx="5"/>
          </p:nvPr>
        </p:nvSpPr>
        <p:spPr/>
        <p:txBody>
          <a:bodyPr/>
          <a:lstStyle/>
          <a:p>
            <a:fld id="{15A698F3-5341-0A4C-B320-4537A2452B0C}" type="slidenum">
              <a:rPr lang="en-US" smtClean="0"/>
              <a:t>60</a:t>
            </a:fld>
            <a:endParaRPr lang="en-US"/>
          </a:p>
        </p:txBody>
      </p:sp>
    </p:spTree>
    <p:extLst>
      <p:ext uri="{BB962C8B-B14F-4D97-AF65-F5344CB8AC3E}">
        <p14:creationId xmlns:p14="http://schemas.microsoft.com/office/powerpoint/2010/main" val="1456787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www.kaggle.com</a:t>
            </a:r>
            <a:r>
              <a:rPr lang="en-US" dirty="0"/>
              <a:t>/code/</a:t>
            </a:r>
            <a:r>
              <a:rPr lang="en-US" dirty="0" err="1"/>
              <a:t>bigironsphere</a:t>
            </a:r>
            <a:r>
              <a:rPr lang="en-US" dirty="0"/>
              <a:t>/loss-function-library-</a:t>
            </a:r>
            <a:r>
              <a:rPr lang="en-US" dirty="0" err="1"/>
              <a:t>keras</a:t>
            </a:r>
            <a:r>
              <a:rPr lang="en-US" dirty="0"/>
              <a:t>-</a:t>
            </a:r>
            <a:r>
              <a:rPr lang="en-US" dirty="0" err="1"/>
              <a:t>pytorch</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61</a:t>
            </a:fld>
            <a:endParaRPr lang="en-US"/>
          </a:p>
        </p:txBody>
      </p:sp>
    </p:spTree>
    <p:extLst>
      <p:ext uri="{BB962C8B-B14F-4D97-AF65-F5344CB8AC3E}">
        <p14:creationId xmlns:p14="http://schemas.microsoft.com/office/powerpoint/2010/main" val="5154365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62</a:t>
            </a:fld>
            <a:endParaRPr lang="en-US"/>
          </a:p>
        </p:txBody>
      </p:sp>
    </p:spTree>
    <p:extLst>
      <p:ext uri="{BB962C8B-B14F-4D97-AF65-F5344CB8AC3E}">
        <p14:creationId xmlns:p14="http://schemas.microsoft.com/office/powerpoint/2010/main" val="3450204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63</a:t>
            </a:fld>
            <a:endParaRPr lang="en-US"/>
          </a:p>
        </p:txBody>
      </p:sp>
    </p:spTree>
    <p:extLst>
      <p:ext uri="{BB962C8B-B14F-4D97-AF65-F5344CB8AC3E}">
        <p14:creationId xmlns:p14="http://schemas.microsoft.com/office/powerpoint/2010/main" val="507659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65</a:t>
            </a:fld>
            <a:endParaRPr lang="en-US"/>
          </a:p>
        </p:txBody>
      </p:sp>
    </p:spTree>
    <p:extLst>
      <p:ext uri="{BB962C8B-B14F-4D97-AF65-F5344CB8AC3E}">
        <p14:creationId xmlns:p14="http://schemas.microsoft.com/office/powerpoint/2010/main" val="2362307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66</a:t>
            </a:fld>
            <a:endParaRPr lang="en-US"/>
          </a:p>
        </p:txBody>
      </p:sp>
    </p:spTree>
    <p:extLst>
      <p:ext uri="{BB962C8B-B14F-4D97-AF65-F5344CB8AC3E}">
        <p14:creationId xmlns:p14="http://schemas.microsoft.com/office/powerpoint/2010/main" val="3183852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67</a:t>
            </a:fld>
            <a:endParaRPr lang="en-US"/>
          </a:p>
        </p:txBody>
      </p:sp>
    </p:spTree>
    <p:extLst>
      <p:ext uri="{BB962C8B-B14F-4D97-AF65-F5344CB8AC3E}">
        <p14:creationId xmlns:p14="http://schemas.microsoft.com/office/powerpoint/2010/main" val="15485172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68</a:t>
            </a:fld>
            <a:endParaRPr lang="en-US"/>
          </a:p>
        </p:txBody>
      </p:sp>
    </p:spTree>
    <p:extLst>
      <p:ext uri="{BB962C8B-B14F-4D97-AF65-F5344CB8AC3E}">
        <p14:creationId xmlns:p14="http://schemas.microsoft.com/office/powerpoint/2010/main" val="705409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69</a:t>
            </a:fld>
            <a:endParaRPr lang="en-US"/>
          </a:p>
        </p:txBody>
      </p:sp>
    </p:spTree>
    <p:extLst>
      <p:ext uri="{BB962C8B-B14F-4D97-AF65-F5344CB8AC3E}">
        <p14:creationId xmlns:p14="http://schemas.microsoft.com/office/powerpoint/2010/main" val="920393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70</a:t>
            </a:fld>
            <a:endParaRPr lang="en-US"/>
          </a:p>
        </p:txBody>
      </p:sp>
    </p:spTree>
    <p:extLst>
      <p:ext uri="{BB962C8B-B14F-4D97-AF65-F5344CB8AC3E}">
        <p14:creationId xmlns:p14="http://schemas.microsoft.com/office/powerpoint/2010/main" val="2478982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7</a:t>
            </a:fld>
            <a:endParaRPr lang="en-US"/>
          </a:p>
        </p:txBody>
      </p:sp>
    </p:spTree>
    <p:extLst>
      <p:ext uri="{BB962C8B-B14F-4D97-AF65-F5344CB8AC3E}">
        <p14:creationId xmlns:p14="http://schemas.microsoft.com/office/powerpoint/2010/main" val="2313365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Source</a:t>
            </a:r>
            <a:r>
              <a:rPr lang="zh-CN" altLang="en-US" dirty="0"/>
              <a:t>：</a:t>
            </a:r>
            <a:r>
              <a:rPr lang="en-US" altLang="zh-CN" dirty="0"/>
              <a:t>http://</a:t>
            </a:r>
            <a:r>
              <a:rPr lang="en-US" altLang="zh-CN" dirty="0" err="1"/>
              <a:t>www.brnt.eu</a:t>
            </a:r>
            <a:r>
              <a:rPr lang="en-US" altLang="zh-CN" dirty="0"/>
              <a:t>/</a:t>
            </a:r>
            <a:r>
              <a:rPr lang="en-US" altLang="zh-CN" dirty="0" err="1"/>
              <a:t>phd</a:t>
            </a:r>
            <a:r>
              <a:rPr lang="en-US" altLang="zh-CN" dirty="0"/>
              <a:t>/img169.png</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71</a:t>
            </a:fld>
            <a:endParaRPr lang="en-US"/>
          </a:p>
        </p:txBody>
      </p:sp>
    </p:spTree>
    <p:extLst>
      <p:ext uri="{BB962C8B-B14F-4D97-AF65-F5344CB8AC3E}">
        <p14:creationId xmlns:p14="http://schemas.microsoft.com/office/powerpoint/2010/main" val="32138791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72</a:t>
            </a:fld>
            <a:endParaRPr lang="en-US"/>
          </a:p>
        </p:txBody>
      </p:sp>
    </p:spTree>
    <p:extLst>
      <p:ext uri="{BB962C8B-B14F-4D97-AF65-F5344CB8AC3E}">
        <p14:creationId xmlns:p14="http://schemas.microsoft.com/office/powerpoint/2010/main" val="12532103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Source</a:t>
            </a:r>
            <a:r>
              <a:rPr lang="zh-CN" altLang="en-US" dirty="0"/>
              <a:t>：</a:t>
            </a:r>
            <a:r>
              <a:rPr lang="en-US" altLang="zh-CN" dirty="0"/>
              <a:t>http://</a:t>
            </a:r>
            <a:r>
              <a:rPr lang="en-US" altLang="zh-CN" dirty="0" err="1"/>
              <a:t>www.brnt.eu</a:t>
            </a:r>
            <a:r>
              <a:rPr lang="en-US" altLang="zh-CN" dirty="0"/>
              <a:t>/</a:t>
            </a:r>
            <a:r>
              <a:rPr lang="en-US" altLang="zh-CN" dirty="0" err="1"/>
              <a:t>phd</a:t>
            </a:r>
            <a:r>
              <a:rPr lang="en-US" altLang="zh-CN" dirty="0"/>
              <a:t>/img169.png</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73</a:t>
            </a:fld>
            <a:endParaRPr lang="en-US"/>
          </a:p>
        </p:txBody>
      </p:sp>
    </p:spTree>
    <p:extLst>
      <p:ext uri="{BB962C8B-B14F-4D97-AF65-F5344CB8AC3E}">
        <p14:creationId xmlns:p14="http://schemas.microsoft.com/office/powerpoint/2010/main" val="5359658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Source</a:t>
            </a:r>
            <a:r>
              <a:rPr lang="zh-CN" altLang="en-US" dirty="0"/>
              <a:t>：</a:t>
            </a:r>
            <a:r>
              <a:rPr lang="en-US" altLang="zh-CN" dirty="0"/>
              <a:t>http://</a:t>
            </a:r>
            <a:r>
              <a:rPr lang="en-US" altLang="zh-CN" dirty="0" err="1"/>
              <a:t>www.brnt.eu</a:t>
            </a:r>
            <a:r>
              <a:rPr lang="en-US" altLang="zh-CN" dirty="0"/>
              <a:t>/</a:t>
            </a:r>
            <a:r>
              <a:rPr lang="en-US" altLang="zh-CN" dirty="0" err="1"/>
              <a:t>phd</a:t>
            </a:r>
            <a:r>
              <a:rPr lang="en-US" altLang="zh-CN" dirty="0"/>
              <a:t>/img169.png</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74</a:t>
            </a:fld>
            <a:endParaRPr lang="en-US"/>
          </a:p>
        </p:txBody>
      </p:sp>
    </p:spTree>
    <p:extLst>
      <p:ext uri="{BB962C8B-B14F-4D97-AF65-F5344CB8AC3E}">
        <p14:creationId xmlns:p14="http://schemas.microsoft.com/office/powerpoint/2010/main" val="33123526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Source</a:t>
            </a:r>
            <a:r>
              <a:rPr lang="zh-CN" altLang="en-US" dirty="0"/>
              <a:t>：</a:t>
            </a:r>
            <a:r>
              <a:rPr lang="en-US" altLang="zh-CN" dirty="0"/>
              <a:t>http://</a:t>
            </a:r>
            <a:r>
              <a:rPr lang="en-US" altLang="zh-CN" dirty="0" err="1"/>
              <a:t>www.brnt.eu</a:t>
            </a:r>
            <a:r>
              <a:rPr lang="en-US" altLang="zh-CN" dirty="0"/>
              <a:t>/</a:t>
            </a:r>
            <a:r>
              <a:rPr lang="en-US" altLang="zh-CN" dirty="0" err="1"/>
              <a:t>phd</a:t>
            </a:r>
            <a:r>
              <a:rPr lang="en-US" altLang="zh-CN" dirty="0"/>
              <a:t>/img169.png</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75</a:t>
            </a:fld>
            <a:endParaRPr lang="en-US"/>
          </a:p>
        </p:txBody>
      </p:sp>
    </p:spTree>
    <p:extLst>
      <p:ext uri="{BB962C8B-B14F-4D97-AF65-F5344CB8AC3E}">
        <p14:creationId xmlns:p14="http://schemas.microsoft.com/office/powerpoint/2010/main" val="37408400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Source</a:t>
            </a:r>
            <a:r>
              <a:rPr lang="zh-CN" altLang="en-US" dirty="0"/>
              <a:t>：</a:t>
            </a:r>
            <a:r>
              <a:rPr lang="en-US" altLang="zh-CN" dirty="0"/>
              <a:t>http://</a:t>
            </a:r>
            <a:r>
              <a:rPr lang="en-US" altLang="zh-CN" dirty="0" err="1"/>
              <a:t>www.brnt.eu</a:t>
            </a:r>
            <a:r>
              <a:rPr lang="en-US" altLang="zh-CN" dirty="0"/>
              <a:t>/</a:t>
            </a:r>
            <a:r>
              <a:rPr lang="en-US" altLang="zh-CN" dirty="0" err="1"/>
              <a:t>phd</a:t>
            </a:r>
            <a:r>
              <a:rPr lang="en-US" altLang="zh-CN" dirty="0"/>
              <a:t>/img169.png</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76</a:t>
            </a:fld>
            <a:endParaRPr lang="en-US"/>
          </a:p>
        </p:txBody>
      </p:sp>
    </p:spTree>
    <p:extLst>
      <p:ext uri="{BB962C8B-B14F-4D97-AF65-F5344CB8AC3E}">
        <p14:creationId xmlns:p14="http://schemas.microsoft.com/office/powerpoint/2010/main" val="207555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Source</a:t>
            </a:r>
            <a:r>
              <a:rPr lang="zh-CN" altLang="en-US" dirty="0"/>
              <a:t>：</a:t>
            </a:r>
            <a:r>
              <a:rPr lang="en-US" altLang="zh-CN" dirty="0"/>
              <a:t>http://</a:t>
            </a:r>
            <a:r>
              <a:rPr lang="en-US" altLang="zh-CN" dirty="0" err="1"/>
              <a:t>www.brnt.eu</a:t>
            </a:r>
            <a:r>
              <a:rPr lang="en-US" altLang="zh-CN" dirty="0"/>
              <a:t>/</a:t>
            </a:r>
            <a:r>
              <a:rPr lang="en-US" altLang="zh-CN" dirty="0" err="1"/>
              <a:t>phd</a:t>
            </a:r>
            <a:r>
              <a:rPr lang="en-US" altLang="zh-CN" dirty="0"/>
              <a:t>/img169.png</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77</a:t>
            </a:fld>
            <a:endParaRPr lang="en-US"/>
          </a:p>
        </p:txBody>
      </p:sp>
    </p:spTree>
    <p:extLst>
      <p:ext uri="{BB962C8B-B14F-4D97-AF65-F5344CB8AC3E}">
        <p14:creationId xmlns:p14="http://schemas.microsoft.com/office/powerpoint/2010/main" val="1926578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Figure</a:t>
            </a:r>
            <a:r>
              <a:rPr lang="zh-CN" altLang="en-US" dirty="0"/>
              <a:t> </a:t>
            </a:r>
            <a:r>
              <a:rPr lang="en-US" altLang="zh-CN" dirty="0"/>
              <a:t>1:</a:t>
            </a:r>
            <a:r>
              <a:rPr lang="zh-CN" altLang="en-US" dirty="0"/>
              <a:t> </a:t>
            </a:r>
            <a:r>
              <a:rPr lang="en-US" dirty="0"/>
              <a:t>https://</a:t>
            </a:r>
            <a:r>
              <a:rPr lang="en-US" dirty="0" err="1"/>
              <a:t>www.google.com</a:t>
            </a:r>
            <a:r>
              <a:rPr lang="en-US" dirty="0"/>
              <a:t>/</a:t>
            </a:r>
            <a:r>
              <a:rPr lang="en-US" dirty="0" err="1"/>
              <a:t>url?sa</a:t>
            </a:r>
            <a:r>
              <a:rPr lang="en-US" dirty="0"/>
              <a:t>=</a:t>
            </a:r>
            <a:r>
              <a:rPr lang="en-US" dirty="0" err="1"/>
              <a:t>i&amp;url</a:t>
            </a:r>
            <a:r>
              <a:rPr lang="en-US" dirty="0"/>
              <a:t>=https%3A%2F%2Fpurnasai.github.io%2FA-Beginner-Intro-to-Neural-Networks%2F&amp;psig=AOvVaw052h0mPMCkBhbycfkkrFPy&amp;ust=1705182098053000&amp;source=</a:t>
            </a:r>
            <a:r>
              <a:rPr lang="en-US" dirty="0" err="1"/>
              <a:t>images&amp;cd</a:t>
            </a:r>
            <a:r>
              <a:rPr lang="en-US" dirty="0"/>
              <a:t>=</a:t>
            </a:r>
            <a:r>
              <a:rPr lang="en-US" dirty="0" err="1"/>
              <a:t>vfe&amp;opi</a:t>
            </a:r>
            <a:r>
              <a:rPr lang="en-US" dirty="0"/>
              <a:t>=89978449&amp;ved=0CBIQjRxqFwoTCMDbvr7o2IMDFQAAAAAdAAAAABBN</a:t>
            </a:r>
          </a:p>
          <a:p>
            <a:r>
              <a:rPr lang="en-US" altLang="zh-CN" dirty="0"/>
              <a:t>Figure</a:t>
            </a:r>
            <a:r>
              <a:rPr lang="zh-CN" altLang="en-US" dirty="0"/>
              <a:t> </a:t>
            </a:r>
            <a:r>
              <a:rPr lang="en-US" altLang="zh-CN" dirty="0"/>
              <a:t>2:</a:t>
            </a:r>
            <a:r>
              <a:rPr lang="zh-CN" altLang="en-US" dirty="0"/>
              <a:t> </a:t>
            </a:r>
            <a:r>
              <a:rPr lang="en-US" altLang="zh-CN" dirty="0"/>
              <a:t>https://</a:t>
            </a:r>
            <a:r>
              <a:rPr lang="en-US" altLang="zh-CN" dirty="0" err="1"/>
              <a:t>pub.towardsai.net</a:t>
            </a:r>
            <a:r>
              <a:rPr lang="en-US" altLang="zh-CN" dirty="0"/>
              <a:t>/backpropagation-2eeb25201095?gi=98cad22856a1</a:t>
            </a:r>
          </a:p>
        </p:txBody>
      </p:sp>
      <p:sp>
        <p:nvSpPr>
          <p:cNvPr id="4" name="Slide Number Placeholder 3"/>
          <p:cNvSpPr>
            <a:spLocks noGrp="1"/>
          </p:cNvSpPr>
          <p:nvPr>
            <p:ph type="sldNum" sz="quarter" idx="5"/>
          </p:nvPr>
        </p:nvSpPr>
        <p:spPr/>
        <p:txBody>
          <a:bodyPr/>
          <a:lstStyle/>
          <a:p>
            <a:fld id="{15A698F3-5341-0A4C-B320-4537A2452B0C}" type="slidenum">
              <a:rPr lang="en-US" smtClean="0"/>
              <a:t>8</a:t>
            </a:fld>
            <a:endParaRPr lang="en-US"/>
          </a:p>
        </p:txBody>
      </p:sp>
    </p:spTree>
    <p:extLst>
      <p:ext uri="{BB962C8B-B14F-4D97-AF65-F5344CB8AC3E}">
        <p14:creationId xmlns:p14="http://schemas.microsoft.com/office/powerpoint/2010/main" val="237850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9</a:t>
            </a:fld>
            <a:endParaRPr lang="en-US"/>
          </a:p>
        </p:txBody>
      </p:sp>
    </p:spTree>
    <p:extLst>
      <p:ext uri="{BB962C8B-B14F-4D97-AF65-F5344CB8AC3E}">
        <p14:creationId xmlns:p14="http://schemas.microsoft.com/office/powerpoint/2010/main" val="1247646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698F3-5341-0A4C-B320-4537A2452B0C}" type="slidenum">
              <a:rPr lang="en-US" smtClean="0"/>
              <a:t>10</a:t>
            </a:fld>
            <a:endParaRPr lang="en-US"/>
          </a:p>
        </p:txBody>
      </p:sp>
    </p:spTree>
    <p:extLst>
      <p:ext uri="{BB962C8B-B14F-4D97-AF65-F5344CB8AC3E}">
        <p14:creationId xmlns:p14="http://schemas.microsoft.com/office/powerpoint/2010/main" val="3681181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A1F0-9EDD-CE47-976B-5B26E2D9FC5A}"/>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Garamond" panose="020204040303010108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1FD2DD-5C01-AC40-89F6-590431F0CF1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b="0" i="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817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3B541A-3E10-8E99-9BEA-E06E2B930780}"/>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600DB60-1122-1A1F-83BA-451AF26C08C3}"/>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8490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131DFC-AA6A-9152-9C62-69C349D0231C}"/>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33971989-4B10-6073-103D-30F7EF9AEE3D}"/>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8997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Google Shape;9;p2">
            <a:extLst>
              <a:ext uri="{FF2B5EF4-FFF2-40B4-BE49-F238E27FC236}">
                <a16:creationId xmlns:a16="http://schemas.microsoft.com/office/drawing/2014/main" id="{C440AC81-4F63-F24E-A7F6-007E3640F1D0}"/>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1">
            <a:extLst>
              <a:ext uri="{FF2B5EF4-FFF2-40B4-BE49-F238E27FC236}">
                <a16:creationId xmlns:a16="http://schemas.microsoft.com/office/drawing/2014/main" id="{2C39C15A-259E-7C44-8A18-8BB82B3BD19B}"/>
              </a:ext>
            </a:extLst>
          </p:cNvPr>
          <p:cNvSpPr>
            <a:spLocks noGrp="1"/>
          </p:cNvSpPr>
          <p:nvPr>
            <p:ph type="title"/>
          </p:nvPr>
        </p:nvSpPr>
        <p:spPr>
          <a:xfrm>
            <a:off x="115407" y="124292"/>
            <a:ext cx="11949345" cy="532655"/>
          </a:xfrm>
          <a:prstGeom prst="rect">
            <a:avLst/>
          </a:prstGeom>
        </p:spPr>
        <p:txBody>
          <a:bodyPr>
            <a:normAutofit/>
          </a:bodyPr>
          <a:lstStyle>
            <a:lvl1pPr>
              <a:defRPr sz="3000"/>
            </a:lvl1pPr>
          </a:lstStyle>
          <a:p>
            <a:r>
              <a:rPr lang="en-US"/>
              <a:t>Click to edit Master title style</a:t>
            </a:r>
          </a:p>
        </p:txBody>
      </p:sp>
    </p:spTree>
    <p:extLst>
      <p:ext uri="{BB962C8B-B14F-4D97-AF65-F5344CB8AC3E}">
        <p14:creationId xmlns:p14="http://schemas.microsoft.com/office/powerpoint/2010/main" val="29390878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Google Shape;9;p2">
            <a:extLst>
              <a:ext uri="{FF2B5EF4-FFF2-40B4-BE49-F238E27FC236}">
                <a16:creationId xmlns:a16="http://schemas.microsoft.com/office/drawing/2014/main" id="{78E90F76-D05A-E649-ABCF-07B2C04F24A1}"/>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rgbClr val="4B9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Placeholder 1">
            <a:extLst>
              <a:ext uri="{FF2B5EF4-FFF2-40B4-BE49-F238E27FC236}">
                <a16:creationId xmlns:a16="http://schemas.microsoft.com/office/drawing/2014/main" id="{8E8AA56D-5DF7-EC1C-0876-F21FAD50A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4CC8DBF6-A1D7-34AB-B1F4-5FE94730A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682ED00C-CE04-B28E-F99A-F2A3A5EB1ECF}"/>
              </a:ext>
            </a:extLst>
          </p:cNvPr>
          <p:cNvPicPr>
            <a:picLocks noChangeAspect="1"/>
          </p:cNvPicPr>
          <p:nvPr userDrawn="1"/>
        </p:nvPicPr>
        <p:blipFill>
          <a:blip r:embed="rId6"/>
          <a:stretch>
            <a:fillRect/>
          </a:stretch>
        </p:blipFill>
        <p:spPr>
          <a:xfrm>
            <a:off x="142505" y="6516131"/>
            <a:ext cx="2428418" cy="312226"/>
          </a:xfrm>
          <a:prstGeom prst="rect">
            <a:avLst/>
          </a:prstGeom>
        </p:spPr>
      </p:pic>
      <p:sp>
        <p:nvSpPr>
          <p:cNvPr id="10" name="Slide Number Placeholder 9">
            <a:extLst>
              <a:ext uri="{FF2B5EF4-FFF2-40B4-BE49-F238E27FC236}">
                <a16:creationId xmlns:a16="http://schemas.microsoft.com/office/drawing/2014/main" id="{F69BA984-4CE6-958B-2272-4C7E7B3F42FF}"/>
              </a:ext>
            </a:extLst>
          </p:cNvPr>
          <p:cNvSpPr>
            <a:spLocks noGrp="1"/>
          </p:cNvSpPr>
          <p:nvPr>
            <p:ph type="sldNum" sz="quarter" idx="4"/>
          </p:nvPr>
        </p:nvSpPr>
        <p:spPr>
          <a:xfrm>
            <a:off x="9448800" y="644863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9B2B5C-2966-854B-B16C-B3A01735BD8B}" type="slidenum">
              <a:rPr lang="en-US" smtClean="0"/>
              <a:t>‹#›</a:t>
            </a:fld>
            <a:endParaRPr lang="en-US"/>
          </a:p>
        </p:txBody>
      </p:sp>
    </p:spTree>
    <p:extLst>
      <p:ext uri="{BB962C8B-B14F-4D97-AF65-F5344CB8AC3E}">
        <p14:creationId xmlns:p14="http://schemas.microsoft.com/office/powerpoint/2010/main" val="3065179167"/>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2" r:id="rId3"/>
    <p:sldLayoutId id="2147483663" r:id="rId4"/>
  </p:sldLayoutIdLst>
  <p:hf hdr="0" ftr="0" dt="0"/>
  <p:txStyles>
    <p:title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hyperlink" Target="https://www.codeproject.com/Articles/1216170/Common-Neural-Network-Activation-Functions" TargetMode="External"/><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6.png"/><Relationship Id="rId18" Type="http://schemas.openxmlformats.org/officeDocument/2006/relationships/image" Target="../media/image29.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36.png"/><Relationship Id="rId10" Type="http://schemas.openxmlformats.org/officeDocument/2006/relationships/image" Target="../media/image51.png"/><Relationship Id="rId4" Type="http://schemas.openxmlformats.org/officeDocument/2006/relationships/image" Target="../media/image35.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34.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5.xml"/><Relationship Id="rId16"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36.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35.png"/><Relationship Id="rId9" Type="http://schemas.openxmlformats.org/officeDocument/2006/relationships/image" Target="../media/image56.png"/><Relationship Id="rId1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34.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16.xml"/><Relationship Id="rId16"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36.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35.png"/><Relationship Id="rId9" Type="http://schemas.openxmlformats.org/officeDocument/2006/relationships/image" Target="../media/image68.png"/><Relationship Id="rId1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80.png"/><Relationship Id="rId18" Type="http://schemas.openxmlformats.org/officeDocument/2006/relationships/image" Target="../media/image84.png"/><Relationship Id="rId3" Type="http://schemas.openxmlformats.org/officeDocument/2006/relationships/image" Target="../media/image34.png"/><Relationship Id="rId21" Type="http://schemas.openxmlformats.org/officeDocument/2006/relationships/image" Target="../media/image87.png"/><Relationship Id="rId7" Type="http://schemas.openxmlformats.org/officeDocument/2006/relationships/image" Target="../media/image66.png"/><Relationship Id="rId12" Type="http://schemas.openxmlformats.org/officeDocument/2006/relationships/image" Target="../media/image79.png"/><Relationship Id="rId17" Type="http://schemas.openxmlformats.org/officeDocument/2006/relationships/image" Target="../media/image83.png"/><Relationship Id="rId2" Type="http://schemas.openxmlformats.org/officeDocument/2006/relationships/notesSlide" Target="../notesSlides/notesSlide17.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8.png"/><Relationship Id="rId5" Type="http://schemas.openxmlformats.org/officeDocument/2006/relationships/image" Target="../media/image36.png"/><Relationship Id="rId15" Type="http://schemas.openxmlformats.org/officeDocument/2006/relationships/image" Target="../media/image81.png"/><Relationship Id="rId10" Type="http://schemas.openxmlformats.org/officeDocument/2006/relationships/image" Target="../media/image77.png"/><Relationship Id="rId19" Type="http://schemas.openxmlformats.org/officeDocument/2006/relationships/image" Target="../media/image85.png"/><Relationship Id="rId4" Type="http://schemas.openxmlformats.org/officeDocument/2006/relationships/image" Target="../media/image35.png"/><Relationship Id="rId9" Type="http://schemas.openxmlformats.org/officeDocument/2006/relationships/image" Target="../media/image68.png"/><Relationship Id="rId14" Type="http://schemas.openxmlformats.org/officeDocument/2006/relationships/image" Target="../media/image7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image" Target="../media/image13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hyperlink" Target="https://datascience.stackexchange.com/questions/18667/relu-vs-sigmoid-in-mnist-example" TargetMode="External"/><Relationship Id="rId4" Type="http://schemas.openxmlformats.org/officeDocument/2006/relationships/image" Target="../media/image3.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hyperlink" Target="https://mediatum.ub.tum.de/doc/1395260/1395260.pdf"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hyperlink" Target="https://flatworldknowledge.lardbucket.org/books/advanced-algebra/s09-04-quadratic-functions-and-their-.html" TargetMode="External"/><Relationship Id="rId4" Type="http://schemas.openxmlformats.org/officeDocument/2006/relationships/image" Target="../media/image148.png"/></Relationships>
</file>

<file path=ppt/slides/_rels/slide66.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61.png"/><Relationship Id="rId4" Type="http://schemas.openxmlformats.org/officeDocument/2006/relationships/image" Target="../media/image160.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hyperlink" Target="https://datascience.stackexchange.com/questions/18667/relu-vs-sigmoid-in-mnist-example" TargetMode="External"/><Relationship Id="rId4" Type="http://schemas.openxmlformats.org/officeDocument/2006/relationships/image" Target="../media/image3.png"/><Relationship Id="rId9"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61.png"/><Relationship Id="rId4" Type="http://schemas.openxmlformats.org/officeDocument/2006/relationships/image" Target="../media/image160.png"/></Relationships>
</file>

<file path=ppt/slides/_rels/slide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2"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79.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0.gif"/><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9.png"/><Relationship Id="rId2"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image" Target="../media/image168.png"/><Relationship Id="rId11" Type="http://schemas.openxmlformats.org/officeDocument/2006/relationships/image" Target="../media/image178.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gif"/></Relationships>
</file>

<file path=ppt/slides/_rels/slide8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 Id="rId4" Type="http://schemas.openxmlformats.org/officeDocument/2006/relationships/image" Target="../media/image1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582-E0B3-654B-5EB3-404B5A2D7909}"/>
              </a:ext>
            </a:extLst>
          </p:cNvPr>
          <p:cNvSpPr>
            <a:spLocks noGrp="1"/>
          </p:cNvSpPr>
          <p:nvPr>
            <p:ph type="ctrTitle"/>
          </p:nvPr>
        </p:nvSpPr>
        <p:spPr>
          <a:xfrm>
            <a:off x="1524000" y="1399209"/>
            <a:ext cx="9144000" cy="2387600"/>
          </a:xfrm>
        </p:spPr>
        <p:txBody>
          <a:bodyPr>
            <a:normAutofit fontScale="90000"/>
          </a:bodyPr>
          <a:lstStyle/>
          <a:p>
            <a:r>
              <a:rPr lang="en-US" dirty="0"/>
              <a:t>Bios 7xx: Deep Learning Methods for Biomedical Applications with </a:t>
            </a:r>
            <a:r>
              <a:rPr lang="en-US" dirty="0" err="1"/>
              <a:t>Pytorch</a:t>
            </a:r>
            <a:endParaRPr lang="en-US" dirty="0"/>
          </a:p>
        </p:txBody>
      </p:sp>
      <p:sp>
        <p:nvSpPr>
          <p:cNvPr id="3" name="Subtitle 2">
            <a:extLst>
              <a:ext uri="{FF2B5EF4-FFF2-40B4-BE49-F238E27FC236}">
                <a16:creationId xmlns:a16="http://schemas.microsoft.com/office/drawing/2014/main" id="{F3C7D828-3EAE-1C45-4064-FC4EFA1D341C}"/>
              </a:ext>
            </a:extLst>
          </p:cNvPr>
          <p:cNvSpPr>
            <a:spLocks noGrp="1"/>
          </p:cNvSpPr>
          <p:nvPr>
            <p:ph type="subTitle" idx="1"/>
          </p:nvPr>
        </p:nvSpPr>
        <p:spPr>
          <a:xfrm>
            <a:off x="1524000" y="4525405"/>
            <a:ext cx="9144000" cy="471138"/>
          </a:xfrm>
        </p:spPr>
        <p:txBody>
          <a:bodyPr/>
          <a:lstStyle/>
          <a:p>
            <a:r>
              <a:rPr lang="en-US" dirty="0"/>
              <a:t>Cha</a:t>
            </a:r>
            <a:r>
              <a:rPr lang="en-US" altLang="zh-CN" dirty="0"/>
              <a:t>pter</a:t>
            </a:r>
            <a:r>
              <a:rPr lang="zh-CN" altLang="en-US" dirty="0"/>
              <a:t> </a:t>
            </a:r>
            <a:r>
              <a:rPr lang="en-US" altLang="zh-CN" dirty="0"/>
              <a:t>2.</a:t>
            </a:r>
            <a:r>
              <a:rPr lang="zh-CN" altLang="en-US" dirty="0"/>
              <a:t> </a:t>
            </a:r>
            <a:r>
              <a:rPr lang="en-US" altLang="zh-CN" dirty="0"/>
              <a:t>Neural Networks Fundamentals</a:t>
            </a:r>
            <a:endParaRPr lang="en-US" dirty="0"/>
          </a:p>
        </p:txBody>
      </p:sp>
    </p:spTree>
    <p:extLst>
      <p:ext uri="{BB962C8B-B14F-4D97-AF65-F5344CB8AC3E}">
        <p14:creationId xmlns:p14="http://schemas.microsoft.com/office/powerpoint/2010/main" val="1970685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Perceptron</a:t>
            </a:r>
            <a:r>
              <a:rPr lang="zh-CN" altLang="en-US" dirty="0"/>
              <a:t> </a:t>
            </a:r>
            <a:r>
              <a:rPr lang="en-US" altLang="zh-CN" dirty="0"/>
              <a:t>Model</a:t>
            </a:r>
            <a:endParaRPr lang="en-US" dirty="0"/>
          </a:p>
        </p:txBody>
      </p:sp>
      <p:sp>
        <p:nvSpPr>
          <p:cNvPr id="4" name="TextBox 3">
            <a:extLst>
              <a:ext uri="{FF2B5EF4-FFF2-40B4-BE49-F238E27FC236}">
                <a16:creationId xmlns:a16="http://schemas.microsoft.com/office/drawing/2014/main" id="{A56C59CE-B932-881A-AB1A-84A31B37BD19}"/>
              </a:ext>
            </a:extLst>
          </p:cNvPr>
          <p:cNvSpPr txBox="1"/>
          <p:nvPr/>
        </p:nvSpPr>
        <p:spPr>
          <a:xfrm>
            <a:off x="838200" y="1516908"/>
            <a:ext cx="10515600" cy="3692357"/>
          </a:xfrm>
          <a:prstGeom prst="rect">
            <a:avLst/>
          </a:prstGeom>
          <a:noFill/>
        </p:spPr>
        <p:txBody>
          <a:bodyPr wrap="square" rtlCol="0">
            <a:spAutoFit/>
          </a:bodyPr>
          <a:lstStyle/>
          <a:p>
            <a:pPr marL="342900" indent="-342900">
              <a:lnSpc>
                <a:spcPct val="114000"/>
              </a:lnSpc>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Definition: </a:t>
            </a:r>
            <a:r>
              <a:rPr lang="en-US" sz="2000" dirty="0">
                <a:latin typeface="Times New Roman" panose="02020603050405020304" pitchFamily="18" charset="0"/>
                <a:cs typeface="Times New Roman" panose="02020603050405020304" pitchFamily="18" charset="0"/>
              </a:rPr>
              <a:t>The perceptron is a </a:t>
            </a:r>
            <a:r>
              <a:rPr lang="en-US" altLang="zh-CN" sz="2000" b="1" dirty="0">
                <a:latin typeface="Times New Roman" panose="02020603050405020304" pitchFamily="18" charset="0"/>
                <a:cs typeface="Times New Roman" panose="02020603050405020304" pitchFamily="18" charset="0"/>
              </a:rPr>
              <a:t>fundamental</a:t>
            </a:r>
            <a:r>
              <a:rPr lang="en-US" sz="2000" b="1" dirty="0">
                <a:latin typeface="Times New Roman" panose="02020603050405020304" pitchFamily="18" charset="0"/>
                <a:cs typeface="Times New Roman" panose="02020603050405020304" pitchFamily="18" charset="0"/>
              </a:rPr>
              <a:t> building block of artificial neural networks</a:t>
            </a:r>
            <a:r>
              <a:rPr lang="en-US" sz="2000" dirty="0">
                <a:latin typeface="Times New Roman" panose="02020603050405020304" pitchFamily="18" charset="0"/>
                <a:cs typeface="Times New Roman" panose="02020603050405020304" pitchFamily="18" charset="0"/>
              </a:rPr>
              <a:t>, inspired by the biological neuron.</a:t>
            </a:r>
          </a:p>
          <a:p>
            <a:pPr marL="342900" indent="-342900">
              <a:lnSpc>
                <a:spcPct val="114000"/>
              </a:lnSpc>
              <a:spcBef>
                <a:spcPts val="1000"/>
              </a:spcBef>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You</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think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perceptron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single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neuron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previous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diagram,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which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called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Perceptron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neural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network.</a:t>
            </a:r>
            <a:endParaRPr lang="en-US" sz="2000" dirty="0">
              <a:latin typeface="Times New Roman" panose="02020603050405020304" pitchFamily="18" charset="0"/>
              <a:cs typeface="Times New Roman" panose="02020603050405020304" pitchFamily="18" charset="0"/>
            </a:endParaRPr>
          </a:p>
          <a:p>
            <a:pPr marL="342900" indent="-342900">
              <a:lnSpc>
                <a:spcPct val="114000"/>
              </a:lnSpc>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Functionality: </a:t>
            </a:r>
            <a:r>
              <a:rPr lang="en-US" sz="2000" dirty="0">
                <a:latin typeface="Times New Roman" panose="02020603050405020304" pitchFamily="18" charset="0"/>
                <a:cs typeface="Times New Roman" panose="02020603050405020304" pitchFamily="18" charset="0"/>
              </a:rPr>
              <a:t>It takes multiple </a:t>
            </a:r>
            <a:r>
              <a:rPr lang="en-US" sz="2000" b="1" dirty="0">
                <a:latin typeface="Times New Roman" panose="02020603050405020304" pitchFamily="18" charset="0"/>
                <a:cs typeface="Times New Roman" panose="02020603050405020304" pitchFamily="18" charset="0"/>
              </a:rPr>
              <a:t>input</a:t>
            </a:r>
            <a:r>
              <a:rPr lang="en-US" sz="2000" dirty="0">
                <a:latin typeface="Times New Roman" panose="02020603050405020304" pitchFamily="18" charset="0"/>
                <a:cs typeface="Times New Roman" panose="02020603050405020304" pitchFamily="18" charset="0"/>
              </a:rPr>
              <a:t> signals, applies </a:t>
            </a:r>
            <a:r>
              <a:rPr lang="en-US" sz="2000" b="1" dirty="0">
                <a:latin typeface="Times New Roman" panose="02020603050405020304" pitchFamily="18" charset="0"/>
                <a:cs typeface="Times New Roman" panose="02020603050405020304" pitchFamily="18" charset="0"/>
              </a:rPr>
              <a:t>weights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bias</a:t>
            </a:r>
            <a:r>
              <a:rPr lang="en-US" sz="2000" dirty="0">
                <a:latin typeface="Times New Roman" panose="02020603050405020304" pitchFamily="18" charset="0"/>
                <a:cs typeface="Times New Roman" panose="02020603050405020304" pitchFamily="18" charset="0"/>
              </a:rPr>
              <a:t>, and produces a binary </a:t>
            </a:r>
            <a:r>
              <a:rPr lang="en-US" sz="2000" b="1" dirty="0">
                <a:latin typeface="Times New Roman" panose="02020603050405020304" pitchFamily="18" charset="0"/>
                <a:cs typeface="Times New Roman" panose="02020603050405020304" pitchFamily="18" charset="0"/>
              </a:rPr>
              <a:t>output</a:t>
            </a:r>
            <a:r>
              <a:rPr lang="en-US" sz="2000" dirty="0">
                <a:latin typeface="Times New Roman" panose="02020603050405020304" pitchFamily="18" charset="0"/>
                <a:cs typeface="Times New Roman" panose="02020603050405020304" pitchFamily="18" charset="0"/>
              </a:rPr>
              <a:t>.</a:t>
            </a:r>
          </a:p>
          <a:p>
            <a:pPr marL="342900" indent="-342900">
              <a:lnSpc>
                <a:spcPct val="114000"/>
              </a:lnSpc>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Purpose: </a:t>
            </a:r>
            <a:r>
              <a:rPr lang="en-US" sz="2000" dirty="0">
                <a:latin typeface="Times New Roman" panose="02020603050405020304" pitchFamily="18" charset="0"/>
                <a:cs typeface="Times New Roman" panose="02020603050405020304" pitchFamily="18" charset="0"/>
              </a:rPr>
              <a:t>Originally designed for binary classification tasks.</a:t>
            </a:r>
          </a:p>
          <a:p>
            <a:pPr marL="342900" indent="-342900">
              <a:lnSpc>
                <a:spcPct val="114000"/>
              </a:lnSpc>
              <a:spcBef>
                <a:spcPts val="10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Activation Function: </a:t>
            </a:r>
            <a:r>
              <a:rPr lang="en-US" sz="2000" dirty="0">
                <a:latin typeface="Times New Roman" panose="02020603050405020304" pitchFamily="18" charset="0"/>
                <a:cs typeface="Times New Roman" panose="02020603050405020304" pitchFamily="18" charset="0"/>
              </a:rPr>
              <a:t>Initially utilizes a step function for activation.</a:t>
            </a:r>
          </a:p>
        </p:txBody>
      </p:sp>
    </p:spTree>
    <p:extLst>
      <p:ext uri="{BB962C8B-B14F-4D97-AF65-F5344CB8AC3E}">
        <p14:creationId xmlns:p14="http://schemas.microsoft.com/office/powerpoint/2010/main" val="1900616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Anatomy of a Perceptron</a:t>
            </a:r>
            <a:endParaRPr lang="en-US" dirty="0"/>
          </a:p>
        </p:txBody>
      </p:sp>
      <p:sp>
        <p:nvSpPr>
          <p:cNvPr id="8" name="TextBox 7">
            <a:extLst>
              <a:ext uri="{FF2B5EF4-FFF2-40B4-BE49-F238E27FC236}">
                <a16:creationId xmlns:a16="http://schemas.microsoft.com/office/drawing/2014/main" id="{CFB75307-9DDB-97DC-3D5C-81C7EE0F01E8}"/>
              </a:ext>
            </a:extLst>
          </p:cNvPr>
          <p:cNvSpPr txBox="1"/>
          <p:nvPr/>
        </p:nvSpPr>
        <p:spPr>
          <a:xfrm>
            <a:off x="1372576" y="4539928"/>
            <a:ext cx="343364" cy="369332"/>
          </a:xfrm>
          <a:prstGeom prst="rect">
            <a:avLst/>
          </a:prstGeom>
          <a:noFill/>
        </p:spPr>
        <p:txBody>
          <a:bodyPr wrap="none" rtlCol="0">
            <a:spAutoFit/>
          </a:bodyPr>
          <a:lstStyle/>
          <a:p>
            <a:r>
              <a:rPr lang="en-US" altLang="zh-CN" dirty="0"/>
              <a:t>…</a:t>
            </a:r>
            <a:endParaRPr lang="en-US" dirty="0"/>
          </a:p>
        </p:txBody>
      </p:sp>
      <p:grpSp>
        <p:nvGrpSpPr>
          <p:cNvPr id="13" name="Group 12">
            <a:extLst>
              <a:ext uri="{FF2B5EF4-FFF2-40B4-BE49-F238E27FC236}">
                <a16:creationId xmlns:a16="http://schemas.microsoft.com/office/drawing/2014/main" id="{3F1E348F-E033-E117-529A-9B1D7593AB6B}"/>
              </a:ext>
            </a:extLst>
          </p:cNvPr>
          <p:cNvGrpSpPr/>
          <p:nvPr/>
        </p:nvGrpSpPr>
        <p:grpSpPr>
          <a:xfrm>
            <a:off x="1239458" y="2090058"/>
            <a:ext cx="609600" cy="609600"/>
            <a:chOff x="1807029" y="1719942"/>
            <a:chExt cx="609600" cy="609600"/>
          </a:xfrm>
        </p:grpSpPr>
        <p:sp>
          <p:nvSpPr>
            <p:cNvPr id="3" name="Oval 2">
              <a:extLst>
                <a:ext uri="{FF2B5EF4-FFF2-40B4-BE49-F238E27FC236}">
                  <a16:creationId xmlns:a16="http://schemas.microsoft.com/office/drawing/2014/main" id="{D9C9531A-0C04-A75F-116C-E322822921EB}"/>
                </a:ext>
              </a:extLst>
            </p:cNvPr>
            <p:cNvSpPr/>
            <p:nvPr/>
          </p:nvSpPr>
          <p:spPr>
            <a:xfrm>
              <a:off x="1807029" y="1719942"/>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972E292-B696-535F-5895-95E8251E1AD0}"/>
                    </a:ext>
                  </a:extLst>
                </p:cNvPr>
                <p:cNvSpPr txBox="1"/>
                <p:nvPr/>
              </p:nvSpPr>
              <p:spPr>
                <a:xfrm>
                  <a:off x="1905222" y="1842168"/>
                  <a:ext cx="4607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9" name="TextBox 8">
                  <a:extLst>
                    <a:ext uri="{FF2B5EF4-FFF2-40B4-BE49-F238E27FC236}">
                      <a16:creationId xmlns:a16="http://schemas.microsoft.com/office/drawing/2014/main" id="{B972E292-B696-535F-5895-95E8251E1AD0}"/>
                    </a:ext>
                  </a:extLst>
                </p:cNvPr>
                <p:cNvSpPr txBox="1">
                  <a:spLocks noRot="1" noChangeAspect="1" noMove="1" noResize="1" noEditPoints="1" noAdjustHandles="1" noChangeArrowheads="1" noChangeShapeType="1" noTextEdit="1"/>
                </p:cNvSpPr>
                <p:nvPr/>
              </p:nvSpPr>
              <p:spPr>
                <a:xfrm>
                  <a:off x="1905222" y="1842168"/>
                  <a:ext cx="460767" cy="369332"/>
                </a:xfrm>
                <a:prstGeom prst="rect">
                  <a:avLst/>
                </a:prstGeom>
                <a:blipFill>
                  <a:blip r:embed="rId3"/>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FD196491-5CBD-8AC5-6CDA-07EBADE1B83E}"/>
              </a:ext>
            </a:extLst>
          </p:cNvPr>
          <p:cNvGrpSpPr/>
          <p:nvPr/>
        </p:nvGrpSpPr>
        <p:grpSpPr>
          <a:xfrm>
            <a:off x="1239458" y="2961111"/>
            <a:ext cx="609600" cy="609600"/>
            <a:chOff x="1807029" y="2841170"/>
            <a:chExt cx="609600" cy="609600"/>
          </a:xfrm>
        </p:grpSpPr>
        <p:sp>
          <p:nvSpPr>
            <p:cNvPr id="5" name="Oval 4">
              <a:extLst>
                <a:ext uri="{FF2B5EF4-FFF2-40B4-BE49-F238E27FC236}">
                  <a16:creationId xmlns:a16="http://schemas.microsoft.com/office/drawing/2014/main" id="{A3C0BAC1-6C1A-37A4-F438-A7EA5FEF2526}"/>
                </a:ext>
              </a:extLst>
            </p:cNvPr>
            <p:cNvSpPr/>
            <p:nvPr/>
          </p:nvSpPr>
          <p:spPr>
            <a:xfrm>
              <a:off x="1807029" y="2841170"/>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9031FBC-653A-FED4-8BFC-7ECD20F5E759}"/>
                    </a:ext>
                  </a:extLst>
                </p:cNvPr>
                <p:cNvSpPr txBox="1"/>
                <p:nvPr/>
              </p:nvSpPr>
              <p:spPr>
                <a:xfrm>
                  <a:off x="1905222" y="2961304"/>
                  <a:ext cx="46608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10" name="TextBox 9">
                  <a:extLst>
                    <a:ext uri="{FF2B5EF4-FFF2-40B4-BE49-F238E27FC236}">
                      <a16:creationId xmlns:a16="http://schemas.microsoft.com/office/drawing/2014/main" id="{79031FBC-653A-FED4-8BFC-7ECD20F5E759}"/>
                    </a:ext>
                  </a:extLst>
                </p:cNvPr>
                <p:cNvSpPr txBox="1">
                  <a:spLocks noRot="1" noChangeAspect="1" noMove="1" noResize="1" noEditPoints="1" noAdjustHandles="1" noChangeArrowheads="1" noChangeShapeType="1" noTextEdit="1"/>
                </p:cNvSpPr>
                <p:nvPr/>
              </p:nvSpPr>
              <p:spPr>
                <a:xfrm>
                  <a:off x="1905222" y="2961304"/>
                  <a:ext cx="466089" cy="369332"/>
                </a:xfrm>
                <a:prstGeom prst="rect">
                  <a:avLst/>
                </a:prstGeom>
                <a:blipFill>
                  <a:blip r:embed="rId4"/>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CC7EE01C-0D93-ED4A-E721-D4E68B1658F3}"/>
              </a:ext>
            </a:extLst>
          </p:cNvPr>
          <p:cNvGrpSpPr/>
          <p:nvPr/>
        </p:nvGrpSpPr>
        <p:grpSpPr>
          <a:xfrm>
            <a:off x="1239458" y="3832164"/>
            <a:ext cx="609600" cy="609600"/>
            <a:chOff x="1807029" y="3962398"/>
            <a:chExt cx="609600" cy="609600"/>
          </a:xfrm>
        </p:grpSpPr>
        <p:sp>
          <p:nvSpPr>
            <p:cNvPr id="6" name="Oval 5">
              <a:extLst>
                <a:ext uri="{FF2B5EF4-FFF2-40B4-BE49-F238E27FC236}">
                  <a16:creationId xmlns:a16="http://schemas.microsoft.com/office/drawing/2014/main" id="{5174B639-0530-5113-B89B-58E8091A15F1}"/>
                </a:ext>
              </a:extLst>
            </p:cNvPr>
            <p:cNvSpPr/>
            <p:nvPr/>
          </p:nvSpPr>
          <p:spPr>
            <a:xfrm>
              <a:off x="1807029" y="3962398"/>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E44F4BD-A3AC-A141-B10E-B4A78F698474}"/>
                    </a:ext>
                  </a:extLst>
                </p:cNvPr>
                <p:cNvSpPr txBox="1"/>
                <p:nvPr/>
              </p:nvSpPr>
              <p:spPr>
                <a:xfrm>
                  <a:off x="1910997" y="4082532"/>
                  <a:ext cx="46608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p:sp>
              <p:nvSpPr>
                <p:cNvPr id="11" name="TextBox 10">
                  <a:extLst>
                    <a:ext uri="{FF2B5EF4-FFF2-40B4-BE49-F238E27FC236}">
                      <a16:creationId xmlns:a16="http://schemas.microsoft.com/office/drawing/2014/main" id="{6E44F4BD-A3AC-A141-B10E-B4A78F698474}"/>
                    </a:ext>
                  </a:extLst>
                </p:cNvPr>
                <p:cNvSpPr txBox="1">
                  <a:spLocks noRot="1" noChangeAspect="1" noMove="1" noResize="1" noEditPoints="1" noAdjustHandles="1" noChangeArrowheads="1" noChangeShapeType="1" noTextEdit="1"/>
                </p:cNvSpPr>
                <p:nvPr/>
              </p:nvSpPr>
              <p:spPr>
                <a:xfrm>
                  <a:off x="1910997" y="4082532"/>
                  <a:ext cx="466089" cy="369332"/>
                </a:xfrm>
                <a:prstGeom prst="rect">
                  <a:avLst/>
                </a:prstGeom>
                <a:blipFill>
                  <a:blip r:embed="rId5"/>
                  <a:stretch>
                    <a:fillRect/>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FB058659-4C75-5AD2-F6D3-E61AE8A66518}"/>
              </a:ext>
            </a:extLst>
          </p:cNvPr>
          <p:cNvGrpSpPr/>
          <p:nvPr/>
        </p:nvGrpSpPr>
        <p:grpSpPr>
          <a:xfrm>
            <a:off x="1239458" y="5148939"/>
            <a:ext cx="609600" cy="609600"/>
            <a:chOff x="1807029" y="5660569"/>
            <a:chExt cx="609600" cy="609600"/>
          </a:xfrm>
        </p:grpSpPr>
        <p:sp>
          <p:nvSpPr>
            <p:cNvPr id="7" name="Oval 6">
              <a:extLst>
                <a:ext uri="{FF2B5EF4-FFF2-40B4-BE49-F238E27FC236}">
                  <a16:creationId xmlns:a16="http://schemas.microsoft.com/office/drawing/2014/main" id="{24E3EE04-4A0C-2D37-A685-C4A488E42FFD}"/>
                </a:ext>
              </a:extLst>
            </p:cNvPr>
            <p:cNvSpPr/>
            <p:nvPr/>
          </p:nvSpPr>
          <p:spPr>
            <a:xfrm>
              <a:off x="1807029" y="5660569"/>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C85206D-A477-E3D0-2E1A-09E3450EDD39}"/>
                    </a:ext>
                  </a:extLst>
                </p:cNvPr>
                <p:cNvSpPr txBox="1"/>
                <p:nvPr/>
              </p:nvSpPr>
              <p:spPr>
                <a:xfrm>
                  <a:off x="1905221" y="5780703"/>
                  <a:ext cx="476156"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𝑝</m:t>
                            </m:r>
                          </m:sub>
                        </m:sSub>
                      </m:oMath>
                    </m:oMathPara>
                  </a14:m>
                  <a:endParaRPr lang="en-US" dirty="0">
                    <a:solidFill>
                      <a:schemeClr val="bg1"/>
                    </a:solidFill>
                  </a:endParaRPr>
                </a:p>
              </p:txBody>
            </p:sp>
          </mc:Choice>
          <mc:Fallback>
            <p:sp>
              <p:nvSpPr>
                <p:cNvPr id="12" name="TextBox 11">
                  <a:extLst>
                    <a:ext uri="{FF2B5EF4-FFF2-40B4-BE49-F238E27FC236}">
                      <a16:creationId xmlns:a16="http://schemas.microsoft.com/office/drawing/2014/main" id="{7C85206D-A477-E3D0-2E1A-09E3450EDD39}"/>
                    </a:ext>
                  </a:extLst>
                </p:cNvPr>
                <p:cNvSpPr txBox="1">
                  <a:spLocks noRot="1" noChangeAspect="1" noMove="1" noResize="1" noEditPoints="1" noAdjustHandles="1" noChangeArrowheads="1" noChangeShapeType="1" noTextEdit="1"/>
                </p:cNvSpPr>
                <p:nvPr/>
              </p:nvSpPr>
              <p:spPr>
                <a:xfrm>
                  <a:off x="1905221" y="5780703"/>
                  <a:ext cx="476156" cy="390748"/>
                </a:xfrm>
                <a:prstGeom prst="rect">
                  <a:avLst/>
                </a:prstGeom>
                <a:blipFill>
                  <a:blip r:embed="rId6"/>
                  <a:stretch>
                    <a:fillRect b="-3125"/>
                  </a:stretch>
                </a:blipFill>
              </p:spPr>
              <p:txBody>
                <a:bodyPr/>
                <a:lstStyle/>
                <a:p>
                  <a:r>
                    <a:rPr lang="en-US">
                      <a:noFill/>
                    </a:rPr>
                    <a:t> </a:t>
                  </a:r>
                </a:p>
              </p:txBody>
            </p:sp>
          </mc:Fallback>
        </mc:AlternateContent>
      </p:grpSp>
      <p:sp>
        <p:nvSpPr>
          <p:cNvPr id="17" name="Rounded Rectangle 16">
            <a:extLst>
              <a:ext uri="{FF2B5EF4-FFF2-40B4-BE49-F238E27FC236}">
                <a16:creationId xmlns:a16="http://schemas.microsoft.com/office/drawing/2014/main" id="{AFD0E8DA-15D0-AEF9-21BB-09ECB5F28BE5}"/>
              </a:ext>
            </a:extLst>
          </p:cNvPr>
          <p:cNvSpPr/>
          <p:nvPr/>
        </p:nvSpPr>
        <p:spPr>
          <a:xfrm>
            <a:off x="1010858" y="1807029"/>
            <a:ext cx="1099457" cy="4310742"/>
          </a:xfrm>
          <a:prstGeom prst="roundRect">
            <a:avLst/>
          </a:prstGeom>
          <a:noFill/>
          <a:ln w="28575">
            <a:solidFill>
              <a:srgbClr val="F1747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36E80C2-4CEE-58E7-1A31-6D79DFE0354D}"/>
              </a:ext>
            </a:extLst>
          </p:cNvPr>
          <p:cNvSpPr txBox="1"/>
          <p:nvPr/>
        </p:nvSpPr>
        <p:spPr>
          <a:xfrm>
            <a:off x="1197322" y="1437500"/>
            <a:ext cx="77457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Inputs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5CD649DB-E131-9261-DDB8-2BC603B76B3B}"/>
                  </a:ext>
                </a:extLst>
              </p:cNvPr>
              <p:cNvSpPr/>
              <p:nvPr/>
            </p:nvSpPr>
            <p:spPr>
              <a:xfrm>
                <a:off x="3705072" y="3181350"/>
                <a:ext cx="990600" cy="99060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l-GR" sz="3000" b="1" i="0" smtClean="0">
                          <a:solidFill>
                            <a:schemeClr val="tx1"/>
                          </a:solidFill>
                          <a:latin typeface="Cambria Math" panose="02040503050406030204" pitchFamily="18" charset="0"/>
                          <a:ea typeface="Cambria Math" panose="02040503050406030204" pitchFamily="18" charset="0"/>
                        </a:rPr>
                        <m:t>𝚺</m:t>
                      </m:r>
                    </m:oMath>
                  </m:oMathPara>
                </a14:m>
                <a:endParaRPr lang="en-US" sz="3000" b="1" dirty="0">
                  <a:solidFill>
                    <a:schemeClr val="tx1"/>
                  </a:solidFill>
                </a:endParaRPr>
              </a:p>
            </p:txBody>
          </p:sp>
        </mc:Choice>
        <mc:Fallback>
          <p:sp>
            <p:nvSpPr>
              <p:cNvPr id="19" name="Oval 18">
                <a:extLst>
                  <a:ext uri="{FF2B5EF4-FFF2-40B4-BE49-F238E27FC236}">
                    <a16:creationId xmlns:a16="http://schemas.microsoft.com/office/drawing/2014/main" id="{5CD649DB-E131-9261-DDB8-2BC603B76B3B}"/>
                  </a:ext>
                </a:extLst>
              </p:cNvPr>
              <p:cNvSpPr>
                <a:spLocks noRot="1" noChangeAspect="1" noMove="1" noResize="1" noEditPoints="1" noAdjustHandles="1" noChangeArrowheads="1" noChangeShapeType="1" noTextEdit="1"/>
              </p:cNvSpPr>
              <p:nvPr/>
            </p:nvSpPr>
            <p:spPr>
              <a:xfrm>
                <a:off x="3705072" y="3181350"/>
                <a:ext cx="990600" cy="990600"/>
              </a:xfrm>
              <a:prstGeom prst="ellipse">
                <a:avLst/>
              </a:prstGeom>
              <a:blipFill>
                <a:blip r:embed="rId7"/>
                <a:stretch>
                  <a:fillRect/>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41B9311-F0C8-3E69-628A-3C4F1A027BE6}"/>
              </a:ext>
            </a:extLst>
          </p:cNvPr>
          <p:cNvCxnSpPr>
            <a:stCxn id="9" idx="3"/>
            <a:endCxn id="19" idx="2"/>
          </p:cNvCxnSpPr>
          <p:nvPr/>
        </p:nvCxnSpPr>
        <p:spPr>
          <a:xfrm>
            <a:off x="1798418" y="2396950"/>
            <a:ext cx="1906654" cy="1279700"/>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7DD973-C016-3E03-77AD-792E7E15F6F3}"/>
              </a:ext>
            </a:extLst>
          </p:cNvPr>
          <p:cNvCxnSpPr>
            <a:cxnSpLocks/>
            <a:stCxn id="10" idx="3"/>
            <a:endCxn id="19" idx="2"/>
          </p:cNvCxnSpPr>
          <p:nvPr/>
        </p:nvCxnSpPr>
        <p:spPr>
          <a:xfrm>
            <a:off x="1803740" y="3265911"/>
            <a:ext cx="1901332" cy="410739"/>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CBA566F-FE7D-A60A-D090-5B07C9987E48}"/>
              </a:ext>
            </a:extLst>
          </p:cNvPr>
          <p:cNvCxnSpPr>
            <a:cxnSpLocks/>
            <a:stCxn id="11" idx="3"/>
            <a:endCxn id="19" idx="2"/>
          </p:cNvCxnSpPr>
          <p:nvPr/>
        </p:nvCxnSpPr>
        <p:spPr>
          <a:xfrm flipV="1">
            <a:off x="1809515" y="3676650"/>
            <a:ext cx="1895557" cy="460314"/>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40E01B-6E7A-E326-EB35-0676DCA5BBB7}"/>
              </a:ext>
            </a:extLst>
          </p:cNvPr>
          <p:cNvCxnSpPr>
            <a:cxnSpLocks/>
            <a:stCxn id="12" idx="3"/>
            <a:endCxn id="19" idx="2"/>
          </p:cNvCxnSpPr>
          <p:nvPr/>
        </p:nvCxnSpPr>
        <p:spPr>
          <a:xfrm flipV="1">
            <a:off x="1813806" y="3676650"/>
            <a:ext cx="1891266" cy="1787797"/>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69C29B74-A8FC-40A4-CDCE-E0AD543B586B}"/>
                  </a:ext>
                </a:extLst>
              </p:cNvPr>
              <p:cNvSpPr txBox="1"/>
              <p:nvPr/>
            </p:nvSpPr>
            <p:spPr>
              <a:xfrm>
                <a:off x="2688364" y="2711913"/>
                <a:ext cx="50180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en-US" dirty="0"/>
              </a:p>
            </p:txBody>
          </p:sp>
        </mc:Choice>
        <mc:Fallback>
          <p:sp>
            <p:nvSpPr>
              <p:cNvPr id="31" name="TextBox 30">
                <a:extLst>
                  <a:ext uri="{FF2B5EF4-FFF2-40B4-BE49-F238E27FC236}">
                    <a16:creationId xmlns:a16="http://schemas.microsoft.com/office/drawing/2014/main" id="{69C29B74-A8FC-40A4-CDCE-E0AD543B586B}"/>
                  </a:ext>
                </a:extLst>
              </p:cNvPr>
              <p:cNvSpPr txBox="1">
                <a:spLocks noRot="1" noChangeAspect="1" noMove="1" noResize="1" noEditPoints="1" noAdjustHandles="1" noChangeArrowheads="1" noChangeShapeType="1" noTextEdit="1"/>
              </p:cNvSpPr>
              <p:nvPr/>
            </p:nvSpPr>
            <p:spPr>
              <a:xfrm>
                <a:off x="2688364" y="2711913"/>
                <a:ext cx="5018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BDEF481-8E9D-534B-7C5E-C921FB195225}"/>
                  </a:ext>
                </a:extLst>
              </p:cNvPr>
              <p:cNvSpPr txBox="1"/>
              <p:nvPr/>
            </p:nvSpPr>
            <p:spPr>
              <a:xfrm>
                <a:off x="2688364" y="3140569"/>
                <a:ext cx="50712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en-US" dirty="0"/>
              </a:p>
            </p:txBody>
          </p:sp>
        </mc:Choice>
        <mc:Fallback>
          <p:sp>
            <p:nvSpPr>
              <p:cNvPr id="32" name="TextBox 31">
                <a:extLst>
                  <a:ext uri="{FF2B5EF4-FFF2-40B4-BE49-F238E27FC236}">
                    <a16:creationId xmlns:a16="http://schemas.microsoft.com/office/drawing/2014/main" id="{0BDEF481-8E9D-534B-7C5E-C921FB195225}"/>
                  </a:ext>
                </a:extLst>
              </p:cNvPr>
              <p:cNvSpPr txBox="1">
                <a:spLocks noRot="1" noChangeAspect="1" noMove="1" noResize="1" noEditPoints="1" noAdjustHandles="1" noChangeArrowheads="1" noChangeShapeType="1" noTextEdit="1"/>
              </p:cNvSpPr>
              <p:nvPr/>
            </p:nvSpPr>
            <p:spPr>
              <a:xfrm>
                <a:off x="2688364" y="3140569"/>
                <a:ext cx="50712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F72C720-9610-12C5-3CE7-A155C1AF0DC4}"/>
                  </a:ext>
                </a:extLst>
              </p:cNvPr>
              <p:cNvSpPr txBox="1"/>
              <p:nvPr/>
            </p:nvSpPr>
            <p:spPr>
              <a:xfrm>
                <a:off x="2688364" y="3497221"/>
                <a:ext cx="50712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en-US" dirty="0"/>
              </a:p>
            </p:txBody>
          </p:sp>
        </mc:Choice>
        <mc:Fallback>
          <p:sp>
            <p:nvSpPr>
              <p:cNvPr id="33" name="TextBox 32">
                <a:extLst>
                  <a:ext uri="{FF2B5EF4-FFF2-40B4-BE49-F238E27FC236}">
                    <a16:creationId xmlns:a16="http://schemas.microsoft.com/office/drawing/2014/main" id="{BF72C720-9610-12C5-3CE7-A155C1AF0DC4}"/>
                  </a:ext>
                </a:extLst>
              </p:cNvPr>
              <p:cNvSpPr txBox="1">
                <a:spLocks noRot="1" noChangeAspect="1" noMove="1" noResize="1" noEditPoints="1" noAdjustHandles="1" noChangeArrowheads="1" noChangeShapeType="1" noTextEdit="1"/>
              </p:cNvSpPr>
              <p:nvPr/>
            </p:nvSpPr>
            <p:spPr>
              <a:xfrm>
                <a:off x="2688364" y="3497221"/>
                <a:ext cx="507127"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CFE1D5AA-3E5F-B4F3-1E93-9CCD07298EEE}"/>
                  </a:ext>
                </a:extLst>
              </p:cNvPr>
              <p:cNvSpPr txBox="1"/>
              <p:nvPr/>
            </p:nvSpPr>
            <p:spPr>
              <a:xfrm>
                <a:off x="2688364" y="3980802"/>
                <a:ext cx="510204"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𝑝</m:t>
                          </m:r>
                        </m:sub>
                      </m:sSub>
                    </m:oMath>
                  </m:oMathPara>
                </a14:m>
                <a:endParaRPr lang="en-US" dirty="0"/>
              </a:p>
            </p:txBody>
          </p:sp>
        </mc:Choice>
        <mc:Fallback>
          <p:sp>
            <p:nvSpPr>
              <p:cNvPr id="34" name="TextBox 33">
                <a:extLst>
                  <a:ext uri="{FF2B5EF4-FFF2-40B4-BE49-F238E27FC236}">
                    <a16:creationId xmlns:a16="http://schemas.microsoft.com/office/drawing/2014/main" id="{CFE1D5AA-3E5F-B4F3-1E93-9CCD07298EEE}"/>
                  </a:ext>
                </a:extLst>
              </p:cNvPr>
              <p:cNvSpPr txBox="1">
                <a:spLocks noRot="1" noChangeAspect="1" noMove="1" noResize="1" noEditPoints="1" noAdjustHandles="1" noChangeArrowheads="1" noChangeShapeType="1" noTextEdit="1"/>
              </p:cNvSpPr>
              <p:nvPr/>
            </p:nvSpPr>
            <p:spPr>
              <a:xfrm>
                <a:off x="2688364" y="3980802"/>
                <a:ext cx="510204" cy="390748"/>
              </a:xfrm>
              <a:prstGeom prst="rect">
                <a:avLst/>
              </a:prstGeom>
              <a:blipFill>
                <a:blip r:embed="rId11"/>
                <a:stretch>
                  <a:fillRect b="-3125"/>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A916135E-054B-DEE5-FD43-D643FF3FAE5F}"/>
              </a:ext>
            </a:extLst>
          </p:cNvPr>
          <p:cNvCxnSpPr>
            <a:cxnSpLocks/>
            <a:stCxn id="19" idx="6"/>
            <a:endCxn id="38" idx="2"/>
          </p:cNvCxnSpPr>
          <p:nvPr/>
        </p:nvCxnSpPr>
        <p:spPr>
          <a:xfrm>
            <a:off x="4695672" y="3676650"/>
            <a:ext cx="647700" cy="0"/>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3ED1A87-9A66-9DEC-FC0A-76E85E896A5C}"/>
              </a:ext>
            </a:extLst>
          </p:cNvPr>
          <p:cNvGrpSpPr/>
          <p:nvPr/>
        </p:nvGrpSpPr>
        <p:grpSpPr>
          <a:xfrm>
            <a:off x="5343372" y="3181350"/>
            <a:ext cx="990600" cy="990600"/>
            <a:chOff x="5638800" y="3194172"/>
            <a:chExt cx="990600" cy="990600"/>
          </a:xfrm>
        </p:grpSpPr>
        <p:sp>
          <p:nvSpPr>
            <p:cNvPr id="38" name="Oval 37">
              <a:extLst>
                <a:ext uri="{FF2B5EF4-FFF2-40B4-BE49-F238E27FC236}">
                  <a16:creationId xmlns:a16="http://schemas.microsoft.com/office/drawing/2014/main" id="{C9D92DBD-14C6-D3B2-0C40-1DB31AEBC9CB}"/>
                </a:ext>
              </a:extLst>
            </p:cNvPr>
            <p:cNvSpPr/>
            <p:nvPr/>
          </p:nvSpPr>
          <p:spPr>
            <a:xfrm>
              <a:off x="5638800" y="3194172"/>
              <a:ext cx="990600" cy="990600"/>
            </a:xfrm>
            <a:prstGeom prst="ellipse">
              <a:avLst/>
            </a:prstGeom>
            <a:solidFill>
              <a:srgbClr val="00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b="1" dirty="0">
                <a:solidFill>
                  <a:schemeClr val="tx1"/>
                </a:solidFill>
              </a:endParaRPr>
            </a:p>
          </p:txBody>
        </p:sp>
        <p:cxnSp>
          <p:nvCxnSpPr>
            <p:cNvPr id="43" name="Elbow Connector 42">
              <a:extLst>
                <a:ext uri="{FF2B5EF4-FFF2-40B4-BE49-F238E27FC236}">
                  <a16:creationId xmlns:a16="http://schemas.microsoft.com/office/drawing/2014/main" id="{E9C82426-627E-241D-F6EB-88BC65CF1CF2}"/>
                </a:ext>
              </a:extLst>
            </p:cNvPr>
            <p:cNvCxnSpPr/>
            <p:nvPr/>
          </p:nvCxnSpPr>
          <p:spPr>
            <a:xfrm flipV="1">
              <a:off x="5840186" y="3556590"/>
              <a:ext cx="587828" cy="265764"/>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a:extLst>
              <a:ext uri="{FF2B5EF4-FFF2-40B4-BE49-F238E27FC236}">
                <a16:creationId xmlns:a16="http://schemas.microsoft.com/office/drawing/2014/main" id="{0FA76294-B0A9-0532-680C-CF0E36624C57}"/>
              </a:ext>
            </a:extLst>
          </p:cNvPr>
          <p:cNvCxnSpPr>
            <a:cxnSpLocks/>
            <a:stCxn id="38" idx="6"/>
            <a:endCxn id="50" idx="2"/>
          </p:cNvCxnSpPr>
          <p:nvPr/>
        </p:nvCxnSpPr>
        <p:spPr>
          <a:xfrm>
            <a:off x="6333972" y="3676650"/>
            <a:ext cx="647700" cy="1"/>
          </a:xfrm>
          <a:prstGeom prst="straightConnector1">
            <a:avLst/>
          </a:prstGeom>
          <a:ln w="19050">
            <a:solidFill>
              <a:srgbClr val="00AF9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Oval 49">
                <a:extLst>
                  <a:ext uri="{FF2B5EF4-FFF2-40B4-BE49-F238E27FC236}">
                    <a16:creationId xmlns:a16="http://schemas.microsoft.com/office/drawing/2014/main" id="{6DBC19FC-7ABE-CB2E-A0ED-69C935DC7E4F}"/>
                  </a:ext>
                </a:extLst>
              </p:cNvPr>
              <p:cNvSpPr/>
              <p:nvPr/>
            </p:nvSpPr>
            <p:spPr>
              <a:xfrm>
                <a:off x="6981672" y="3181351"/>
                <a:ext cx="990600" cy="990600"/>
              </a:xfrm>
              <a:prstGeom prst="ellipse">
                <a:avLst/>
              </a:prstGeom>
              <a:solidFill>
                <a:srgbClr val="653C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sz="3000" b="1" i="1" smtClean="0">
                              <a:solidFill>
                                <a:schemeClr val="bg1"/>
                              </a:solidFill>
                              <a:latin typeface="Cambria Math" panose="02040503050406030204" pitchFamily="18" charset="0"/>
                            </a:rPr>
                          </m:ctrlPr>
                        </m:accPr>
                        <m:e>
                          <m:r>
                            <a:rPr lang="en-US" altLang="zh-CN" sz="3000" b="1" i="1" smtClean="0">
                              <a:solidFill>
                                <a:schemeClr val="bg1"/>
                              </a:solidFill>
                              <a:latin typeface="Cambria Math" panose="02040503050406030204" pitchFamily="18" charset="0"/>
                            </a:rPr>
                            <m:t>𝒚</m:t>
                          </m:r>
                        </m:e>
                      </m:acc>
                    </m:oMath>
                  </m:oMathPara>
                </a14:m>
                <a:endParaRPr lang="en-US" sz="3000" b="1" dirty="0">
                  <a:solidFill>
                    <a:schemeClr val="bg1"/>
                  </a:solidFill>
                </a:endParaRPr>
              </a:p>
            </p:txBody>
          </p:sp>
        </mc:Choice>
        <mc:Fallback>
          <p:sp>
            <p:nvSpPr>
              <p:cNvPr id="50" name="Oval 49">
                <a:extLst>
                  <a:ext uri="{FF2B5EF4-FFF2-40B4-BE49-F238E27FC236}">
                    <a16:creationId xmlns:a16="http://schemas.microsoft.com/office/drawing/2014/main" id="{6DBC19FC-7ABE-CB2E-A0ED-69C935DC7E4F}"/>
                  </a:ext>
                </a:extLst>
              </p:cNvPr>
              <p:cNvSpPr>
                <a:spLocks noRot="1" noChangeAspect="1" noMove="1" noResize="1" noEditPoints="1" noAdjustHandles="1" noChangeArrowheads="1" noChangeShapeType="1" noTextEdit="1"/>
              </p:cNvSpPr>
              <p:nvPr/>
            </p:nvSpPr>
            <p:spPr>
              <a:xfrm>
                <a:off x="6981672" y="3181351"/>
                <a:ext cx="990600" cy="990600"/>
              </a:xfrm>
              <a:prstGeom prst="ellipse">
                <a:avLst/>
              </a:prstGeom>
              <a:blipFill>
                <a:blip r:embed="rId12"/>
                <a:stretch>
                  <a:fillRect/>
                </a:stretch>
              </a:blipFill>
              <a:ln>
                <a:noFill/>
              </a:ln>
            </p:spPr>
            <p:txBody>
              <a:bodyPr/>
              <a:lstStyle/>
              <a:p>
                <a:r>
                  <a:rPr lang="en-US">
                    <a:noFill/>
                  </a:rPr>
                  <a:t> </a:t>
                </a:r>
              </a:p>
            </p:txBody>
          </p:sp>
        </mc:Fallback>
      </mc:AlternateContent>
      <p:sp>
        <p:nvSpPr>
          <p:cNvPr id="53" name="TextBox 52">
            <a:extLst>
              <a:ext uri="{FF2B5EF4-FFF2-40B4-BE49-F238E27FC236}">
                <a16:creationId xmlns:a16="http://schemas.microsoft.com/office/drawing/2014/main" id="{3D1C4900-C10C-E74C-CC0C-0AE436464DBA}"/>
              </a:ext>
            </a:extLst>
          </p:cNvPr>
          <p:cNvSpPr txBox="1"/>
          <p:nvPr/>
        </p:nvSpPr>
        <p:spPr>
          <a:xfrm>
            <a:off x="2511585" y="1437500"/>
            <a:ext cx="93564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Weights</a:t>
            </a: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489ED56-F75E-29A3-3821-5155C1EF587E}"/>
              </a:ext>
            </a:extLst>
          </p:cNvPr>
          <p:cNvSpPr txBox="1"/>
          <p:nvPr/>
        </p:nvSpPr>
        <p:spPr>
          <a:xfrm>
            <a:off x="3895571" y="1437500"/>
            <a:ext cx="60785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Sum</a:t>
            </a:r>
            <a:endParaRPr lang="en-US"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7AD01350-8396-843A-7691-58DC80F19265}"/>
              </a:ext>
            </a:extLst>
          </p:cNvPr>
          <p:cNvSpPr txBox="1"/>
          <p:nvPr/>
        </p:nvSpPr>
        <p:spPr>
          <a:xfrm>
            <a:off x="5124374" y="1437500"/>
            <a:ext cx="142859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Non-linearity</a:t>
            </a:r>
            <a:endParaRPr lang="en-US"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80F54C99-E4BF-A05B-1541-45573686EFD0}"/>
              </a:ext>
            </a:extLst>
          </p:cNvPr>
          <p:cNvSpPr txBox="1"/>
          <p:nvPr/>
        </p:nvSpPr>
        <p:spPr>
          <a:xfrm>
            <a:off x="7064038" y="1437500"/>
            <a:ext cx="8258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Output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72671AA-C954-7B19-3C04-B604500E1D3F}"/>
                  </a:ext>
                </a:extLst>
              </p:cNvPr>
              <p:cNvSpPr txBox="1"/>
              <p:nvPr/>
            </p:nvSpPr>
            <p:spPr>
              <a:xfrm>
                <a:off x="7434143" y="5375139"/>
                <a:ext cx="1076257" cy="5442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𝑝</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nary>
                    </m:oMath>
                  </m:oMathPara>
                </a14:m>
                <a:endParaRPr lang="en-US" dirty="0"/>
              </a:p>
            </p:txBody>
          </p:sp>
        </mc:Choice>
        <mc:Fallback>
          <p:sp>
            <p:nvSpPr>
              <p:cNvPr id="57" name="TextBox 56">
                <a:extLst>
                  <a:ext uri="{FF2B5EF4-FFF2-40B4-BE49-F238E27FC236}">
                    <a16:creationId xmlns:a16="http://schemas.microsoft.com/office/drawing/2014/main" id="{C72671AA-C954-7B19-3C04-B604500E1D3F}"/>
                  </a:ext>
                </a:extLst>
              </p:cNvPr>
              <p:cNvSpPr txBox="1">
                <a:spLocks noRot="1" noChangeAspect="1" noMove="1" noResize="1" noEditPoints="1" noAdjustHandles="1" noChangeArrowheads="1" noChangeShapeType="1" noTextEdit="1"/>
              </p:cNvSpPr>
              <p:nvPr/>
            </p:nvSpPr>
            <p:spPr>
              <a:xfrm>
                <a:off x="7434143" y="5375139"/>
                <a:ext cx="1076257" cy="544252"/>
              </a:xfrm>
              <a:prstGeom prst="rect">
                <a:avLst/>
              </a:prstGeom>
              <a:blipFill>
                <a:blip r:embed="rId13"/>
                <a:stretch>
                  <a:fillRect l="-76744" t="-181818" r="-1163" b="-261364"/>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0BA35147-D20A-2B6E-029B-D410B027CAFE}"/>
              </a:ext>
            </a:extLst>
          </p:cNvPr>
          <p:cNvGrpSpPr/>
          <p:nvPr/>
        </p:nvGrpSpPr>
        <p:grpSpPr>
          <a:xfrm>
            <a:off x="7972272" y="4539928"/>
            <a:ext cx="2136848" cy="835211"/>
            <a:chOff x="7972272" y="4539928"/>
            <a:chExt cx="2136848" cy="835211"/>
          </a:xfrm>
        </p:grpSpPr>
        <p:cxnSp>
          <p:nvCxnSpPr>
            <p:cNvPr id="59" name="Straight Arrow Connector 58">
              <a:extLst>
                <a:ext uri="{FF2B5EF4-FFF2-40B4-BE49-F238E27FC236}">
                  <a16:creationId xmlns:a16="http://schemas.microsoft.com/office/drawing/2014/main" id="{FDADFC0A-9B86-EF64-245E-A268B40F006A}"/>
                </a:ext>
              </a:extLst>
            </p:cNvPr>
            <p:cNvCxnSpPr>
              <a:cxnSpLocks/>
              <a:endCxn id="57" idx="0"/>
            </p:cNvCxnSpPr>
            <p:nvPr/>
          </p:nvCxnSpPr>
          <p:spPr>
            <a:xfrm flipH="1">
              <a:off x="7972272" y="4957533"/>
              <a:ext cx="538128" cy="4176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05E39BF-72D1-CDE8-A021-050A3A982A15}"/>
                </a:ext>
              </a:extLst>
            </p:cNvPr>
            <p:cNvSpPr txBox="1"/>
            <p:nvPr/>
          </p:nvSpPr>
          <p:spPr>
            <a:xfrm>
              <a:off x="8045943" y="4539928"/>
              <a:ext cx="2063177" cy="58477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Linear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combinations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inputs</a:t>
              </a:r>
              <a:endParaRPr lang="en-US" sz="1600" dirty="0">
                <a:latin typeface="Times New Roman" panose="02020603050405020304" pitchFamily="18"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B7034EA4-D1C1-C8D7-0207-0C2D308C4E9B}"/>
              </a:ext>
            </a:extLst>
          </p:cNvPr>
          <p:cNvGrpSpPr/>
          <p:nvPr/>
        </p:nvGrpSpPr>
        <p:grpSpPr>
          <a:xfrm>
            <a:off x="6892854" y="5326881"/>
            <a:ext cx="1715876" cy="665880"/>
            <a:chOff x="7188282" y="5326881"/>
            <a:chExt cx="1715876" cy="665880"/>
          </a:xfrm>
        </p:grpSpPr>
        <p:sp>
          <p:nvSpPr>
            <p:cNvPr id="62" name="Double Bracket 61">
              <a:extLst>
                <a:ext uri="{FF2B5EF4-FFF2-40B4-BE49-F238E27FC236}">
                  <a16:creationId xmlns:a16="http://schemas.microsoft.com/office/drawing/2014/main" id="{F5813AB8-C8E6-3C7A-8026-AA0E53E51727}"/>
                </a:ext>
              </a:extLst>
            </p:cNvPr>
            <p:cNvSpPr/>
            <p:nvPr/>
          </p:nvSpPr>
          <p:spPr>
            <a:xfrm>
              <a:off x="7560128" y="5326881"/>
              <a:ext cx="1344030" cy="665880"/>
            </a:xfrm>
            <a:prstGeom prst="bracketPair">
              <a:avLst>
                <a:gd name="adj" fmla="val 3276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E86E3074-04F5-716C-F816-F9AEF077EE1F}"/>
                    </a:ext>
                  </a:extLst>
                </p:cNvPr>
                <p:cNvSpPr txBox="1"/>
                <p:nvPr/>
              </p:nvSpPr>
              <p:spPr>
                <a:xfrm>
                  <a:off x="7188282" y="5475155"/>
                  <a:ext cx="38260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oMath>
                    </m:oMathPara>
                  </a14:m>
                  <a:endParaRPr lang="en-US" dirty="0"/>
                </a:p>
              </p:txBody>
            </p:sp>
          </mc:Choice>
          <mc:Fallback>
            <p:sp>
              <p:nvSpPr>
                <p:cNvPr id="63" name="TextBox 62">
                  <a:extLst>
                    <a:ext uri="{FF2B5EF4-FFF2-40B4-BE49-F238E27FC236}">
                      <a16:creationId xmlns:a16="http://schemas.microsoft.com/office/drawing/2014/main" id="{E86E3074-04F5-716C-F816-F9AEF077EE1F}"/>
                    </a:ext>
                  </a:extLst>
                </p:cNvPr>
                <p:cNvSpPr txBox="1">
                  <a:spLocks noRot="1" noChangeAspect="1" noMove="1" noResize="1" noEditPoints="1" noAdjustHandles="1" noChangeArrowheads="1" noChangeShapeType="1" noTextEdit="1"/>
                </p:cNvSpPr>
                <p:nvPr/>
              </p:nvSpPr>
              <p:spPr>
                <a:xfrm>
                  <a:off x="7188282" y="5475155"/>
                  <a:ext cx="382604" cy="369332"/>
                </a:xfrm>
                <a:prstGeom prst="rect">
                  <a:avLst/>
                </a:prstGeom>
                <a:blipFill>
                  <a:blip r:embed="rId14"/>
                  <a:stretch>
                    <a:fillRect b="-6667"/>
                  </a:stretch>
                </a:blipFill>
              </p:spPr>
              <p:txBody>
                <a:bodyPr/>
                <a:lstStyle/>
                <a:p>
                  <a:r>
                    <a:rPr lang="en-US">
                      <a:noFill/>
                    </a:rPr>
                    <a:t> </a:t>
                  </a:r>
                </a:p>
              </p:txBody>
            </p:sp>
          </mc:Fallback>
        </mc:AlternateContent>
      </p:grpSp>
      <p:grpSp>
        <p:nvGrpSpPr>
          <p:cNvPr id="74" name="Group 73">
            <a:extLst>
              <a:ext uri="{FF2B5EF4-FFF2-40B4-BE49-F238E27FC236}">
                <a16:creationId xmlns:a16="http://schemas.microsoft.com/office/drawing/2014/main" id="{AB6BFD7B-42DA-7564-3C6A-29B78FB81A82}"/>
              </a:ext>
            </a:extLst>
          </p:cNvPr>
          <p:cNvGrpSpPr/>
          <p:nvPr/>
        </p:nvGrpSpPr>
        <p:grpSpPr>
          <a:xfrm>
            <a:off x="5838672" y="4531164"/>
            <a:ext cx="1891266" cy="943991"/>
            <a:chOff x="6134100" y="4531164"/>
            <a:chExt cx="1891266" cy="943991"/>
          </a:xfrm>
        </p:grpSpPr>
        <p:cxnSp>
          <p:nvCxnSpPr>
            <p:cNvPr id="65" name="Straight Arrow Connector 64">
              <a:extLst>
                <a:ext uri="{FF2B5EF4-FFF2-40B4-BE49-F238E27FC236}">
                  <a16:creationId xmlns:a16="http://schemas.microsoft.com/office/drawing/2014/main" id="{140EA0EA-53A9-0851-BD2B-A24BE0DED7A7}"/>
                </a:ext>
              </a:extLst>
            </p:cNvPr>
            <p:cNvCxnSpPr>
              <a:cxnSpLocks/>
              <a:stCxn id="66" idx="2"/>
              <a:endCxn id="63" idx="0"/>
            </p:cNvCxnSpPr>
            <p:nvPr/>
          </p:nvCxnSpPr>
          <p:spPr>
            <a:xfrm>
              <a:off x="7079733" y="5115939"/>
              <a:ext cx="313919" cy="359216"/>
            </a:xfrm>
            <a:prstGeom prst="straightConnector1">
              <a:avLst/>
            </a:prstGeom>
            <a:ln w="28575">
              <a:solidFill>
                <a:srgbClr val="00AF92"/>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447457-0837-F045-384D-EB1BC1CD3F92}"/>
                </a:ext>
              </a:extLst>
            </p:cNvPr>
            <p:cNvSpPr txBox="1"/>
            <p:nvPr/>
          </p:nvSpPr>
          <p:spPr>
            <a:xfrm>
              <a:off x="6134100" y="4531164"/>
              <a:ext cx="1891266" cy="58477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Non-linear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activation</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function</a:t>
              </a:r>
              <a:endParaRPr 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CE094329-A96E-0088-01A2-ADF388D37982}"/>
                  </a:ext>
                </a:extLst>
              </p:cNvPr>
              <p:cNvSpPr txBox="1"/>
              <p:nvPr/>
            </p:nvSpPr>
            <p:spPr>
              <a:xfrm>
                <a:off x="6355563" y="5485913"/>
                <a:ext cx="6599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r>
                        <a:rPr lang="zh-CN" altLang="en-US" b="0" i="1" smtClean="0">
                          <a:latin typeface="Cambria Math" panose="02040503050406030204" pitchFamily="18" charset="0"/>
                        </a:rPr>
                        <m:t> </m:t>
                      </m:r>
                      <m:r>
                        <a:rPr lang="en-US" altLang="zh-CN" b="0" i="1" smtClean="0">
                          <a:latin typeface="Cambria Math" panose="02040503050406030204" pitchFamily="18" charset="0"/>
                        </a:rPr>
                        <m:t>=</m:t>
                      </m:r>
                    </m:oMath>
                  </m:oMathPara>
                </a14:m>
                <a:endParaRPr lang="en-US" dirty="0"/>
              </a:p>
            </p:txBody>
          </p:sp>
        </mc:Choice>
        <mc:Fallback>
          <p:sp>
            <p:nvSpPr>
              <p:cNvPr id="75" name="TextBox 74">
                <a:extLst>
                  <a:ext uri="{FF2B5EF4-FFF2-40B4-BE49-F238E27FC236}">
                    <a16:creationId xmlns:a16="http://schemas.microsoft.com/office/drawing/2014/main" id="{CE094329-A96E-0088-01A2-ADF388D37982}"/>
                  </a:ext>
                </a:extLst>
              </p:cNvPr>
              <p:cNvSpPr txBox="1">
                <a:spLocks noRot="1" noChangeAspect="1" noMove="1" noResize="1" noEditPoints="1" noAdjustHandles="1" noChangeArrowheads="1" noChangeShapeType="1" noTextEdit="1"/>
              </p:cNvSpPr>
              <p:nvPr/>
            </p:nvSpPr>
            <p:spPr>
              <a:xfrm>
                <a:off x="6355563" y="5485913"/>
                <a:ext cx="659924" cy="369332"/>
              </a:xfrm>
              <a:prstGeom prst="rect">
                <a:avLst/>
              </a:prstGeom>
              <a:blipFill>
                <a:blip r:embed="rId15"/>
                <a:stretch>
                  <a:fillRect b="-13333"/>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D545A4DE-FF28-8E70-56C4-32E540D9DA06}"/>
              </a:ext>
            </a:extLst>
          </p:cNvPr>
          <p:cNvGrpSpPr/>
          <p:nvPr/>
        </p:nvGrpSpPr>
        <p:grpSpPr>
          <a:xfrm>
            <a:off x="4985076" y="5494546"/>
            <a:ext cx="1384555" cy="338554"/>
            <a:chOff x="7525556" y="5087677"/>
            <a:chExt cx="1384555" cy="338554"/>
          </a:xfrm>
        </p:grpSpPr>
        <p:cxnSp>
          <p:nvCxnSpPr>
            <p:cNvPr id="77" name="Straight Arrow Connector 76">
              <a:extLst>
                <a:ext uri="{FF2B5EF4-FFF2-40B4-BE49-F238E27FC236}">
                  <a16:creationId xmlns:a16="http://schemas.microsoft.com/office/drawing/2014/main" id="{95CDD54A-53CE-1862-242E-DF4B9FB96C10}"/>
                </a:ext>
              </a:extLst>
            </p:cNvPr>
            <p:cNvCxnSpPr>
              <a:cxnSpLocks/>
              <a:stCxn id="78" idx="3"/>
              <a:endCxn id="75" idx="1"/>
            </p:cNvCxnSpPr>
            <p:nvPr/>
          </p:nvCxnSpPr>
          <p:spPr>
            <a:xfrm>
              <a:off x="8359737" y="5256954"/>
              <a:ext cx="550374" cy="6756"/>
            </a:xfrm>
            <a:prstGeom prst="straightConnector1">
              <a:avLst/>
            </a:prstGeom>
            <a:ln w="28575">
              <a:solidFill>
                <a:srgbClr val="653C76"/>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A35C21B-7FCA-6D84-2642-84AABD934B55}"/>
                </a:ext>
              </a:extLst>
            </p:cNvPr>
            <p:cNvSpPr txBox="1"/>
            <p:nvPr/>
          </p:nvSpPr>
          <p:spPr>
            <a:xfrm>
              <a:off x="7525556" y="5087677"/>
              <a:ext cx="834181"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Output</a:t>
              </a:r>
              <a:endParaRPr lang="en-US" sz="1600" dirty="0">
                <a:latin typeface="Times New Roman" panose="02020603050405020304" pitchFamily="18" charset="0"/>
                <a:cs typeface="Times New Roman" panose="02020603050405020304" pitchFamily="18" charset="0"/>
              </a:endParaRPr>
            </a:p>
          </p:txBody>
        </p:sp>
      </p:grpSp>
      <p:grpSp>
        <p:nvGrpSpPr>
          <p:cNvPr id="86" name="Group 85">
            <a:extLst>
              <a:ext uri="{FF2B5EF4-FFF2-40B4-BE49-F238E27FC236}">
                <a16:creationId xmlns:a16="http://schemas.microsoft.com/office/drawing/2014/main" id="{3945CF69-A725-59CA-AA45-1DF1C828A614}"/>
              </a:ext>
            </a:extLst>
          </p:cNvPr>
          <p:cNvGrpSpPr/>
          <p:nvPr/>
        </p:nvGrpSpPr>
        <p:grpSpPr>
          <a:xfrm>
            <a:off x="9384987" y="991360"/>
            <a:ext cx="2291695" cy="1424930"/>
            <a:chOff x="9384987" y="991360"/>
            <a:chExt cx="2291695" cy="1424930"/>
          </a:xfrm>
        </p:grpSpPr>
        <p:sp>
          <p:nvSpPr>
            <p:cNvPr id="85" name="Cloud 84">
              <a:extLst>
                <a:ext uri="{FF2B5EF4-FFF2-40B4-BE49-F238E27FC236}">
                  <a16:creationId xmlns:a16="http://schemas.microsoft.com/office/drawing/2014/main" id="{A7887098-33E3-FB57-F0FC-D6F88D7EBA37}"/>
                </a:ext>
              </a:extLst>
            </p:cNvPr>
            <p:cNvSpPr/>
            <p:nvPr/>
          </p:nvSpPr>
          <p:spPr>
            <a:xfrm>
              <a:off x="9384987" y="991360"/>
              <a:ext cx="2291695" cy="1424930"/>
            </a:xfrm>
            <a:prstGeom prst="cloud">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E72B5D9F-3C9D-2969-B0F6-83F879A422A6}"/>
                </a:ext>
              </a:extLst>
            </p:cNvPr>
            <p:cNvSpPr txBox="1"/>
            <p:nvPr/>
          </p:nvSpPr>
          <p:spPr>
            <a:xfrm>
              <a:off x="9894078" y="1437500"/>
              <a:ext cx="127791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Enou</a:t>
              </a:r>
              <a:r>
                <a:rPr lang="en-US" altLang="zh-CN" sz="2400" dirty="0">
                  <a:latin typeface="Times New Roman" panose="02020603050405020304" pitchFamily="18" charset="0"/>
                  <a:cs typeface="Times New Roman" panose="02020603050405020304" pitchFamily="18" charset="0"/>
                </a:rPr>
                <a:t>gh?</a:t>
              </a:r>
              <a:endParaRPr lang="en-US" sz="2400" dirty="0">
                <a:latin typeface="Times New Roman" panose="02020603050405020304" pitchFamily="18" charset="0"/>
                <a:cs typeface="Times New Roman" panose="02020603050405020304" pitchFamily="18" charset="0"/>
              </a:endParaRPr>
            </a:p>
          </p:txBody>
        </p:sp>
      </p:grpSp>
      <p:sp>
        <p:nvSpPr>
          <p:cNvPr id="87" name="TextBox 86">
            <a:extLst>
              <a:ext uri="{FF2B5EF4-FFF2-40B4-BE49-F238E27FC236}">
                <a16:creationId xmlns:a16="http://schemas.microsoft.com/office/drawing/2014/main" id="{E9BED005-B7E7-2B94-01FA-3A7ACAA9BA6F}"/>
              </a:ext>
            </a:extLst>
          </p:cNvPr>
          <p:cNvSpPr txBox="1"/>
          <p:nvPr/>
        </p:nvSpPr>
        <p:spPr>
          <a:xfrm>
            <a:off x="9752411" y="2490853"/>
            <a:ext cx="18094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One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term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23672781-892B-02A1-9B0A-84B35C64EF3D}"/>
              </a:ext>
            </a:extLst>
          </p:cNvPr>
          <p:cNvSpPr txBox="1"/>
          <p:nvPr/>
        </p:nvSpPr>
        <p:spPr>
          <a:xfrm>
            <a:off x="10290679" y="2920145"/>
            <a:ext cx="60785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Bias</a:t>
            </a:r>
            <a:endParaRPr lang="en-US" b="1" dirty="0">
              <a:latin typeface="Times New Roman" panose="02020603050405020304" pitchFamily="18" charset="0"/>
              <a:cs typeface="Times New Roman" panose="02020603050405020304" pitchFamily="18" charset="0"/>
            </a:endParaRPr>
          </a:p>
        </p:txBody>
      </p:sp>
      <p:grpSp>
        <p:nvGrpSpPr>
          <p:cNvPr id="93" name="Group 92">
            <a:extLst>
              <a:ext uri="{FF2B5EF4-FFF2-40B4-BE49-F238E27FC236}">
                <a16:creationId xmlns:a16="http://schemas.microsoft.com/office/drawing/2014/main" id="{EDDD02D3-0762-3548-B75F-BA34CBEF856F}"/>
              </a:ext>
            </a:extLst>
          </p:cNvPr>
          <p:cNvGrpSpPr/>
          <p:nvPr/>
        </p:nvGrpSpPr>
        <p:grpSpPr>
          <a:xfrm>
            <a:off x="4874588" y="1883147"/>
            <a:ext cx="1856027" cy="1171234"/>
            <a:chOff x="4874588" y="1883147"/>
            <a:chExt cx="1856027" cy="1171234"/>
          </a:xfrm>
        </p:grpSpPr>
        <p:pic>
          <p:nvPicPr>
            <p:cNvPr id="90" name="Picture 89">
              <a:extLst>
                <a:ext uri="{FF2B5EF4-FFF2-40B4-BE49-F238E27FC236}">
                  <a16:creationId xmlns:a16="http://schemas.microsoft.com/office/drawing/2014/main" id="{083B42F2-5AB5-AFBD-EB93-E11A4095E301}"/>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4921209" y="1883147"/>
              <a:ext cx="1809406" cy="1171234"/>
            </a:xfrm>
            <a:prstGeom prst="rect">
              <a:avLst/>
            </a:prstGeom>
          </p:spPr>
        </p:pic>
        <p:sp>
          <p:nvSpPr>
            <p:cNvPr id="92" name="TextBox 91">
              <a:extLst>
                <a:ext uri="{FF2B5EF4-FFF2-40B4-BE49-F238E27FC236}">
                  <a16:creationId xmlns:a16="http://schemas.microsoft.com/office/drawing/2014/main" id="{7E0BB4F0-BC83-360F-D45F-C0FD3D9109A5}"/>
                </a:ext>
              </a:extLst>
            </p:cNvPr>
            <p:cNvSpPr txBox="1"/>
            <p:nvPr/>
          </p:nvSpPr>
          <p:spPr>
            <a:xfrm>
              <a:off x="4874588" y="2271747"/>
              <a:ext cx="872355"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Step</a:t>
              </a:r>
              <a:r>
                <a:rPr lang="zh-CN" altLang="en-US" sz="1000" dirty="0">
                  <a:latin typeface="Times New Roman" panose="02020603050405020304" pitchFamily="18" charset="0"/>
                  <a:cs typeface="Times New Roman" panose="02020603050405020304" pitchFamily="18" charset="0"/>
                </a:rPr>
                <a:t> </a:t>
              </a:r>
              <a:r>
                <a:rPr lang="en-US" altLang="zh-CN" sz="1000" dirty="0">
                  <a:latin typeface="Times New Roman" panose="02020603050405020304" pitchFamily="18" charset="0"/>
                  <a:cs typeface="Times New Roman" panose="02020603050405020304" pitchFamily="18" charset="0"/>
                </a:rPr>
                <a:t>function</a:t>
              </a:r>
              <a:endParaRPr lang="en-US" sz="1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331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2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par>
                                <p:cTn id="37" presetID="2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22" presetClass="entr" presetSubtype="8"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wipe(left)">
                                      <p:cBhvr>
                                        <p:cTn id="84" dur="500"/>
                                        <p:tgtEl>
                                          <p:spTgt spid="35"/>
                                        </p:tgtEl>
                                      </p:cBhvr>
                                    </p:animEffec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fade">
                                      <p:cBhvr>
                                        <p:cTn id="96" dur="500"/>
                                        <p:tgtEl>
                                          <p:spTgt spid="9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fade">
                                      <p:cBhvr>
                                        <p:cTn id="101" dur="500"/>
                                        <p:tgtEl>
                                          <p:spTgt spid="6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fade">
                                      <p:cBhvr>
                                        <p:cTn id="106" dur="500"/>
                                        <p:tgtEl>
                                          <p:spTgt spid="7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wipe(left)">
                                      <p:cBhvr>
                                        <p:cTn id="111" dur="500"/>
                                        <p:tgtEl>
                                          <p:spTgt spid="44"/>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childTnLst>
                          </p:cTn>
                        </p:par>
                        <p:par>
                          <p:cTn id="116" fill="hold">
                            <p:stCondLst>
                              <p:cond delay="1000"/>
                            </p:stCondLst>
                            <p:childTnLst>
                              <p:par>
                                <p:cTn id="117" presetID="10" presetClass="entr" presetSubtype="0" fill="hold" grpId="0" nodeType="after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fade">
                                      <p:cBhvr>
                                        <p:cTn id="119" dur="500"/>
                                        <p:tgtEl>
                                          <p:spTgt spid="56"/>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75"/>
                                        </p:tgtEl>
                                        <p:attrNameLst>
                                          <p:attrName>style.visibility</p:attrName>
                                        </p:attrNameLst>
                                      </p:cBhvr>
                                      <p:to>
                                        <p:strVal val="visible"/>
                                      </p:to>
                                    </p:set>
                                    <p:animEffect transition="in" filter="fade">
                                      <p:cBhvr>
                                        <p:cTn id="124" dur="500"/>
                                        <p:tgtEl>
                                          <p:spTgt spid="75"/>
                                        </p:tgtEl>
                                      </p:cBhvr>
                                    </p:animEffect>
                                  </p:childTnLst>
                                </p:cTn>
                              </p:par>
                            </p:childTnLst>
                          </p:cTn>
                        </p:par>
                        <p:par>
                          <p:cTn id="125" fill="hold">
                            <p:stCondLst>
                              <p:cond delay="500"/>
                            </p:stCondLst>
                            <p:childTnLst>
                              <p:par>
                                <p:cTn id="126" presetID="10" presetClass="entr" presetSubtype="0" fill="hold" nodeType="after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fade">
                                      <p:cBhvr>
                                        <p:cTn id="128" dur="500"/>
                                        <p:tgtEl>
                                          <p:spTgt spid="76"/>
                                        </p:tgtEl>
                                      </p:cBhvr>
                                    </p:animEffect>
                                  </p:childTnLst>
                                </p:cTn>
                              </p:par>
                            </p:childTnLst>
                          </p:cTn>
                        </p:par>
                      </p:childTnLst>
                    </p:cTn>
                  </p:par>
                  <p:par>
                    <p:cTn id="129" fill="hold">
                      <p:stCondLst>
                        <p:cond delay="indefinite"/>
                      </p:stCondLst>
                      <p:childTnLst>
                        <p:par>
                          <p:cTn id="130" fill="hold">
                            <p:stCondLst>
                              <p:cond delay="0"/>
                            </p:stCondLst>
                            <p:childTnLst>
                              <p:par>
                                <p:cTn id="131" presetID="23" presetClass="entr" presetSubtype="16"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 calcmode="lin" valueType="num">
                                      <p:cBhvr>
                                        <p:cTn id="133" dur="300" fill="hold"/>
                                        <p:tgtEl>
                                          <p:spTgt spid="86"/>
                                        </p:tgtEl>
                                        <p:attrNameLst>
                                          <p:attrName>ppt_w</p:attrName>
                                        </p:attrNameLst>
                                      </p:cBhvr>
                                      <p:tavLst>
                                        <p:tav tm="0">
                                          <p:val>
                                            <p:fltVal val="0"/>
                                          </p:val>
                                        </p:tav>
                                        <p:tav tm="100000">
                                          <p:val>
                                            <p:strVal val="#ppt_w"/>
                                          </p:val>
                                        </p:tav>
                                      </p:tavLst>
                                    </p:anim>
                                    <p:anim calcmode="lin" valueType="num">
                                      <p:cBhvr>
                                        <p:cTn id="134" dur="300" fill="hold"/>
                                        <p:tgtEl>
                                          <p:spTgt spid="86"/>
                                        </p:tgtEl>
                                        <p:attrNameLst>
                                          <p:attrName>ppt_h</p:attrName>
                                        </p:attrNameLst>
                                      </p:cBhvr>
                                      <p:tavLst>
                                        <p:tav tm="0">
                                          <p:val>
                                            <p:fltVal val="0"/>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87"/>
                                        </p:tgtEl>
                                        <p:attrNameLst>
                                          <p:attrName>style.visibility</p:attrName>
                                        </p:attrNameLst>
                                      </p:cBhvr>
                                      <p:to>
                                        <p:strVal val="visible"/>
                                      </p:to>
                                    </p:set>
                                    <p:animEffect transition="in" filter="fade">
                                      <p:cBhvr>
                                        <p:cTn id="139" dur="500"/>
                                        <p:tgtEl>
                                          <p:spTgt spid="87"/>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88"/>
                                        </p:tgtEl>
                                        <p:attrNameLst>
                                          <p:attrName>style.visibility</p:attrName>
                                        </p:attrNameLst>
                                      </p:cBhvr>
                                      <p:to>
                                        <p:strVal val="visible"/>
                                      </p:to>
                                    </p:set>
                                    <p:animEffect transition="in" filter="fade">
                                      <p:cBhvr>
                                        <p:cTn id="14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p:bldP spid="19" grpId="0" animBg="1"/>
      <p:bldP spid="31" grpId="0"/>
      <p:bldP spid="32" grpId="0"/>
      <p:bldP spid="33" grpId="0"/>
      <p:bldP spid="34" grpId="0"/>
      <p:bldP spid="50" grpId="0" animBg="1"/>
      <p:bldP spid="53" grpId="0"/>
      <p:bldP spid="54" grpId="0"/>
      <p:bldP spid="55" grpId="0"/>
      <p:bldP spid="56" grpId="0"/>
      <p:bldP spid="57" grpId="0"/>
      <p:bldP spid="75" grpId="0"/>
      <p:bldP spid="87" grpId="0"/>
      <p:bldP spid="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a:extLst>
              <a:ext uri="{FF2B5EF4-FFF2-40B4-BE49-F238E27FC236}">
                <a16:creationId xmlns:a16="http://schemas.microsoft.com/office/drawing/2014/main" id="{771DB938-650F-A0E6-FDD2-C9781DE76B9F}"/>
              </a:ext>
            </a:extLst>
          </p:cNvPr>
          <p:cNvSpPr/>
          <p:nvPr/>
        </p:nvSpPr>
        <p:spPr>
          <a:xfrm>
            <a:off x="4999144" y="4321630"/>
            <a:ext cx="5124044" cy="213754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Anatomy of a Perceptron</a:t>
            </a:r>
            <a:endParaRPr lang="en-US" dirty="0"/>
          </a:p>
        </p:txBody>
      </p:sp>
      <p:sp>
        <p:nvSpPr>
          <p:cNvPr id="8" name="TextBox 7">
            <a:extLst>
              <a:ext uri="{FF2B5EF4-FFF2-40B4-BE49-F238E27FC236}">
                <a16:creationId xmlns:a16="http://schemas.microsoft.com/office/drawing/2014/main" id="{CFB75307-9DDB-97DC-3D5C-81C7EE0F01E8}"/>
              </a:ext>
            </a:extLst>
          </p:cNvPr>
          <p:cNvSpPr txBox="1"/>
          <p:nvPr/>
        </p:nvSpPr>
        <p:spPr>
          <a:xfrm>
            <a:off x="1372576" y="4483657"/>
            <a:ext cx="343364" cy="369332"/>
          </a:xfrm>
          <a:prstGeom prst="rect">
            <a:avLst/>
          </a:prstGeom>
          <a:noFill/>
        </p:spPr>
        <p:txBody>
          <a:bodyPr wrap="none" rtlCol="0">
            <a:spAutoFit/>
          </a:bodyPr>
          <a:lstStyle/>
          <a:p>
            <a:r>
              <a:rPr lang="en-US" altLang="zh-CN" dirty="0"/>
              <a:t>…</a:t>
            </a:r>
            <a:endParaRPr lang="en-US" dirty="0"/>
          </a:p>
        </p:txBody>
      </p:sp>
      <p:grpSp>
        <p:nvGrpSpPr>
          <p:cNvPr id="13" name="Group 12">
            <a:extLst>
              <a:ext uri="{FF2B5EF4-FFF2-40B4-BE49-F238E27FC236}">
                <a16:creationId xmlns:a16="http://schemas.microsoft.com/office/drawing/2014/main" id="{3F1E348F-E033-E117-529A-9B1D7593AB6B}"/>
              </a:ext>
            </a:extLst>
          </p:cNvPr>
          <p:cNvGrpSpPr/>
          <p:nvPr/>
        </p:nvGrpSpPr>
        <p:grpSpPr>
          <a:xfrm>
            <a:off x="1239458" y="2090058"/>
            <a:ext cx="609600" cy="609600"/>
            <a:chOff x="1807029" y="1719942"/>
            <a:chExt cx="609600" cy="609600"/>
          </a:xfrm>
        </p:grpSpPr>
        <p:sp>
          <p:nvSpPr>
            <p:cNvPr id="3" name="Oval 2">
              <a:extLst>
                <a:ext uri="{FF2B5EF4-FFF2-40B4-BE49-F238E27FC236}">
                  <a16:creationId xmlns:a16="http://schemas.microsoft.com/office/drawing/2014/main" id="{D9C9531A-0C04-A75F-116C-E322822921EB}"/>
                </a:ext>
              </a:extLst>
            </p:cNvPr>
            <p:cNvSpPr/>
            <p:nvPr/>
          </p:nvSpPr>
          <p:spPr>
            <a:xfrm>
              <a:off x="1807029" y="1719942"/>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972E292-B696-535F-5895-95E8251E1AD0}"/>
                    </a:ext>
                  </a:extLst>
                </p:cNvPr>
                <p:cNvSpPr txBox="1"/>
                <p:nvPr/>
              </p:nvSpPr>
              <p:spPr>
                <a:xfrm>
                  <a:off x="1905222" y="1842168"/>
                  <a:ext cx="4607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9" name="TextBox 8">
                  <a:extLst>
                    <a:ext uri="{FF2B5EF4-FFF2-40B4-BE49-F238E27FC236}">
                      <a16:creationId xmlns:a16="http://schemas.microsoft.com/office/drawing/2014/main" id="{B972E292-B696-535F-5895-95E8251E1AD0}"/>
                    </a:ext>
                  </a:extLst>
                </p:cNvPr>
                <p:cNvSpPr txBox="1">
                  <a:spLocks noRot="1" noChangeAspect="1" noMove="1" noResize="1" noEditPoints="1" noAdjustHandles="1" noChangeArrowheads="1" noChangeShapeType="1" noTextEdit="1"/>
                </p:cNvSpPr>
                <p:nvPr/>
              </p:nvSpPr>
              <p:spPr>
                <a:xfrm>
                  <a:off x="1905222" y="1842168"/>
                  <a:ext cx="460767" cy="369332"/>
                </a:xfrm>
                <a:prstGeom prst="rect">
                  <a:avLst/>
                </a:prstGeom>
                <a:blipFill>
                  <a:blip r:embed="rId3"/>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FD196491-5CBD-8AC5-6CDA-07EBADE1B83E}"/>
              </a:ext>
            </a:extLst>
          </p:cNvPr>
          <p:cNvGrpSpPr/>
          <p:nvPr/>
        </p:nvGrpSpPr>
        <p:grpSpPr>
          <a:xfrm>
            <a:off x="1239458" y="2961111"/>
            <a:ext cx="609600" cy="609600"/>
            <a:chOff x="1807029" y="2841170"/>
            <a:chExt cx="609600" cy="609600"/>
          </a:xfrm>
        </p:grpSpPr>
        <p:sp>
          <p:nvSpPr>
            <p:cNvPr id="5" name="Oval 4">
              <a:extLst>
                <a:ext uri="{FF2B5EF4-FFF2-40B4-BE49-F238E27FC236}">
                  <a16:creationId xmlns:a16="http://schemas.microsoft.com/office/drawing/2014/main" id="{A3C0BAC1-6C1A-37A4-F438-A7EA5FEF2526}"/>
                </a:ext>
              </a:extLst>
            </p:cNvPr>
            <p:cNvSpPr/>
            <p:nvPr/>
          </p:nvSpPr>
          <p:spPr>
            <a:xfrm>
              <a:off x="1807029" y="2841170"/>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9031FBC-653A-FED4-8BFC-7ECD20F5E759}"/>
                    </a:ext>
                  </a:extLst>
                </p:cNvPr>
                <p:cNvSpPr txBox="1"/>
                <p:nvPr/>
              </p:nvSpPr>
              <p:spPr>
                <a:xfrm>
                  <a:off x="1905222" y="2961304"/>
                  <a:ext cx="4660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10" name="TextBox 9">
                  <a:extLst>
                    <a:ext uri="{FF2B5EF4-FFF2-40B4-BE49-F238E27FC236}">
                      <a16:creationId xmlns:a16="http://schemas.microsoft.com/office/drawing/2014/main" id="{79031FBC-653A-FED4-8BFC-7ECD20F5E759}"/>
                    </a:ext>
                  </a:extLst>
                </p:cNvPr>
                <p:cNvSpPr txBox="1">
                  <a:spLocks noRot="1" noChangeAspect="1" noMove="1" noResize="1" noEditPoints="1" noAdjustHandles="1" noChangeArrowheads="1" noChangeShapeType="1" noTextEdit="1"/>
                </p:cNvSpPr>
                <p:nvPr/>
              </p:nvSpPr>
              <p:spPr>
                <a:xfrm>
                  <a:off x="1905222" y="2961304"/>
                  <a:ext cx="466090" cy="369332"/>
                </a:xfrm>
                <a:prstGeom prst="rect">
                  <a:avLst/>
                </a:prstGeom>
                <a:blipFill>
                  <a:blip r:embed="rId4"/>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CC7EE01C-0D93-ED4A-E721-D4E68B1658F3}"/>
              </a:ext>
            </a:extLst>
          </p:cNvPr>
          <p:cNvGrpSpPr/>
          <p:nvPr/>
        </p:nvGrpSpPr>
        <p:grpSpPr>
          <a:xfrm>
            <a:off x="1239458" y="3832164"/>
            <a:ext cx="609600" cy="609600"/>
            <a:chOff x="1807029" y="3962398"/>
            <a:chExt cx="609600" cy="609600"/>
          </a:xfrm>
        </p:grpSpPr>
        <p:sp>
          <p:nvSpPr>
            <p:cNvPr id="6" name="Oval 5">
              <a:extLst>
                <a:ext uri="{FF2B5EF4-FFF2-40B4-BE49-F238E27FC236}">
                  <a16:creationId xmlns:a16="http://schemas.microsoft.com/office/drawing/2014/main" id="{5174B639-0530-5113-B89B-58E8091A15F1}"/>
                </a:ext>
              </a:extLst>
            </p:cNvPr>
            <p:cNvSpPr/>
            <p:nvPr/>
          </p:nvSpPr>
          <p:spPr>
            <a:xfrm>
              <a:off x="1807029" y="3962398"/>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E44F4BD-A3AC-A141-B10E-B4A78F698474}"/>
                    </a:ext>
                  </a:extLst>
                </p:cNvPr>
                <p:cNvSpPr txBox="1"/>
                <p:nvPr/>
              </p:nvSpPr>
              <p:spPr>
                <a:xfrm>
                  <a:off x="1910997" y="4082532"/>
                  <a:ext cx="4660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p:sp>
              <p:nvSpPr>
                <p:cNvPr id="11" name="TextBox 10">
                  <a:extLst>
                    <a:ext uri="{FF2B5EF4-FFF2-40B4-BE49-F238E27FC236}">
                      <a16:creationId xmlns:a16="http://schemas.microsoft.com/office/drawing/2014/main" id="{6E44F4BD-A3AC-A141-B10E-B4A78F698474}"/>
                    </a:ext>
                  </a:extLst>
                </p:cNvPr>
                <p:cNvSpPr txBox="1">
                  <a:spLocks noRot="1" noChangeAspect="1" noMove="1" noResize="1" noEditPoints="1" noAdjustHandles="1" noChangeArrowheads="1" noChangeShapeType="1" noTextEdit="1"/>
                </p:cNvSpPr>
                <p:nvPr/>
              </p:nvSpPr>
              <p:spPr>
                <a:xfrm>
                  <a:off x="1910997" y="4082532"/>
                  <a:ext cx="466090" cy="369332"/>
                </a:xfrm>
                <a:prstGeom prst="rect">
                  <a:avLst/>
                </a:prstGeom>
                <a:blipFill>
                  <a:blip r:embed="rId5"/>
                  <a:stretch>
                    <a:fillRect/>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FB058659-4C75-5AD2-F6D3-E61AE8A66518}"/>
              </a:ext>
            </a:extLst>
          </p:cNvPr>
          <p:cNvGrpSpPr/>
          <p:nvPr/>
        </p:nvGrpSpPr>
        <p:grpSpPr>
          <a:xfrm>
            <a:off x="1239046" y="4925798"/>
            <a:ext cx="609600" cy="609600"/>
            <a:chOff x="1807029" y="5660569"/>
            <a:chExt cx="609600" cy="609600"/>
          </a:xfrm>
        </p:grpSpPr>
        <p:sp>
          <p:nvSpPr>
            <p:cNvPr id="7" name="Oval 6">
              <a:extLst>
                <a:ext uri="{FF2B5EF4-FFF2-40B4-BE49-F238E27FC236}">
                  <a16:creationId xmlns:a16="http://schemas.microsoft.com/office/drawing/2014/main" id="{24E3EE04-4A0C-2D37-A685-C4A488E42FFD}"/>
                </a:ext>
              </a:extLst>
            </p:cNvPr>
            <p:cNvSpPr/>
            <p:nvPr/>
          </p:nvSpPr>
          <p:spPr>
            <a:xfrm>
              <a:off x="1807029" y="5660569"/>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C85206D-A477-E3D0-2E1A-09E3450EDD39}"/>
                    </a:ext>
                  </a:extLst>
                </p:cNvPr>
                <p:cNvSpPr txBox="1"/>
                <p:nvPr/>
              </p:nvSpPr>
              <p:spPr>
                <a:xfrm>
                  <a:off x="1905221" y="5780703"/>
                  <a:ext cx="476156"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𝑝</m:t>
                            </m:r>
                          </m:sub>
                        </m:sSub>
                      </m:oMath>
                    </m:oMathPara>
                  </a14:m>
                  <a:endParaRPr lang="en-US" dirty="0">
                    <a:solidFill>
                      <a:schemeClr val="bg1"/>
                    </a:solidFill>
                  </a:endParaRPr>
                </a:p>
              </p:txBody>
            </p:sp>
          </mc:Choice>
          <mc:Fallback>
            <p:sp>
              <p:nvSpPr>
                <p:cNvPr id="12" name="TextBox 11">
                  <a:extLst>
                    <a:ext uri="{FF2B5EF4-FFF2-40B4-BE49-F238E27FC236}">
                      <a16:creationId xmlns:a16="http://schemas.microsoft.com/office/drawing/2014/main" id="{7C85206D-A477-E3D0-2E1A-09E3450EDD39}"/>
                    </a:ext>
                  </a:extLst>
                </p:cNvPr>
                <p:cNvSpPr txBox="1">
                  <a:spLocks noRot="1" noChangeAspect="1" noMove="1" noResize="1" noEditPoints="1" noAdjustHandles="1" noChangeArrowheads="1" noChangeShapeType="1" noTextEdit="1"/>
                </p:cNvSpPr>
                <p:nvPr/>
              </p:nvSpPr>
              <p:spPr>
                <a:xfrm>
                  <a:off x="1905221" y="5780703"/>
                  <a:ext cx="476156" cy="390748"/>
                </a:xfrm>
                <a:prstGeom prst="rect">
                  <a:avLst/>
                </a:prstGeom>
                <a:blipFill>
                  <a:blip r:embed="rId6"/>
                  <a:stretch>
                    <a:fillRect b="-3125"/>
                  </a:stretch>
                </a:blipFill>
              </p:spPr>
              <p:txBody>
                <a:bodyPr/>
                <a:lstStyle/>
                <a:p>
                  <a:r>
                    <a:rPr lang="en-US">
                      <a:noFill/>
                    </a:rPr>
                    <a:t> </a:t>
                  </a:r>
                </a:p>
              </p:txBody>
            </p:sp>
          </mc:Fallback>
        </mc:AlternateContent>
      </p:grpSp>
      <p:sp>
        <p:nvSpPr>
          <p:cNvPr id="17" name="Rounded Rectangle 16">
            <a:extLst>
              <a:ext uri="{FF2B5EF4-FFF2-40B4-BE49-F238E27FC236}">
                <a16:creationId xmlns:a16="http://schemas.microsoft.com/office/drawing/2014/main" id="{AFD0E8DA-15D0-AEF9-21BB-09ECB5F28BE5}"/>
              </a:ext>
            </a:extLst>
          </p:cNvPr>
          <p:cNvSpPr/>
          <p:nvPr/>
        </p:nvSpPr>
        <p:spPr>
          <a:xfrm>
            <a:off x="1010858" y="1807029"/>
            <a:ext cx="1099457" cy="4685846"/>
          </a:xfrm>
          <a:prstGeom prst="roundRect">
            <a:avLst/>
          </a:prstGeom>
          <a:noFill/>
          <a:ln w="28575">
            <a:solidFill>
              <a:srgbClr val="F1747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36E80C2-4CEE-58E7-1A31-6D79DFE0354D}"/>
              </a:ext>
            </a:extLst>
          </p:cNvPr>
          <p:cNvSpPr txBox="1"/>
          <p:nvPr/>
        </p:nvSpPr>
        <p:spPr>
          <a:xfrm>
            <a:off x="1197322" y="1437500"/>
            <a:ext cx="77457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Inputs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5CD649DB-E131-9261-DDB8-2BC603B76B3B}"/>
                  </a:ext>
                </a:extLst>
              </p:cNvPr>
              <p:cNvSpPr/>
              <p:nvPr/>
            </p:nvSpPr>
            <p:spPr>
              <a:xfrm>
                <a:off x="3705072" y="3181350"/>
                <a:ext cx="990600" cy="99060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l-GR" sz="3000" b="1" i="0" smtClean="0">
                          <a:solidFill>
                            <a:schemeClr val="tx1"/>
                          </a:solidFill>
                          <a:latin typeface="Cambria Math" panose="02040503050406030204" pitchFamily="18" charset="0"/>
                          <a:ea typeface="Cambria Math" panose="02040503050406030204" pitchFamily="18" charset="0"/>
                        </a:rPr>
                        <m:t>𝚺</m:t>
                      </m:r>
                    </m:oMath>
                  </m:oMathPara>
                </a14:m>
                <a:endParaRPr lang="en-US" sz="3000" b="1" dirty="0">
                  <a:solidFill>
                    <a:schemeClr val="tx1"/>
                  </a:solidFill>
                </a:endParaRPr>
              </a:p>
            </p:txBody>
          </p:sp>
        </mc:Choice>
        <mc:Fallback>
          <p:sp>
            <p:nvSpPr>
              <p:cNvPr id="19" name="Oval 18">
                <a:extLst>
                  <a:ext uri="{FF2B5EF4-FFF2-40B4-BE49-F238E27FC236}">
                    <a16:creationId xmlns:a16="http://schemas.microsoft.com/office/drawing/2014/main" id="{5CD649DB-E131-9261-DDB8-2BC603B76B3B}"/>
                  </a:ext>
                </a:extLst>
              </p:cNvPr>
              <p:cNvSpPr>
                <a:spLocks noRot="1" noChangeAspect="1" noMove="1" noResize="1" noEditPoints="1" noAdjustHandles="1" noChangeArrowheads="1" noChangeShapeType="1" noTextEdit="1"/>
              </p:cNvSpPr>
              <p:nvPr/>
            </p:nvSpPr>
            <p:spPr>
              <a:xfrm>
                <a:off x="3705072" y="3181350"/>
                <a:ext cx="990600" cy="990600"/>
              </a:xfrm>
              <a:prstGeom prst="ellipse">
                <a:avLst/>
              </a:prstGeom>
              <a:blipFill>
                <a:blip r:embed="rId7"/>
                <a:stretch>
                  <a:fillRect/>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41B9311-F0C8-3E69-628A-3C4F1A027BE6}"/>
              </a:ext>
            </a:extLst>
          </p:cNvPr>
          <p:cNvCxnSpPr>
            <a:stCxn id="9" idx="3"/>
            <a:endCxn id="19" idx="2"/>
          </p:cNvCxnSpPr>
          <p:nvPr/>
        </p:nvCxnSpPr>
        <p:spPr>
          <a:xfrm>
            <a:off x="1798418" y="2396950"/>
            <a:ext cx="1906654" cy="1279700"/>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7DD973-C016-3E03-77AD-792E7E15F6F3}"/>
              </a:ext>
            </a:extLst>
          </p:cNvPr>
          <p:cNvCxnSpPr>
            <a:cxnSpLocks/>
            <a:stCxn id="10" idx="3"/>
            <a:endCxn id="19" idx="2"/>
          </p:cNvCxnSpPr>
          <p:nvPr/>
        </p:nvCxnSpPr>
        <p:spPr>
          <a:xfrm>
            <a:off x="1803741" y="3265911"/>
            <a:ext cx="1901331" cy="410739"/>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CBA566F-FE7D-A60A-D090-5B07C9987E48}"/>
              </a:ext>
            </a:extLst>
          </p:cNvPr>
          <p:cNvCxnSpPr>
            <a:cxnSpLocks/>
            <a:stCxn id="11" idx="3"/>
            <a:endCxn id="19" idx="2"/>
          </p:cNvCxnSpPr>
          <p:nvPr/>
        </p:nvCxnSpPr>
        <p:spPr>
          <a:xfrm flipV="1">
            <a:off x="1809516" y="3676650"/>
            <a:ext cx="1895556" cy="460314"/>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40E01B-6E7A-E326-EB35-0676DCA5BBB7}"/>
              </a:ext>
            </a:extLst>
          </p:cNvPr>
          <p:cNvCxnSpPr>
            <a:cxnSpLocks/>
            <a:stCxn id="12" idx="3"/>
            <a:endCxn id="19" idx="2"/>
          </p:cNvCxnSpPr>
          <p:nvPr/>
        </p:nvCxnSpPr>
        <p:spPr>
          <a:xfrm flipV="1">
            <a:off x="1813394" y="3676650"/>
            <a:ext cx="1891678" cy="1564656"/>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69C29B74-A8FC-40A4-CDCE-E0AD543B586B}"/>
                  </a:ext>
                </a:extLst>
              </p:cNvPr>
              <p:cNvSpPr txBox="1"/>
              <p:nvPr/>
            </p:nvSpPr>
            <p:spPr>
              <a:xfrm>
                <a:off x="2688364" y="2711913"/>
                <a:ext cx="50180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en-US" dirty="0"/>
              </a:p>
            </p:txBody>
          </p:sp>
        </mc:Choice>
        <mc:Fallback>
          <p:sp>
            <p:nvSpPr>
              <p:cNvPr id="31" name="TextBox 30">
                <a:extLst>
                  <a:ext uri="{FF2B5EF4-FFF2-40B4-BE49-F238E27FC236}">
                    <a16:creationId xmlns:a16="http://schemas.microsoft.com/office/drawing/2014/main" id="{69C29B74-A8FC-40A4-CDCE-E0AD543B586B}"/>
                  </a:ext>
                </a:extLst>
              </p:cNvPr>
              <p:cNvSpPr txBox="1">
                <a:spLocks noRot="1" noChangeAspect="1" noMove="1" noResize="1" noEditPoints="1" noAdjustHandles="1" noChangeArrowheads="1" noChangeShapeType="1" noTextEdit="1"/>
              </p:cNvSpPr>
              <p:nvPr/>
            </p:nvSpPr>
            <p:spPr>
              <a:xfrm>
                <a:off x="2688364" y="2711913"/>
                <a:ext cx="5018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BDEF481-8E9D-534B-7C5E-C921FB195225}"/>
                  </a:ext>
                </a:extLst>
              </p:cNvPr>
              <p:cNvSpPr txBox="1"/>
              <p:nvPr/>
            </p:nvSpPr>
            <p:spPr>
              <a:xfrm>
                <a:off x="2688364" y="3140569"/>
                <a:ext cx="50712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en-US" dirty="0"/>
              </a:p>
            </p:txBody>
          </p:sp>
        </mc:Choice>
        <mc:Fallback>
          <p:sp>
            <p:nvSpPr>
              <p:cNvPr id="32" name="TextBox 31">
                <a:extLst>
                  <a:ext uri="{FF2B5EF4-FFF2-40B4-BE49-F238E27FC236}">
                    <a16:creationId xmlns:a16="http://schemas.microsoft.com/office/drawing/2014/main" id="{0BDEF481-8E9D-534B-7C5E-C921FB195225}"/>
                  </a:ext>
                </a:extLst>
              </p:cNvPr>
              <p:cNvSpPr txBox="1">
                <a:spLocks noRot="1" noChangeAspect="1" noMove="1" noResize="1" noEditPoints="1" noAdjustHandles="1" noChangeArrowheads="1" noChangeShapeType="1" noTextEdit="1"/>
              </p:cNvSpPr>
              <p:nvPr/>
            </p:nvSpPr>
            <p:spPr>
              <a:xfrm>
                <a:off x="2688364" y="3140569"/>
                <a:ext cx="50712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F72C720-9610-12C5-3CE7-A155C1AF0DC4}"/>
                  </a:ext>
                </a:extLst>
              </p:cNvPr>
              <p:cNvSpPr txBox="1"/>
              <p:nvPr/>
            </p:nvSpPr>
            <p:spPr>
              <a:xfrm>
                <a:off x="2688364" y="3497221"/>
                <a:ext cx="50712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en-US" dirty="0"/>
              </a:p>
            </p:txBody>
          </p:sp>
        </mc:Choice>
        <mc:Fallback>
          <p:sp>
            <p:nvSpPr>
              <p:cNvPr id="33" name="TextBox 32">
                <a:extLst>
                  <a:ext uri="{FF2B5EF4-FFF2-40B4-BE49-F238E27FC236}">
                    <a16:creationId xmlns:a16="http://schemas.microsoft.com/office/drawing/2014/main" id="{BF72C720-9610-12C5-3CE7-A155C1AF0DC4}"/>
                  </a:ext>
                </a:extLst>
              </p:cNvPr>
              <p:cNvSpPr txBox="1">
                <a:spLocks noRot="1" noChangeAspect="1" noMove="1" noResize="1" noEditPoints="1" noAdjustHandles="1" noChangeArrowheads="1" noChangeShapeType="1" noTextEdit="1"/>
              </p:cNvSpPr>
              <p:nvPr/>
            </p:nvSpPr>
            <p:spPr>
              <a:xfrm>
                <a:off x="2688364" y="3497221"/>
                <a:ext cx="507127"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CFE1D5AA-3E5F-B4F3-1E93-9CCD07298EEE}"/>
                  </a:ext>
                </a:extLst>
              </p:cNvPr>
              <p:cNvSpPr txBox="1"/>
              <p:nvPr/>
            </p:nvSpPr>
            <p:spPr>
              <a:xfrm>
                <a:off x="2688364" y="3980802"/>
                <a:ext cx="510204"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𝑝</m:t>
                          </m:r>
                        </m:sub>
                      </m:sSub>
                    </m:oMath>
                  </m:oMathPara>
                </a14:m>
                <a:endParaRPr lang="en-US" dirty="0"/>
              </a:p>
            </p:txBody>
          </p:sp>
        </mc:Choice>
        <mc:Fallback>
          <p:sp>
            <p:nvSpPr>
              <p:cNvPr id="34" name="TextBox 33">
                <a:extLst>
                  <a:ext uri="{FF2B5EF4-FFF2-40B4-BE49-F238E27FC236}">
                    <a16:creationId xmlns:a16="http://schemas.microsoft.com/office/drawing/2014/main" id="{CFE1D5AA-3E5F-B4F3-1E93-9CCD07298EEE}"/>
                  </a:ext>
                </a:extLst>
              </p:cNvPr>
              <p:cNvSpPr txBox="1">
                <a:spLocks noRot="1" noChangeAspect="1" noMove="1" noResize="1" noEditPoints="1" noAdjustHandles="1" noChangeArrowheads="1" noChangeShapeType="1" noTextEdit="1"/>
              </p:cNvSpPr>
              <p:nvPr/>
            </p:nvSpPr>
            <p:spPr>
              <a:xfrm>
                <a:off x="2688364" y="3980802"/>
                <a:ext cx="510204" cy="390748"/>
              </a:xfrm>
              <a:prstGeom prst="rect">
                <a:avLst/>
              </a:prstGeom>
              <a:blipFill>
                <a:blip r:embed="rId11"/>
                <a:stretch>
                  <a:fillRect b="-3125"/>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A916135E-054B-DEE5-FD43-D643FF3FAE5F}"/>
              </a:ext>
            </a:extLst>
          </p:cNvPr>
          <p:cNvCxnSpPr>
            <a:cxnSpLocks/>
            <a:stCxn id="19" idx="6"/>
            <a:endCxn id="38" idx="2"/>
          </p:cNvCxnSpPr>
          <p:nvPr/>
        </p:nvCxnSpPr>
        <p:spPr>
          <a:xfrm>
            <a:off x="4695672" y="3676650"/>
            <a:ext cx="647700" cy="0"/>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3ED1A87-9A66-9DEC-FC0A-76E85E896A5C}"/>
              </a:ext>
            </a:extLst>
          </p:cNvPr>
          <p:cNvGrpSpPr/>
          <p:nvPr/>
        </p:nvGrpSpPr>
        <p:grpSpPr>
          <a:xfrm>
            <a:off x="5343372" y="3181350"/>
            <a:ext cx="990600" cy="990600"/>
            <a:chOff x="5638800" y="3194172"/>
            <a:chExt cx="990600" cy="990600"/>
          </a:xfrm>
        </p:grpSpPr>
        <p:sp>
          <p:nvSpPr>
            <p:cNvPr id="38" name="Oval 37">
              <a:extLst>
                <a:ext uri="{FF2B5EF4-FFF2-40B4-BE49-F238E27FC236}">
                  <a16:creationId xmlns:a16="http://schemas.microsoft.com/office/drawing/2014/main" id="{C9D92DBD-14C6-D3B2-0C40-1DB31AEBC9CB}"/>
                </a:ext>
              </a:extLst>
            </p:cNvPr>
            <p:cNvSpPr/>
            <p:nvPr/>
          </p:nvSpPr>
          <p:spPr>
            <a:xfrm>
              <a:off x="5638800" y="3194172"/>
              <a:ext cx="990600" cy="990600"/>
            </a:xfrm>
            <a:prstGeom prst="ellipse">
              <a:avLst/>
            </a:prstGeom>
            <a:solidFill>
              <a:srgbClr val="00A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b="1" dirty="0">
                <a:solidFill>
                  <a:schemeClr val="tx1"/>
                </a:solidFill>
              </a:endParaRPr>
            </a:p>
          </p:txBody>
        </p:sp>
        <p:cxnSp>
          <p:nvCxnSpPr>
            <p:cNvPr id="43" name="Elbow Connector 42">
              <a:extLst>
                <a:ext uri="{FF2B5EF4-FFF2-40B4-BE49-F238E27FC236}">
                  <a16:creationId xmlns:a16="http://schemas.microsoft.com/office/drawing/2014/main" id="{E9C82426-627E-241D-F6EB-88BC65CF1CF2}"/>
                </a:ext>
              </a:extLst>
            </p:cNvPr>
            <p:cNvCxnSpPr/>
            <p:nvPr/>
          </p:nvCxnSpPr>
          <p:spPr>
            <a:xfrm flipV="1">
              <a:off x="5840186" y="3556590"/>
              <a:ext cx="587828" cy="265764"/>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a:extLst>
              <a:ext uri="{FF2B5EF4-FFF2-40B4-BE49-F238E27FC236}">
                <a16:creationId xmlns:a16="http://schemas.microsoft.com/office/drawing/2014/main" id="{0FA76294-B0A9-0532-680C-CF0E36624C57}"/>
              </a:ext>
            </a:extLst>
          </p:cNvPr>
          <p:cNvCxnSpPr>
            <a:cxnSpLocks/>
            <a:stCxn id="38" idx="6"/>
            <a:endCxn id="50" idx="2"/>
          </p:cNvCxnSpPr>
          <p:nvPr/>
        </p:nvCxnSpPr>
        <p:spPr>
          <a:xfrm>
            <a:off x="6333972" y="3676650"/>
            <a:ext cx="647700" cy="1"/>
          </a:xfrm>
          <a:prstGeom prst="straightConnector1">
            <a:avLst/>
          </a:prstGeom>
          <a:ln w="19050">
            <a:solidFill>
              <a:srgbClr val="00AF9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Oval 49">
                <a:extLst>
                  <a:ext uri="{FF2B5EF4-FFF2-40B4-BE49-F238E27FC236}">
                    <a16:creationId xmlns:a16="http://schemas.microsoft.com/office/drawing/2014/main" id="{6DBC19FC-7ABE-CB2E-A0ED-69C935DC7E4F}"/>
                  </a:ext>
                </a:extLst>
              </p:cNvPr>
              <p:cNvSpPr/>
              <p:nvPr/>
            </p:nvSpPr>
            <p:spPr>
              <a:xfrm>
                <a:off x="6981672" y="3181351"/>
                <a:ext cx="990600" cy="990600"/>
              </a:xfrm>
              <a:prstGeom prst="ellipse">
                <a:avLst/>
              </a:prstGeom>
              <a:solidFill>
                <a:srgbClr val="653C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sz="3000" b="1" i="1" smtClean="0">
                              <a:solidFill>
                                <a:schemeClr val="bg1"/>
                              </a:solidFill>
                              <a:latin typeface="Cambria Math" panose="02040503050406030204" pitchFamily="18" charset="0"/>
                            </a:rPr>
                          </m:ctrlPr>
                        </m:accPr>
                        <m:e>
                          <m:r>
                            <a:rPr lang="en-US" altLang="zh-CN" sz="3000" b="1" i="1" smtClean="0">
                              <a:solidFill>
                                <a:schemeClr val="bg1"/>
                              </a:solidFill>
                              <a:latin typeface="Cambria Math" panose="02040503050406030204" pitchFamily="18" charset="0"/>
                            </a:rPr>
                            <m:t>𝒚</m:t>
                          </m:r>
                        </m:e>
                      </m:acc>
                    </m:oMath>
                  </m:oMathPara>
                </a14:m>
                <a:endParaRPr lang="en-US" sz="3000" b="1" dirty="0">
                  <a:solidFill>
                    <a:schemeClr val="bg1"/>
                  </a:solidFill>
                </a:endParaRPr>
              </a:p>
            </p:txBody>
          </p:sp>
        </mc:Choice>
        <mc:Fallback>
          <p:sp>
            <p:nvSpPr>
              <p:cNvPr id="50" name="Oval 49">
                <a:extLst>
                  <a:ext uri="{FF2B5EF4-FFF2-40B4-BE49-F238E27FC236}">
                    <a16:creationId xmlns:a16="http://schemas.microsoft.com/office/drawing/2014/main" id="{6DBC19FC-7ABE-CB2E-A0ED-69C935DC7E4F}"/>
                  </a:ext>
                </a:extLst>
              </p:cNvPr>
              <p:cNvSpPr>
                <a:spLocks noRot="1" noChangeAspect="1" noMove="1" noResize="1" noEditPoints="1" noAdjustHandles="1" noChangeArrowheads="1" noChangeShapeType="1" noTextEdit="1"/>
              </p:cNvSpPr>
              <p:nvPr/>
            </p:nvSpPr>
            <p:spPr>
              <a:xfrm>
                <a:off x="6981672" y="3181351"/>
                <a:ext cx="990600" cy="990600"/>
              </a:xfrm>
              <a:prstGeom prst="ellipse">
                <a:avLst/>
              </a:prstGeom>
              <a:blipFill>
                <a:blip r:embed="rId12"/>
                <a:stretch>
                  <a:fillRect/>
                </a:stretch>
              </a:blipFill>
              <a:ln>
                <a:noFill/>
              </a:ln>
            </p:spPr>
            <p:txBody>
              <a:bodyPr/>
              <a:lstStyle/>
              <a:p>
                <a:r>
                  <a:rPr lang="en-US">
                    <a:noFill/>
                  </a:rPr>
                  <a:t> </a:t>
                </a:r>
              </a:p>
            </p:txBody>
          </p:sp>
        </mc:Fallback>
      </mc:AlternateContent>
      <p:sp>
        <p:nvSpPr>
          <p:cNvPr id="53" name="TextBox 52">
            <a:extLst>
              <a:ext uri="{FF2B5EF4-FFF2-40B4-BE49-F238E27FC236}">
                <a16:creationId xmlns:a16="http://schemas.microsoft.com/office/drawing/2014/main" id="{3D1C4900-C10C-E74C-CC0C-0AE436464DBA}"/>
              </a:ext>
            </a:extLst>
          </p:cNvPr>
          <p:cNvSpPr txBox="1"/>
          <p:nvPr/>
        </p:nvSpPr>
        <p:spPr>
          <a:xfrm>
            <a:off x="2511585" y="1437500"/>
            <a:ext cx="93564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Weights</a:t>
            </a: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489ED56-F75E-29A3-3821-5155C1EF587E}"/>
              </a:ext>
            </a:extLst>
          </p:cNvPr>
          <p:cNvSpPr txBox="1"/>
          <p:nvPr/>
        </p:nvSpPr>
        <p:spPr>
          <a:xfrm>
            <a:off x="3895571" y="1437500"/>
            <a:ext cx="60785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Sum</a:t>
            </a:r>
            <a:endParaRPr lang="en-US"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7AD01350-8396-843A-7691-58DC80F19265}"/>
              </a:ext>
            </a:extLst>
          </p:cNvPr>
          <p:cNvSpPr txBox="1"/>
          <p:nvPr/>
        </p:nvSpPr>
        <p:spPr>
          <a:xfrm>
            <a:off x="5124374" y="1437500"/>
            <a:ext cx="142859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Non-linearity</a:t>
            </a:r>
            <a:endParaRPr lang="en-US"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80F54C99-E4BF-A05B-1541-45573686EFD0}"/>
              </a:ext>
            </a:extLst>
          </p:cNvPr>
          <p:cNvSpPr txBox="1"/>
          <p:nvPr/>
        </p:nvSpPr>
        <p:spPr>
          <a:xfrm>
            <a:off x="7064038" y="1437500"/>
            <a:ext cx="8258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Output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72671AA-C954-7B19-3C04-B604500E1D3F}"/>
                  </a:ext>
                </a:extLst>
              </p:cNvPr>
              <p:cNvSpPr txBox="1"/>
              <p:nvPr/>
            </p:nvSpPr>
            <p:spPr>
              <a:xfrm>
                <a:off x="7434143" y="5375139"/>
                <a:ext cx="1482072" cy="5442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nary>
                        <m:naryPr>
                          <m:chr m:val="∑"/>
                          <m:limLoc m:val="subSup"/>
                          <m:ctrlPr>
                            <a:rPr lang="en-US"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𝑝</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nary>
                    </m:oMath>
                  </m:oMathPara>
                </a14:m>
                <a:endParaRPr lang="en-US" dirty="0"/>
              </a:p>
            </p:txBody>
          </p:sp>
        </mc:Choice>
        <mc:Fallback>
          <p:sp>
            <p:nvSpPr>
              <p:cNvPr id="57" name="TextBox 56">
                <a:extLst>
                  <a:ext uri="{FF2B5EF4-FFF2-40B4-BE49-F238E27FC236}">
                    <a16:creationId xmlns:a16="http://schemas.microsoft.com/office/drawing/2014/main" id="{C72671AA-C954-7B19-3C04-B604500E1D3F}"/>
                  </a:ext>
                </a:extLst>
              </p:cNvPr>
              <p:cNvSpPr txBox="1">
                <a:spLocks noRot="1" noChangeAspect="1" noMove="1" noResize="1" noEditPoints="1" noAdjustHandles="1" noChangeArrowheads="1" noChangeShapeType="1" noTextEdit="1"/>
              </p:cNvSpPr>
              <p:nvPr/>
            </p:nvSpPr>
            <p:spPr>
              <a:xfrm>
                <a:off x="7434143" y="5375139"/>
                <a:ext cx="1482072" cy="544252"/>
              </a:xfrm>
              <a:prstGeom prst="rect">
                <a:avLst/>
              </a:prstGeom>
              <a:blipFill>
                <a:blip r:embed="rId13"/>
                <a:stretch>
                  <a:fillRect l="-28814" t="-181818" b="-261364"/>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0BA35147-D20A-2B6E-029B-D410B027CAFE}"/>
              </a:ext>
            </a:extLst>
          </p:cNvPr>
          <p:cNvGrpSpPr/>
          <p:nvPr/>
        </p:nvGrpSpPr>
        <p:grpSpPr>
          <a:xfrm>
            <a:off x="8045943" y="4539928"/>
            <a:ext cx="2063177" cy="835211"/>
            <a:chOff x="8045943" y="4539928"/>
            <a:chExt cx="2063177" cy="835211"/>
          </a:xfrm>
        </p:grpSpPr>
        <p:cxnSp>
          <p:nvCxnSpPr>
            <p:cNvPr id="59" name="Straight Arrow Connector 58">
              <a:extLst>
                <a:ext uri="{FF2B5EF4-FFF2-40B4-BE49-F238E27FC236}">
                  <a16:creationId xmlns:a16="http://schemas.microsoft.com/office/drawing/2014/main" id="{FDADFC0A-9B86-EF64-245E-A268B40F006A}"/>
                </a:ext>
              </a:extLst>
            </p:cNvPr>
            <p:cNvCxnSpPr>
              <a:cxnSpLocks/>
              <a:endCxn id="57" idx="0"/>
            </p:cNvCxnSpPr>
            <p:nvPr/>
          </p:nvCxnSpPr>
          <p:spPr>
            <a:xfrm flipH="1">
              <a:off x="8175179" y="4957533"/>
              <a:ext cx="335221" cy="4176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05E39BF-72D1-CDE8-A021-050A3A982A15}"/>
                </a:ext>
              </a:extLst>
            </p:cNvPr>
            <p:cNvSpPr txBox="1"/>
            <p:nvPr/>
          </p:nvSpPr>
          <p:spPr>
            <a:xfrm>
              <a:off x="8045943" y="4539928"/>
              <a:ext cx="2063177" cy="58477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Linear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combinations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inputs</a:t>
              </a:r>
              <a:endParaRPr lang="en-US" sz="1600" dirty="0">
                <a:latin typeface="Times New Roman" panose="02020603050405020304" pitchFamily="18"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B7034EA4-D1C1-C8D7-0207-0C2D308C4E9B}"/>
              </a:ext>
            </a:extLst>
          </p:cNvPr>
          <p:cNvGrpSpPr/>
          <p:nvPr/>
        </p:nvGrpSpPr>
        <p:grpSpPr>
          <a:xfrm>
            <a:off x="6892854" y="5326881"/>
            <a:ext cx="2127268" cy="665880"/>
            <a:chOff x="7188282" y="5326881"/>
            <a:chExt cx="2127268" cy="665880"/>
          </a:xfrm>
        </p:grpSpPr>
        <p:sp>
          <p:nvSpPr>
            <p:cNvPr id="62" name="Double Bracket 61">
              <a:extLst>
                <a:ext uri="{FF2B5EF4-FFF2-40B4-BE49-F238E27FC236}">
                  <a16:creationId xmlns:a16="http://schemas.microsoft.com/office/drawing/2014/main" id="{F5813AB8-C8E6-3C7A-8026-AA0E53E51727}"/>
                </a:ext>
              </a:extLst>
            </p:cNvPr>
            <p:cNvSpPr/>
            <p:nvPr/>
          </p:nvSpPr>
          <p:spPr>
            <a:xfrm>
              <a:off x="7560128" y="5326881"/>
              <a:ext cx="1755422" cy="665880"/>
            </a:xfrm>
            <a:prstGeom prst="bracketPair">
              <a:avLst>
                <a:gd name="adj" fmla="val 3276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E86E3074-04F5-716C-F816-F9AEF077EE1F}"/>
                    </a:ext>
                  </a:extLst>
                </p:cNvPr>
                <p:cNvSpPr txBox="1"/>
                <p:nvPr/>
              </p:nvSpPr>
              <p:spPr>
                <a:xfrm>
                  <a:off x="7188282" y="5475155"/>
                  <a:ext cx="38260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oMath>
                    </m:oMathPara>
                  </a14:m>
                  <a:endParaRPr lang="en-US" dirty="0"/>
                </a:p>
              </p:txBody>
            </p:sp>
          </mc:Choice>
          <mc:Fallback>
            <p:sp>
              <p:nvSpPr>
                <p:cNvPr id="63" name="TextBox 62">
                  <a:extLst>
                    <a:ext uri="{FF2B5EF4-FFF2-40B4-BE49-F238E27FC236}">
                      <a16:creationId xmlns:a16="http://schemas.microsoft.com/office/drawing/2014/main" id="{E86E3074-04F5-716C-F816-F9AEF077EE1F}"/>
                    </a:ext>
                  </a:extLst>
                </p:cNvPr>
                <p:cNvSpPr txBox="1">
                  <a:spLocks noRot="1" noChangeAspect="1" noMove="1" noResize="1" noEditPoints="1" noAdjustHandles="1" noChangeArrowheads="1" noChangeShapeType="1" noTextEdit="1"/>
                </p:cNvSpPr>
                <p:nvPr/>
              </p:nvSpPr>
              <p:spPr>
                <a:xfrm>
                  <a:off x="7188282" y="5475155"/>
                  <a:ext cx="382604" cy="369332"/>
                </a:xfrm>
                <a:prstGeom prst="rect">
                  <a:avLst/>
                </a:prstGeom>
                <a:blipFill>
                  <a:blip r:embed="rId14"/>
                  <a:stretch>
                    <a:fillRect b="-6667"/>
                  </a:stretch>
                </a:blipFill>
              </p:spPr>
              <p:txBody>
                <a:bodyPr/>
                <a:lstStyle/>
                <a:p>
                  <a:r>
                    <a:rPr lang="en-US">
                      <a:noFill/>
                    </a:rPr>
                    <a:t> </a:t>
                  </a:r>
                </a:p>
              </p:txBody>
            </p:sp>
          </mc:Fallback>
        </mc:AlternateContent>
      </p:grpSp>
      <p:grpSp>
        <p:nvGrpSpPr>
          <p:cNvPr id="74" name="Group 73">
            <a:extLst>
              <a:ext uri="{FF2B5EF4-FFF2-40B4-BE49-F238E27FC236}">
                <a16:creationId xmlns:a16="http://schemas.microsoft.com/office/drawing/2014/main" id="{AB6BFD7B-42DA-7564-3C6A-29B78FB81A82}"/>
              </a:ext>
            </a:extLst>
          </p:cNvPr>
          <p:cNvGrpSpPr/>
          <p:nvPr/>
        </p:nvGrpSpPr>
        <p:grpSpPr>
          <a:xfrm>
            <a:off x="5838672" y="4531164"/>
            <a:ext cx="1891266" cy="943991"/>
            <a:chOff x="6134100" y="4531164"/>
            <a:chExt cx="1891266" cy="943991"/>
          </a:xfrm>
        </p:grpSpPr>
        <p:cxnSp>
          <p:nvCxnSpPr>
            <p:cNvPr id="65" name="Straight Arrow Connector 64">
              <a:extLst>
                <a:ext uri="{FF2B5EF4-FFF2-40B4-BE49-F238E27FC236}">
                  <a16:creationId xmlns:a16="http://schemas.microsoft.com/office/drawing/2014/main" id="{140EA0EA-53A9-0851-BD2B-A24BE0DED7A7}"/>
                </a:ext>
              </a:extLst>
            </p:cNvPr>
            <p:cNvCxnSpPr>
              <a:cxnSpLocks/>
              <a:stCxn id="66" idx="2"/>
              <a:endCxn id="63" idx="0"/>
            </p:cNvCxnSpPr>
            <p:nvPr/>
          </p:nvCxnSpPr>
          <p:spPr>
            <a:xfrm>
              <a:off x="7079733" y="5115939"/>
              <a:ext cx="313919" cy="359216"/>
            </a:xfrm>
            <a:prstGeom prst="straightConnector1">
              <a:avLst/>
            </a:prstGeom>
            <a:ln w="28575">
              <a:solidFill>
                <a:srgbClr val="00AF92"/>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447457-0837-F045-384D-EB1BC1CD3F92}"/>
                </a:ext>
              </a:extLst>
            </p:cNvPr>
            <p:cNvSpPr txBox="1"/>
            <p:nvPr/>
          </p:nvSpPr>
          <p:spPr>
            <a:xfrm>
              <a:off x="6134100" y="4531164"/>
              <a:ext cx="1891266" cy="58477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Non-linear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activation</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function</a:t>
              </a:r>
              <a:endParaRPr 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CE094329-A96E-0088-01A2-ADF388D37982}"/>
                  </a:ext>
                </a:extLst>
              </p:cNvPr>
              <p:cNvSpPr txBox="1"/>
              <p:nvPr/>
            </p:nvSpPr>
            <p:spPr>
              <a:xfrm>
                <a:off x="6355563" y="5485913"/>
                <a:ext cx="6599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𝑦</m:t>
                          </m:r>
                        </m:e>
                      </m:acc>
                      <m:r>
                        <a:rPr lang="zh-CN" altLang="en-US" b="0" i="1" smtClean="0">
                          <a:latin typeface="Cambria Math" panose="02040503050406030204" pitchFamily="18" charset="0"/>
                        </a:rPr>
                        <m:t> </m:t>
                      </m:r>
                      <m:r>
                        <a:rPr lang="en-US" altLang="zh-CN" b="0" i="1" smtClean="0">
                          <a:latin typeface="Cambria Math" panose="02040503050406030204" pitchFamily="18" charset="0"/>
                        </a:rPr>
                        <m:t>=</m:t>
                      </m:r>
                    </m:oMath>
                  </m:oMathPara>
                </a14:m>
                <a:endParaRPr lang="en-US" dirty="0"/>
              </a:p>
            </p:txBody>
          </p:sp>
        </mc:Choice>
        <mc:Fallback>
          <p:sp>
            <p:nvSpPr>
              <p:cNvPr id="75" name="TextBox 74">
                <a:extLst>
                  <a:ext uri="{FF2B5EF4-FFF2-40B4-BE49-F238E27FC236}">
                    <a16:creationId xmlns:a16="http://schemas.microsoft.com/office/drawing/2014/main" id="{CE094329-A96E-0088-01A2-ADF388D37982}"/>
                  </a:ext>
                </a:extLst>
              </p:cNvPr>
              <p:cNvSpPr txBox="1">
                <a:spLocks noRot="1" noChangeAspect="1" noMove="1" noResize="1" noEditPoints="1" noAdjustHandles="1" noChangeArrowheads="1" noChangeShapeType="1" noTextEdit="1"/>
              </p:cNvSpPr>
              <p:nvPr/>
            </p:nvSpPr>
            <p:spPr>
              <a:xfrm>
                <a:off x="6355563" y="5485913"/>
                <a:ext cx="659924" cy="369332"/>
              </a:xfrm>
              <a:prstGeom prst="rect">
                <a:avLst/>
              </a:prstGeom>
              <a:blipFill>
                <a:blip r:embed="rId15"/>
                <a:stretch>
                  <a:fillRect b="-13333"/>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D545A4DE-FF28-8E70-56C4-32E540D9DA06}"/>
              </a:ext>
            </a:extLst>
          </p:cNvPr>
          <p:cNvGrpSpPr/>
          <p:nvPr/>
        </p:nvGrpSpPr>
        <p:grpSpPr>
          <a:xfrm>
            <a:off x="4985076" y="5494546"/>
            <a:ext cx="1384555" cy="338554"/>
            <a:chOff x="7525556" y="5087677"/>
            <a:chExt cx="1384555" cy="338554"/>
          </a:xfrm>
        </p:grpSpPr>
        <p:cxnSp>
          <p:nvCxnSpPr>
            <p:cNvPr id="77" name="Straight Arrow Connector 76">
              <a:extLst>
                <a:ext uri="{FF2B5EF4-FFF2-40B4-BE49-F238E27FC236}">
                  <a16:creationId xmlns:a16="http://schemas.microsoft.com/office/drawing/2014/main" id="{95CDD54A-53CE-1862-242E-DF4B9FB96C10}"/>
                </a:ext>
              </a:extLst>
            </p:cNvPr>
            <p:cNvCxnSpPr>
              <a:cxnSpLocks/>
              <a:stCxn id="78" idx="3"/>
              <a:endCxn id="75" idx="1"/>
            </p:cNvCxnSpPr>
            <p:nvPr/>
          </p:nvCxnSpPr>
          <p:spPr>
            <a:xfrm>
              <a:off x="8359737" y="5256954"/>
              <a:ext cx="550374" cy="6756"/>
            </a:xfrm>
            <a:prstGeom prst="straightConnector1">
              <a:avLst/>
            </a:prstGeom>
            <a:ln w="28575">
              <a:solidFill>
                <a:srgbClr val="653C76"/>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A35C21B-7FCA-6D84-2642-84AABD934B55}"/>
                </a:ext>
              </a:extLst>
            </p:cNvPr>
            <p:cNvSpPr txBox="1"/>
            <p:nvPr/>
          </p:nvSpPr>
          <p:spPr>
            <a:xfrm>
              <a:off x="7525556" y="5087677"/>
              <a:ext cx="834181"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Output</a:t>
              </a:r>
              <a:endParaRPr lang="en-US" sz="1600" dirty="0">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C4E9132D-1732-EB76-9A9D-E001D32B9830}"/>
              </a:ext>
            </a:extLst>
          </p:cNvPr>
          <p:cNvGrpSpPr/>
          <p:nvPr/>
        </p:nvGrpSpPr>
        <p:grpSpPr>
          <a:xfrm>
            <a:off x="1239046" y="5808632"/>
            <a:ext cx="609600" cy="609600"/>
            <a:chOff x="1807029" y="5660569"/>
            <a:chExt cx="609600" cy="609600"/>
          </a:xfrm>
          <a:solidFill>
            <a:schemeClr val="accent6"/>
          </a:solidFill>
        </p:grpSpPr>
        <p:sp>
          <p:nvSpPr>
            <p:cNvPr id="23" name="Oval 22">
              <a:extLst>
                <a:ext uri="{FF2B5EF4-FFF2-40B4-BE49-F238E27FC236}">
                  <a16:creationId xmlns:a16="http://schemas.microsoft.com/office/drawing/2014/main" id="{6E25738B-1B8F-4718-8271-504587E0B9D8}"/>
                </a:ext>
              </a:extLst>
            </p:cNvPr>
            <p:cNvSpPr/>
            <p:nvPr/>
          </p:nvSpPr>
          <p:spPr>
            <a:xfrm>
              <a:off x="1807029" y="5660569"/>
              <a:ext cx="609600" cy="609600"/>
            </a:xfrm>
            <a:prstGeom prst="ellipse">
              <a:avLst/>
            </a:prstGeom>
            <a:grp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AC204B7-CF6B-3203-21CE-BE20B93D3301}"/>
                </a:ext>
              </a:extLst>
            </p:cNvPr>
            <p:cNvSpPr txBox="1"/>
            <p:nvPr/>
          </p:nvSpPr>
          <p:spPr>
            <a:xfrm>
              <a:off x="1961493" y="5780703"/>
              <a:ext cx="301686" cy="369332"/>
            </a:xfrm>
            <a:prstGeom prst="rect">
              <a:avLst/>
            </a:prstGeom>
            <a:grpFill/>
            <a:ln>
              <a:solidFill>
                <a:schemeClr val="accent6"/>
              </a:solidFill>
            </a:ln>
          </p:spPr>
          <p:txBody>
            <a:bodyPr wrap="none" rtlCol="0">
              <a:spAutoFit/>
            </a:bodyPr>
            <a:lstStyle/>
            <a:p>
              <a:r>
                <a:rPr lang="en-US" altLang="zh-CN" dirty="0">
                  <a:solidFill>
                    <a:schemeClr val="bg1"/>
                  </a:solidFill>
                </a:rPr>
                <a:t>1</a:t>
              </a:r>
              <a:endParaRPr lang="en-US" dirty="0">
                <a:solidFill>
                  <a:schemeClr val="bg1"/>
                </a:solidFill>
              </a:endParaRPr>
            </a:p>
          </p:txBody>
        </p:sp>
      </p:grpSp>
      <p:cxnSp>
        <p:nvCxnSpPr>
          <p:cNvPr id="26" name="Straight Arrow Connector 25">
            <a:extLst>
              <a:ext uri="{FF2B5EF4-FFF2-40B4-BE49-F238E27FC236}">
                <a16:creationId xmlns:a16="http://schemas.microsoft.com/office/drawing/2014/main" id="{11E294A0-D002-F865-F079-F4F449EA3947}"/>
              </a:ext>
            </a:extLst>
          </p:cNvPr>
          <p:cNvCxnSpPr>
            <a:cxnSpLocks/>
            <a:stCxn id="23" idx="6"/>
            <a:endCxn id="19" idx="2"/>
          </p:cNvCxnSpPr>
          <p:nvPr/>
        </p:nvCxnSpPr>
        <p:spPr>
          <a:xfrm flipV="1">
            <a:off x="1848646" y="3676650"/>
            <a:ext cx="1856426" cy="2436782"/>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C6B64A2-4417-AEC0-C1A4-C039700786B6}"/>
                  </a:ext>
                </a:extLst>
              </p:cNvPr>
              <p:cNvSpPr txBox="1"/>
              <p:nvPr/>
            </p:nvSpPr>
            <p:spPr>
              <a:xfrm>
                <a:off x="2735205" y="4762159"/>
                <a:ext cx="36766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en-US" dirty="0"/>
              </a:p>
            </p:txBody>
          </p:sp>
        </mc:Choice>
        <mc:Fallback>
          <p:sp>
            <p:nvSpPr>
              <p:cNvPr id="30" name="TextBox 29">
                <a:extLst>
                  <a:ext uri="{FF2B5EF4-FFF2-40B4-BE49-F238E27FC236}">
                    <a16:creationId xmlns:a16="http://schemas.microsoft.com/office/drawing/2014/main" id="{FC6B64A2-4417-AEC0-C1A4-C039700786B6}"/>
                  </a:ext>
                </a:extLst>
              </p:cNvPr>
              <p:cNvSpPr txBox="1">
                <a:spLocks noRot="1" noChangeAspect="1" noMove="1" noResize="1" noEditPoints="1" noAdjustHandles="1" noChangeArrowheads="1" noChangeShapeType="1" noTextEdit="1"/>
              </p:cNvSpPr>
              <p:nvPr/>
            </p:nvSpPr>
            <p:spPr>
              <a:xfrm>
                <a:off x="2735205" y="4762159"/>
                <a:ext cx="367665" cy="369332"/>
              </a:xfrm>
              <a:prstGeom prst="rect">
                <a:avLst/>
              </a:prstGeom>
              <a:blipFill>
                <a:blip r:embed="rId16"/>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D4C918CD-7EB7-A520-1BB5-E99DD4F5FED6}"/>
              </a:ext>
            </a:extLst>
          </p:cNvPr>
          <p:cNvGrpSpPr/>
          <p:nvPr/>
        </p:nvGrpSpPr>
        <p:grpSpPr>
          <a:xfrm>
            <a:off x="7434143" y="5833100"/>
            <a:ext cx="876900" cy="626076"/>
            <a:chOff x="7928293" y="4844418"/>
            <a:chExt cx="876900" cy="626076"/>
          </a:xfrm>
        </p:grpSpPr>
        <p:cxnSp>
          <p:nvCxnSpPr>
            <p:cNvPr id="37" name="Straight Arrow Connector 36">
              <a:extLst>
                <a:ext uri="{FF2B5EF4-FFF2-40B4-BE49-F238E27FC236}">
                  <a16:creationId xmlns:a16="http://schemas.microsoft.com/office/drawing/2014/main" id="{68907009-13D1-D754-F619-02D74F9EDD90}"/>
                </a:ext>
              </a:extLst>
            </p:cNvPr>
            <p:cNvCxnSpPr>
              <a:cxnSpLocks/>
            </p:cNvCxnSpPr>
            <p:nvPr/>
          </p:nvCxnSpPr>
          <p:spPr>
            <a:xfrm flipH="1" flipV="1">
              <a:off x="8034433" y="4844418"/>
              <a:ext cx="189655" cy="28752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426D780-8D01-D0BE-6491-D6512EEA8F12}"/>
                </a:ext>
              </a:extLst>
            </p:cNvPr>
            <p:cNvSpPr txBox="1"/>
            <p:nvPr/>
          </p:nvSpPr>
          <p:spPr>
            <a:xfrm>
              <a:off x="7928293" y="5131940"/>
              <a:ext cx="876900"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bias</a:t>
              </a:r>
              <a:endParaRPr lang="en-US" sz="1600" dirty="0">
                <a:latin typeface="Times New Roman" panose="02020603050405020304" pitchFamily="18" charset="0"/>
                <a:cs typeface="Times New Roman" panose="02020603050405020304" pitchFamily="18" charset="0"/>
              </a:endParaRPr>
            </a:p>
          </p:txBody>
        </p:sp>
      </p:grpSp>
      <p:sp>
        <p:nvSpPr>
          <p:cNvPr id="46" name="TextBox 45">
            <a:extLst>
              <a:ext uri="{FF2B5EF4-FFF2-40B4-BE49-F238E27FC236}">
                <a16:creationId xmlns:a16="http://schemas.microsoft.com/office/drawing/2014/main" id="{DC75E2C5-11A4-744D-533A-EB4EC1D259B4}"/>
              </a:ext>
            </a:extLst>
          </p:cNvPr>
          <p:cNvSpPr txBox="1"/>
          <p:nvPr/>
        </p:nvSpPr>
        <p:spPr>
          <a:xfrm>
            <a:off x="9646114" y="1437500"/>
            <a:ext cx="165128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Write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matrix:</a:t>
            </a:r>
            <a:endParaRPr lang="en-US" dirty="0">
              <a:latin typeface="Times New Roman" panose="02020603050405020304" pitchFamily="18" charset="0"/>
              <a:cs typeface="Times New Roman" panose="02020603050405020304" pitchFamily="18" charset="0"/>
            </a:endParaRPr>
          </a:p>
        </p:txBody>
      </p:sp>
      <p:cxnSp>
        <p:nvCxnSpPr>
          <p:cNvPr id="51" name="Curved Connector 50">
            <a:extLst>
              <a:ext uri="{FF2B5EF4-FFF2-40B4-BE49-F238E27FC236}">
                <a16:creationId xmlns:a16="http://schemas.microsoft.com/office/drawing/2014/main" id="{F7DB50B9-6210-6BA2-D671-CB456D70FBD4}"/>
              </a:ext>
            </a:extLst>
          </p:cNvPr>
          <p:cNvCxnSpPr>
            <a:cxnSpLocks/>
          </p:cNvCxnSpPr>
          <p:nvPr/>
        </p:nvCxnSpPr>
        <p:spPr>
          <a:xfrm rot="5400000" flipH="1" flipV="1">
            <a:off x="7669990" y="2478321"/>
            <a:ext cx="2699464" cy="10193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8FEFE55D-8DEE-85C2-D065-A40CFBC90351}"/>
              </a:ext>
            </a:extLst>
          </p:cNvPr>
          <p:cNvGrpSpPr/>
          <p:nvPr/>
        </p:nvGrpSpPr>
        <p:grpSpPr>
          <a:xfrm>
            <a:off x="9635791" y="1990734"/>
            <a:ext cx="2408679" cy="2146994"/>
            <a:chOff x="9623045" y="1984716"/>
            <a:chExt cx="2341472" cy="2146994"/>
          </a:xfrm>
        </p:grpSpPr>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5E205EAD-6C61-E01B-C025-8CB27D8D78B6}"/>
                    </a:ext>
                  </a:extLst>
                </p:cNvPr>
                <p:cNvSpPr txBox="1"/>
                <p:nvPr/>
              </p:nvSpPr>
              <p:spPr>
                <a:xfrm>
                  <a:off x="9752525" y="1984716"/>
                  <a:ext cx="1762085" cy="276999"/>
                </a:xfrm>
                <a:prstGeom prst="rect">
                  <a:avLst/>
                </a:prstGeom>
                <a:noFill/>
              </p:spPr>
              <p:txBody>
                <a:bodyPr wrap="none" lIns="0" tIns="0" rIns="0" bIns="0" rtlCol="0">
                  <a:spAutoFit/>
                </a:bodyPr>
                <a:lstStyle/>
                <a:p>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zh-CN" altLang="en-US" b="0" i="1" smtClean="0">
                          <a:latin typeface="Cambria Math" panose="02040503050406030204" pitchFamily="18" charset="0"/>
                        </a:rPr>
                        <m:t> </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zh-CN" altLang="en-US" b="0" i="1" smtClean="0">
                          <a:latin typeface="Cambria Math" panose="02040503050406030204" pitchFamily="18" charset="0"/>
                        </a:rPr>
                        <m:t> </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𝑾</m:t>
                      </m:r>
                    </m:oMath>
                  </a14:m>
                  <a:r>
                    <a:rPr lang="en-US" altLang="zh-CN" dirty="0"/>
                    <a:t>)</a:t>
                  </a:r>
                  <a:endParaRPr lang="en-US" b="1" dirty="0"/>
                </a:p>
              </p:txBody>
            </p:sp>
          </mc:Choice>
          <mc:Fallback>
            <p:sp>
              <p:nvSpPr>
                <p:cNvPr id="52" name="TextBox 51">
                  <a:extLst>
                    <a:ext uri="{FF2B5EF4-FFF2-40B4-BE49-F238E27FC236}">
                      <a16:creationId xmlns:a16="http://schemas.microsoft.com/office/drawing/2014/main" id="{5E205EAD-6C61-E01B-C025-8CB27D8D78B6}"/>
                    </a:ext>
                  </a:extLst>
                </p:cNvPr>
                <p:cNvSpPr txBox="1">
                  <a:spLocks noRot="1" noChangeAspect="1" noMove="1" noResize="1" noEditPoints="1" noAdjustHandles="1" noChangeArrowheads="1" noChangeShapeType="1" noTextEdit="1"/>
                </p:cNvSpPr>
                <p:nvPr/>
              </p:nvSpPr>
              <p:spPr>
                <a:xfrm>
                  <a:off x="9752525" y="1984716"/>
                  <a:ext cx="1762085" cy="276999"/>
                </a:xfrm>
                <a:prstGeom prst="rect">
                  <a:avLst/>
                </a:prstGeom>
                <a:blipFill>
                  <a:blip r:embed="rId17"/>
                  <a:stretch>
                    <a:fillRect l="-4861" t="-21739" r="-3472" b="-52174"/>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7A87312-9C44-484C-E9B3-4C7C3812125C}"/>
                </a:ext>
              </a:extLst>
            </p:cNvPr>
            <p:cNvSpPr txBox="1"/>
            <p:nvPr/>
          </p:nvSpPr>
          <p:spPr>
            <a:xfrm>
              <a:off x="9623045" y="2529223"/>
              <a:ext cx="748923"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where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6AFCC55-26FB-44FC-4660-21132B4BA0E8}"/>
                    </a:ext>
                  </a:extLst>
                </p:cNvPr>
                <p:cNvSpPr txBox="1"/>
                <p:nvPr/>
              </p:nvSpPr>
              <p:spPr>
                <a:xfrm>
                  <a:off x="10422015" y="2309285"/>
                  <a:ext cx="936089" cy="9075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𝑿</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
                                  <m:fPr>
                                    <m:type m:val="noBa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num>
                                  <m:den>
                                    <m:eqArr>
                                      <m:eqArrPr>
                                        <m:ctrlPr>
                                          <a:rPr lang="en-US" altLang="zh-CN" b="0"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e>
                                        <m:r>
                                          <a:rPr lang="en-US" altLang="zh-CN" b="0" i="1" smtClean="0">
                                            <a:latin typeface="Cambria Math" panose="02040503050406030204" pitchFamily="18" charset="0"/>
                                          </a:rPr>
                                          <m:t>…</m:t>
                                        </m:r>
                                      </m:e>
                                    </m:eqArr>
                                  </m:den>
                                </m:f>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𝑝</m:t>
                                    </m:r>
                                  </m:sub>
                                </m:sSub>
                              </m:e>
                            </m:eqArr>
                          </m:e>
                        </m:d>
                      </m:oMath>
                    </m:oMathPara>
                  </a14:m>
                  <a:endParaRPr lang="en-US" dirty="0"/>
                </a:p>
              </p:txBody>
            </p:sp>
          </mc:Choice>
          <mc:Fallback>
            <p:sp>
              <p:nvSpPr>
                <p:cNvPr id="60" name="TextBox 59">
                  <a:extLst>
                    <a:ext uri="{FF2B5EF4-FFF2-40B4-BE49-F238E27FC236}">
                      <a16:creationId xmlns:a16="http://schemas.microsoft.com/office/drawing/2014/main" id="{B6AFCC55-26FB-44FC-4660-21132B4BA0E8}"/>
                    </a:ext>
                  </a:extLst>
                </p:cNvPr>
                <p:cNvSpPr txBox="1">
                  <a:spLocks noRot="1" noChangeAspect="1" noMove="1" noResize="1" noEditPoints="1" noAdjustHandles="1" noChangeArrowheads="1" noChangeShapeType="1" noTextEdit="1"/>
                </p:cNvSpPr>
                <p:nvPr/>
              </p:nvSpPr>
              <p:spPr>
                <a:xfrm>
                  <a:off x="10422015" y="2309285"/>
                  <a:ext cx="936089" cy="907556"/>
                </a:xfrm>
                <a:prstGeom prst="rect">
                  <a:avLst/>
                </a:prstGeom>
                <a:blipFill>
                  <a:blip r:embed="rId18"/>
                  <a:stretch>
                    <a:fillRect l="-3896" b="-5556"/>
                  </a:stretch>
                </a:blipFill>
              </p:spPr>
              <p:txBody>
                <a:bodyPr/>
                <a:lstStyle/>
                <a:p>
                  <a:r>
                    <a:rPr lang="en-US">
                      <a:noFill/>
                    </a:rPr>
                    <a:t> </a:t>
                  </a:r>
                </a:p>
              </p:txBody>
            </p:sp>
          </mc:Fallback>
        </mc:AlternateContent>
        <p:sp>
          <p:nvSpPr>
            <p:cNvPr id="68" name="TextBox 67">
              <a:extLst>
                <a:ext uri="{FF2B5EF4-FFF2-40B4-BE49-F238E27FC236}">
                  <a16:creationId xmlns:a16="http://schemas.microsoft.com/office/drawing/2014/main" id="{7DFCB73E-D3DC-D279-254D-CF1333ABD597}"/>
                </a:ext>
              </a:extLst>
            </p:cNvPr>
            <p:cNvSpPr txBox="1"/>
            <p:nvPr/>
          </p:nvSpPr>
          <p:spPr>
            <a:xfrm>
              <a:off x="11446426" y="2532158"/>
              <a:ext cx="51809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and</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2BC11EAD-59D5-9B17-8BE6-0653D7F556A6}"/>
                    </a:ext>
                  </a:extLst>
                </p:cNvPr>
                <p:cNvSpPr txBox="1"/>
                <p:nvPr/>
              </p:nvSpPr>
              <p:spPr>
                <a:xfrm>
                  <a:off x="9666927" y="3229925"/>
                  <a:ext cx="1044067" cy="9017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𝑾</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
                                  <m:fPr>
                                    <m:type m:val="noBa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num>
                                  <m:den>
                                    <m:eqArr>
                                      <m:eqArrPr>
                                        <m:ctrlPr>
                                          <a:rPr lang="en-US" altLang="zh-CN" b="0"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e>
                                      <m:e>
                                        <m:r>
                                          <a:rPr lang="en-US" altLang="zh-CN" b="0" i="1" smtClean="0">
                                            <a:latin typeface="Cambria Math" panose="02040503050406030204" pitchFamily="18" charset="0"/>
                                          </a:rPr>
                                          <m:t>…</m:t>
                                        </m:r>
                                      </m:e>
                                    </m:eqArr>
                                  </m:den>
                                </m:f>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𝑝</m:t>
                                    </m:r>
                                  </m:sub>
                                </m:sSub>
                              </m:e>
                            </m:eqArr>
                          </m:e>
                        </m:d>
                      </m:oMath>
                    </m:oMathPara>
                  </a14:m>
                  <a:endParaRPr lang="en-US" dirty="0"/>
                </a:p>
              </p:txBody>
            </p:sp>
          </mc:Choice>
          <mc:Fallback>
            <p:sp>
              <p:nvSpPr>
                <p:cNvPr id="69" name="TextBox 68">
                  <a:extLst>
                    <a:ext uri="{FF2B5EF4-FFF2-40B4-BE49-F238E27FC236}">
                      <a16:creationId xmlns:a16="http://schemas.microsoft.com/office/drawing/2014/main" id="{2BC11EAD-59D5-9B17-8BE6-0653D7F556A6}"/>
                    </a:ext>
                  </a:extLst>
                </p:cNvPr>
                <p:cNvSpPr txBox="1">
                  <a:spLocks noRot="1" noChangeAspect="1" noMove="1" noResize="1" noEditPoints="1" noAdjustHandles="1" noChangeArrowheads="1" noChangeShapeType="1" noTextEdit="1"/>
                </p:cNvSpPr>
                <p:nvPr/>
              </p:nvSpPr>
              <p:spPr>
                <a:xfrm>
                  <a:off x="9666927" y="3229925"/>
                  <a:ext cx="1044067" cy="901785"/>
                </a:xfrm>
                <a:prstGeom prst="rect">
                  <a:avLst/>
                </a:prstGeom>
                <a:blipFill>
                  <a:blip r:embed="rId19"/>
                  <a:stretch>
                    <a:fillRect l="-3529" b="-5556"/>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CCAFD66A-3F2B-0FD9-B585-90F458E20F42}"/>
                </a:ext>
              </a:extLst>
            </p:cNvPr>
            <p:cNvSpPr txBox="1"/>
            <p:nvPr/>
          </p:nvSpPr>
          <p:spPr>
            <a:xfrm>
              <a:off x="10647685" y="3676650"/>
              <a:ext cx="242374" cy="369332"/>
            </a:xfrm>
            <a:prstGeom prst="rect">
              <a:avLst/>
            </a:prstGeom>
            <a:noFill/>
          </p:spPr>
          <p:txBody>
            <a:bodyPr wrap="none" rtlCol="0">
              <a:spAutoFit/>
            </a:bodyPr>
            <a:lstStyle/>
            <a:p>
              <a:r>
                <a:rPr lang="en-US" altLang="zh-CN" dirty="0"/>
                <a:t>.</a:t>
              </a:r>
              <a:endParaRPr lang="en-US" dirty="0"/>
            </a:p>
          </p:txBody>
        </p:sp>
      </p:grpSp>
    </p:spTree>
    <p:extLst>
      <p:ext uri="{BB962C8B-B14F-4D97-AF65-F5344CB8AC3E}">
        <p14:creationId xmlns:p14="http://schemas.microsoft.com/office/powerpoint/2010/main" val="315669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down)">
                                      <p:cBhvr>
                                        <p:cTn id="12" dur="500"/>
                                        <p:tgtEl>
                                          <p:spTgt spid="5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Perceptron Model in </a:t>
            </a:r>
            <a:r>
              <a:rPr lang="en-US" altLang="zh-CN" dirty="0" err="1"/>
              <a:t>PyTorch</a:t>
            </a:r>
            <a:r>
              <a:rPr lang="en-US" altLang="zh-CN" dirty="0"/>
              <a:t> from Scratch</a:t>
            </a:r>
            <a:endParaRPr lang="en-US" dirty="0"/>
          </a:p>
        </p:txBody>
      </p:sp>
      <p:grpSp>
        <p:nvGrpSpPr>
          <p:cNvPr id="41" name="Group 40">
            <a:extLst>
              <a:ext uri="{FF2B5EF4-FFF2-40B4-BE49-F238E27FC236}">
                <a16:creationId xmlns:a16="http://schemas.microsoft.com/office/drawing/2014/main" id="{B91DE2C7-EA62-8648-8898-1CF17EE33032}"/>
              </a:ext>
            </a:extLst>
          </p:cNvPr>
          <p:cNvGrpSpPr/>
          <p:nvPr/>
        </p:nvGrpSpPr>
        <p:grpSpPr>
          <a:xfrm>
            <a:off x="838199" y="1437459"/>
            <a:ext cx="10759999" cy="4905467"/>
            <a:chOff x="838199" y="1541634"/>
            <a:chExt cx="10759999" cy="4905467"/>
          </a:xfrm>
        </p:grpSpPr>
        <p:sp>
          <p:nvSpPr>
            <p:cNvPr id="40" name="Rounded Rectangle 39">
              <a:extLst>
                <a:ext uri="{FF2B5EF4-FFF2-40B4-BE49-F238E27FC236}">
                  <a16:creationId xmlns:a16="http://schemas.microsoft.com/office/drawing/2014/main" id="{0122BD72-581B-E71C-4700-E9866967150B}"/>
                </a:ext>
              </a:extLst>
            </p:cNvPr>
            <p:cNvSpPr/>
            <p:nvPr/>
          </p:nvSpPr>
          <p:spPr>
            <a:xfrm>
              <a:off x="838199" y="1541634"/>
              <a:ext cx="10515600" cy="4905467"/>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38A49E21-A918-A064-F7B4-F80D26092649}"/>
                </a:ext>
              </a:extLst>
            </p:cNvPr>
            <p:cNvSpPr txBox="1"/>
            <p:nvPr/>
          </p:nvSpPr>
          <p:spPr>
            <a:xfrm>
              <a:off x="1082598" y="1675802"/>
              <a:ext cx="10515600" cy="4657557"/>
            </a:xfrm>
            <a:prstGeom prst="rect">
              <a:avLst/>
            </a:prstGeom>
            <a:noFill/>
          </p:spPr>
          <p:txBody>
            <a:bodyPr wrap="square">
              <a:spAutoFit/>
            </a:bodyPr>
            <a:lstStyle/>
            <a:p>
              <a:pPr algn="l">
                <a:lnSpc>
                  <a:spcPct val="114000"/>
                </a:lnSpc>
              </a:pPr>
              <a:r>
                <a:rPr lang="en-US" sz="1600" i="0" u="none" strike="noStrike" dirty="0">
                  <a:solidFill>
                    <a:srgbClr val="008000"/>
                  </a:solidFill>
                  <a:effectLst/>
                  <a:latin typeface="Courier New" panose="02070309020205020404" pitchFamily="49" charset="0"/>
                </a:rPr>
                <a:t># Define the Perceptron model</a:t>
              </a:r>
              <a:endParaRPr lang="en-US" sz="1600" i="0" u="none" strike="noStrike" dirty="0">
                <a:solidFill>
                  <a:srgbClr val="000000"/>
                </a:solidFill>
                <a:effectLst/>
                <a:latin typeface="Courier New" panose="02070309020205020404" pitchFamily="49" charset="0"/>
              </a:endParaRPr>
            </a:p>
            <a:p>
              <a:pPr algn="l">
                <a:lnSpc>
                  <a:spcPct val="114000"/>
                </a:lnSpc>
              </a:pPr>
              <a:r>
                <a:rPr lang="en-US" sz="1600" i="0" u="none" strike="noStrike" dirty="0">
                  <a:solidFill>
                    <a:srgbClr val="0000FF"/>
                  </a:solidFill>
                  <a:effectLst/>
                  <a:latin typeface="Courier New" panose="02070309020205020404" pitchFamily="49" charset="0"/>
                </a:rPr>
                <a:t>class</a:t>
              </a:r>
              <a:r>
                <a:rPr lang="en-US" sz="1600" i="0" u="none" strike="noStrike" dirty="0">
                  <a:solidFill>
                    <a:srgbClr val="000000"/>
                  </a:solidFill>
                  <a:effectLst/>
                  <a:latin typeface="Courier New" panose="02070309020205020404" pitchFamily="49" charset="0"/>
                </a:rPr>
                <a:t> </a:t>
              </a:r>
              <a:r>
                <a:rPr lang="en-US" sz="1600" i="0" u="none" strike="noStrike" dirty="0">
                  <a:solidFill>
                    <a:srgbClr val="257693"/>
                  </a:solidFill>
                  <a:effectLst/>
                  <a:latin typeface="Courier New" panose="02070309020205020404" pitchFamily="49" charset="0"/>
                </a:rPr>
                <a:t>Perceptron</a:t>
              </a:r>
              <a:r>
                <a:rPr lang="en-US" sz="1600" i="0" u="none" strike="noStrike" dirty="0">
                  <a:solidFill>
                    <a:srgbClr val="000000"/>
                  </a:solidFill>
                  <a:effectLst/>
                  <a:latin typeface="Courier New" panose="02070309020205020404" pitchFamily="49" charset="0"/>
                </a:rPr>
                <a:t>(</a:t>
              </a:r>
              <a:r>
                <a:rPr lang="en-US" sz="1600" i="0" u="none" strike="noStrike" dirty="0" err="1">
                  <a:solidFill>
                    <a:srgbClr val="257693"/>
                  </a:solidFill>
                  <a:effectLst/>
                  <a:latin typeface="Courier New" panose="02070309020205020404" pitchFamily="49" charset="0"/>
                </a:rPr>
                <a:t>torch</a:t>
              </a:r>
              <a:r>
                <a:rPr lang="en-US" sz="1600" i="0" u="none" strike="noStrike" dirty="0" err="1">
                  <a:solidFill>
                    <a:srgbClr val="000000"/>
                  </a:solidFill>
                  <a:effectLst/>
                  <a:latin typeface="Courier New" panose="02070309020205020404" pitchFamily="49" charset="0"/>
                </a:rPr>
                <a:t>.</a:t>
              </a:r>
              <a:r>
                <a:rPr lang="en-US" sz="1600" i="0" u="none" strike="noStrike" dirty="0" err="1">
                  <a:solidFill>
                    <a:srgbClr val="257693"/>
                  </a:solidFill>
                  <a:effectLst/>
                  <a:latin typeface="Courier New" panose="02070309020205020404" pitchFamily="49" charset="0"/>
                </a:rPr>
                <a:t>nn</a:t>
              </a:r>
              <a:r>
                <a:rPr lang="en-US" sz="1600" i="0" u="none" strike="noStrike" dirty="0" err="1">
                  <a:solidFill>
                    <a:srgbClr val="000000"/>
                  </a:solidFill>
                  <a:effectLst/>
                  <a:latin typeface="Courier New" panose="02070309020205020404" pitchFamily="49" charset="0"/>
                </a:rPr>
                <a:t>.</a:t>
              </a:r>
              <a:r>
                <a:rPr lang="en-US" sz="1600" i="0" u="none" strike="noStrike" dirty="0" err="1">
                  <a:solidFill>
                    <a:srgbClr val="257693"/>
                  </a:solidFill>
                  <a:effectLst/>
                  <a:latin typeface="Courier New" panose="02070309020205020404" pitchFamily="49" charset="0"/>
                </a:rPr>
                <a:t>Module</a:t>
              </a:r>
              <a:r>
                <a:rPr lang="en-US" sz="1600" i="0" u="none" strike="noStrike" dirty="0">
                  <a:solidFill>
                    <a:srgbClr val="000000"/>
                  </a:solidFill>
                  <a:effectLst/>
                  <a:latin typeface="Courier New" panose="02070309020205020404" pitchFamily="49" charset="0"/>
                </a:rPr>
                <a:t>):</a:t>
              </a:r>
            </a:p>
            <a:p>
              <a:pPr algn="l">
                <a:lnSpc>
                  <a:spcPct val="114000"/>
                </a:lnSpc>
              </a:pPr>
              <a:r>
                <a:rPr lang="en-US" sz="1600" i="0" u="none" strike="noStrike" dirty="0">
                  <a:solidFill>
                    <a:srgbClr val="0000FF"/>
                  </a:solidFill>
                  <a:effectLst/>
                  <a:latin typeface="Courier New" panose="02070309020205020404" pitchFamily="49" charset="0"/>
                </a:rPr>
                <a:t>def</a:t>
              </a:r>
              <a:r>
                <a:rPr lang="en-US" sz="1600" i="0" u="none" strike="noStrike" dirty="0">
                  <a:solidFill>
                    <a:srgbClr val="000000"/>
                  </a:solidFill>
                  <a:effectLst/>
                  <a:latin typeface="Courier New" panose="02070309020205020404" pitchFamily="49" charset="0"/>
                </a:rPr>
                <a:t> </a:t>
              </a:r>
              <a:r>
                <a:rPr lang="en-US" sz="1600" i="0" u="none" strike="noStrike" dirty="0">
                  <a:solidFill>
                    <a:srgbClr val="795E26"/>
                  </a:solidFill>
                  <a:effectLst/>
                  <a:latin typeface="Courier New" panose="02070309020205020404" pitchFamily="49" charset="0"/>
                </a:rPr>
                <a:t>__</a:t>
              </a:r>
              <a:r>
                <a:rPr lang="en-US" sz="1600" i="0" u="none" strike="noStrike" dirty="0" err="1">
                  <a:solidFill>
                    <a:srgbClr val="795E26"/>
                  </a:solidFill>
                  <a:effectLst/>
                  <a:latin typeface="Courier New" panose="02070309020205020404" pitchFamily="49" charset="0"/>
                </a:rPr>
                <a:t>init</a:t>
              </a:r>
              <a:r>
                <a:rPr lang="en-US" sz="1600" i="0" u="none" strike="noStrike" dirty="0">
                  <a:solidFill>
                    <a:srgbClr val="795E26"/>
                  </a:solidFill>
                  <a:effectLst/>
                  <a:latin typeface="Courier New" panose="02070309020205020404" pitchFamily="49" charset="0"/>
                </a:rPr>
                <a:t>__</a:t>
              </a:r>
              <a:r>
                <a:rPr lang="en-US" sz="1600" i="0" u="none" strike="noStrike" dirty="0">
                  <a:solidFill>
                    <a:srgbClr val="000000"/>
                  </a:solidFill>
                  <a:effectLst/>
                  <a:latin typeface="Courier New" panose="02070309020205020404" pitchFamily="49" charset="0"/>
                </a:rPr>
                <a:t>(</a:t>
              </a:r>
              <a:r>
                <a:rPr lang="en-US" sz="1600" i="0" u="none" strike="noStrike" dirty="0">
                  <a:solidFill>
                    <a:srgbClr val="001080"/>
                  </a:solidFill>
                  <a:effectLst/>
                  <a:latin typeface="Courier New" panose="02070309020205020404" pitchFamily="49" charset="0"/>
                </a:rPr>
                <a:t>self</a:t>
              </a:r>
              <a:r>
                <a:rPr lang="en-US" sz="1600" i="0" u="none" strike="noStrike" dirty="0">
                  <a:solidFill>
                    <a:srgbClr val="000000"/>
                  </a:solidFill>
                  <a:effectLst/>
                  <a:latin typeface="Courier New" panose="02070309020205020404" pitchFamily="49" charset="0"/>
                </a:rPr>
                <a:t>, </a:t>
              </a:r>
              <a:r>
                <a:rPr lang="en-US" sz="1600" i="0" u="none" strike="noStrike" dirty="0" err="1">
                  <a:solidFill>
                    <a:srgbClr val="001080"/>
                  </a:solidFill>
                  <a:effectLst/>
                  <a:latin typeface="Courier New" panose="02070309020205020404" pitchFamily="49" charset="0"/>
                </a:rPr>
                <a:t>input_size</a:t>
              </a:r>
              <a:r>
                <a:rPr lang="en-US" sz="1600" i="0" u="none" strike="noStrike" dirty="0">
                  <a:solidFill>
                    <a:srgbClr val="000000"/>
                  </a:solidFill>
                  <a:effectLst/>
                  <a:latin typeface="Courier New" panose="02070309020205020404" pitchFamily="49" charset="0"/>
                </a:rPr>
                <a:t>):</a:t>
              </a:r>
            </a:p>
            <a:p>
              <a:pPr lvl="1">
                <a:lnSpc>
                  <a:spcPct val="114000"/>
                </a:lnSpc>
              </a:pPr>
              <a:r>
                <a:rPr lang="en-US" sz="1600" i="0" u="none" strike="noStrike" dirty="0">
                  <a:solidFill>
                    <a:srgbClr val="000000"/>
                  </a:solidFill>
                  <a:effectLst/>
                  <a:latin typeface="Courier New" panose="02070309020205020404" pitchFamily="49" charset="0"/>
                </a:rPr>
                <a:t>super(Perceptron, </a:t>
              </a:r>
              <a:r>
                <a:rPr lang="en-US" sz="1600" i="0" u="none" strike="noStrike" dirty="0">
                  <a:solidFill>
                    <a:srgbClr val="001080"/>
                  </a:solidFill>
                  <a:effectLst/>
                  <a:latin typeface="Courier New" panose="02070309020205020404" pitchFamily="49" charset="0"/>
                </a:rPr>
                <a:t>self</a:t>
              </a:r>
              <a:r>
                <a:rPr lang="en-US" sz="1600" i="0" u="none" strike="noStrike" dirty="0">
                  <a:solidFill>
                    <a:srgbClr val="000000"/>
                  </a:solidFill>
                  <a:effectLst/>
                  <a:latin typeface="Courier New" panose="02070309020205020404" pitchFamily="49" charset="0"/>
                </a:rPr>
                <a:t>).</a:t>
              </a:r>
              <a:r>
                <a:rPr lang="en-US" sz="1600" i="0" u="none" strike="noStrike" dirty="0">
                  <a:solidFill>
                    <a:srgbClr val="795E26"/>
                  </a:solidFill>
                  <a:effectLst/>
                  <a:latin typeface="Courier New" panose="02070309020205020404" pitchFamily="49" charset="0"/>
                </a:rPr>
                <a:t>__</a:t>
              </a:r>
              <a:r>
                <a:rPr lang="en-US" sz="1600" i="0" u="none" strike="noStrike" dirty="0" err="1">
                  <a:solidFill>
                    <a:srgbClr val="795E26"/>
                  </a:solidFill>
                  <a:effectLst/>
                  <a:latin typeface="Courier New" panose="02070309020205020404" pitchFamily="49" charset="0"/>
                </a:rPr>
                <a:t>init</a:t>
              </a:r>
              <a:r>
                <a:rPr lang="en-US" sz="1600" i="0" u="none" strike="noStrike" dirty="0">
                  <a:solidFill>
                    <a:srgbClr val="795E26"/>
                  </a:solidFill>
                  <a:effectLst/>
                  <a:latin typeface="Courier New" panose="02070309020205020404" pitchFamily="49" charset="0"/>
                </a:rPr>
                <a:t>__</a:t>
              </a:r>
              <a:r>
                <a:rPr lang="en-US" sz="1600" i="0" u="none" strike="noStrike" dirty="0">
                  <a:solidFill>
                    <a:srgbClr val="000000"/>
                  </a:solidFill>
                  <a:effectLst/>
                  <a:latin typeface="Courier New" panose="02070309020205020404" pitchFamily="49" charset="0"/>
                </a:rPr>
                <a:t>()</a:t>
              </a:r>
            </a:p>
            <a:p>
              <a:pPr lvl="1">
                <a:lnSpc>
                  <a:spcPct val="114000"/>
                </a:lnSpc>
              </a:pPr>
              <a:r>
                <a:rPr lang="en-US" sz="1600" i="0" u="none" strike="noStrike" dirty="0" err="1">
                  <a:solidFill>
                    <a:srgbClr val="001080"/>
                  </a:solidFill>
                  <a:effectLst/>
                  <a:latin typeface="Courier New" panose="02070309020205020404" pitchFamily="49" charset="0"/>
                </a:rPr>
                <a:t>self</a:t>
              </a:r>
              <a:r>
                <a:rPr lang="en-US" sz="1600" i="0" u="none" strike="noStrike" dirty="0" err="1">
                  <a:solidFill>
                    <a:srgbClr val="000000"/>
                  </a:solidFill>
                  <a:effectLst/>
                  <a:latin typeface="Courier New" panose="02070309020205020404" pitchFamily="49" charset="0"/>
                </a:rPr>
                <a:t>.weights</a:t>
              </a:r>
              <a:r>
                <a:rPr lang="en-US" sz="1600" i="0" u="none" strike="noStrike" dirty="0">
                  <a:solidFill>
                    <a:srgbClr val="000000"/>
                  </a:solidFill>
                  <a:effectLst/>
                  <a:latin typeface="Courier New" panose="02070309020205020404" pitchFamily="49" charset="0"/>
                </a:rPr>
                <a:t> = </a:t>
              </a:r>
              <a:r>
                <a:rPr lang="en-US" sz="1600" i="0" u="none" strike="noStrike" dirty="0" err="1">
                  <a:solidFill>
                    <a:srgbClr val="000000"/>
                  </a:solidFill>
                  <a:effectLst/>
                  <a:latin typeface="Courier New" panose="02070309020205020404" pitchFamily="49" charset="0"/>
                </a:rPr>
                <a:t>torch.nn.Parameter</a:t>
              </a:r>
              <a:r>
                <a:rPr lang="en-US" sz="1600" i="0" u="none" strike="noStrike" dirty="0">
                  <a:solidFill>
                    <a:srgbClr val="000000"/>
                  </a:solidFill>
                  <a:effectLst/>
                  <a:latin typeface="Courier New" panose="02070309020205020404" pitchFamily="49" charset="0"/>
                </a:rPr>
                <a:t>(</a:t>
              </a:r>
              <a:r>
                <a:rPr lang="en-US" sz="1600" i="0" u="none" strike="noStrike" dirty="0" err="1">
                  <a:solidFill>
                    <a:srgbClr val="000000"/>
                  </a:solidFill>
                  <a:effectLst/>
                  <a:latin typeface="Courier New" panose="02070309020205020404" pitchFamily="49" charset="0"/>
                </a:rPr>
                <a:t>torch.rand</a:t>
              </a:r>
              <a:r>
                <a:rPr lang="en-US" sz="1600" i="0" u="none" strike="noStrike" dirty="0">
                  <a:solidFill>
                    <a:srgbClr val="000000"/>
                  </a:solidFill>
                  <a:effectLst/>
                  <a:latin typeface="Courier New" panose="02070309020205020404" pitchFamily="49" charset="0"/>
                </a:rPr>
                <a:t>(</a:t>
              </a:r>
              <a:r>
                <a:rPr lang="en-US" sz="1600" i="0" u="none" strike="noStrike" dirty="0" err="1">
                  <a:solidFill>
                    <a:srgbClr val="000000"/>
                  </a:solidFill>
                  <a:effectLst/>
                  <a:latin typeface="Courier New" panose="02070309020205020404" pitchFamily="49" charset="0"/>
                </a:rPr>
                <a:t>input_size</a:t>
              </a:r>
              <a:r>
                <a:rPr lang="en-US" sz="1600" i="0" u="none" strike="noStrike" dirty="0">
                  <a:solidFill>
                    <a:srgbClr val="000000"/>
                  </a:solidFill>
                  <a:effectLst/>
                  <a:latin typeface="Courier New" panose="02070309020205020404" pitchFamily="49" charset="0"/>
                </a:rPr>
                <a:t>, </a:t>
              </a:r>
              <a:r>
                <a:rPr lang="en-US" sz="1600" i="0" u="none" strike="noStrike" dirty="0">
                  <a:solidFill>
                    <a:srgbClr val="116644"/>
                  </a:solidFill>
                  <a:effectLst/>
                  <a:latin typeface="Courier New" panose="02070309020205020404" pitchFamily="49" charset="0"/>
                </a:rPr>
                <a:t>1</a:t>
              </a:r>
              <a:r>
                <a:rPr lang="en-US" sz="1600" i="0" u="none" strike="noStrike" dirty="0">
                  <a:solidFill>
                    <a:srgbClr val="000000"/>
                  </a:solidFill>
                  <a:effectLst/>
                  <a:latin typeface="Courier New" panose="02070309020205020404" pitchFamily="49" charset="0"/>
                </a:rPr>
                <a:t>),</a:t>
              </a:r>
              <a:r>
                <a:rPr lang="en-US" sz="1600" i="0" u="none" strike="noStrike" dirty="0" err="1">
                  <a:solidFill>
                    <a:srgbClr val="000000"/>
                  </a:solidFill>
                  <a:effectLst/>
                  <a:latin typeface="Courier New" panose="02070309020205020404" pitchFamily="49" charset="0"/>
                </a:rPr>
                <a:t>requires_grad</a:t>
              </a:r>
              <a:r>
                <a:rPr lang="en-US" sz="1600" i="0" u="none" strike="noStrike" dirty="0">
                  <a:solidFill>
                    <a:srgbClr val="000000"/>
                  </a:solidFill>
                  <a:effectLst/>
                  <a:latin typeface="Courier New" panose="02070309020205020404" pitchFamily="49" charset="0"/>
                </a:rPr>
                <a:t>=</a:t>
              </a:r>
              <a:r>
                <a:rPr lang="en-US" sz="1600" i="0" u="none" strike="noStrike" dirty="0">
                  <a:solidFill>
                    <a:srgbClr val="0000FF"/>
                  </a:solidFill>
                  <a:effectLst/>
                  <a:latin typeface="Courier New" panose="02070309020205020404" pitchFamily="49" charset="0"/>
                </a:rPr>
                <a:t>True</a:t>
              </a:r>
              <a:r>
                <a:rPr lang="en-US" sz="1600" i="0" u="none" strike="noStrike" dirty="0">
                  <a:solidFill>
                    <a:srgbClr val="000000"/>
                  </a:solidFill>
                  <a:effectLst/>
                  <a:latin typeface="Courier New" panose="02070309020205020404" pitchFamily="49" charset="0"/>
                </a:rPr>
                <a:t>)</a:t>
              </a:r>
            </a:p>
            <a:p>
              <a:pPr lvl="1">
                <a:lnSpc>
                  <a:spcPct val="114000"/>
                </a:lnSpc>
              </a:pPr>
              <a:r>
                <a:rPr lang="en-US" sz="1600" i="0" u="none" strike="noStrike" dirty="0" err="1">
                  <a:solidFill>
                    <a:srgbClr val="001080"/>
                  </a:solidFill>
                  <a:effectLst/>
                  <a:latin typeface="Courier New" panose="02070309020205020404" pitchFamily="49" charset="0"/>
                </a:rPr>
                <a:t>self</a:t>
              </a:r>
              <a:r>
                <a:rPr lang="en-US" sz="1600" i="0" u="none" strike="noStrike" dirty="0" err="1">
                  <a:solidFill>
                    <a:srgbClr val="000000"/>
                  </a:solidFill>
                  <a:effectLst/>
                  <a:latin typeface="Courier New" panose="02070309020205020404" pitchFamily="49" charset="0"/>
                </a:rPr>
                <a:t>.bias</a:t>
              </a:r>
              <a:r>
                <a:rPr lang="en-US" sz="1600" i="0" u="none" strike="noStrike" dirty="0">
                  <a:solidFill>
                    <a:srgbClr val="000000"/>
                  </a:solidFill>
                  <a:effectLst/>
                  <a:latin typeface="Courier New" panose="02070309020205020404" pitchFamily="49" charset="0"/>
                </a:rPr>
                <a:t> = </a:t>
              </a:r>
              <a:r>
                <a:rPr lang="en-US" sz="1600" i="0" u="none" strike="noStrike" dirty="0" err="1">
                  <a:solidFill>
                    <a:srgbClr val="000000"/>
                  </a:solidFill>
                  <a:effectLst/>
                  <a:latin typeface="Courier New" panose="02070309020205020404" pitchFamily="49" charset="0"/>
                </a:rPr>
                <a:t>torch.nn.Parameter</a:t>
              </a:r>
              <a:r>
                <a:rPr lang="en-US" sz="1600" i="0" u="none" strike="noStrike" dirty="0">
                  <a:solidFill>
                    <a:srgbClr val="000000"/>
                  </a:solidFill>
                  <a:effectLst/>
                  <a:latin typeface="Courier New" panose="02070309020205020404" pitchFamily="49" charset="0"/>
                </a:rPr>
                <a:t>(</a:t>
              </a:r>
              <a:r>
                <a:rPr lang="en-US" sz="1600" i="0" u="none" strike="noStrike" dirty="0" err="1">
                  <a:solidFill>
                    <a:srgbClr val="000000"/>
                  </a:solidFill>
                  <a:effectLst/>
                  <a:latin typeface="Courier New" panose="02070309020205020404" pitchFamily="49" charset="0"/>
                </a:rPr>
                <a:t>torch.rand</a:t>
              </a:r>
              <a:r>
                <a:rPr lang="en-US" sz="1600" i="0" u="none" strike="noStrike" dirty="0">
                  <a:solidFill>
                    <a:srgbClr val="000000"/>
                  </a:solidFill>
                  <a:effectLst/>
                  <a:latin typeface="Courier New" panose="02070309020205020404" pitchFamily="49" charset="0"/>
                </a:rPr>
                <a:t>(</a:t>
              </a:r>
              <a:r>
                <a:rPr lang="en-US" sz="1600" i="0" u="none" strike="noStrike" dirty="0">
                  <a:solidFill>
                    <a:srgbClr val="116644"/>
                  </a:solidFill>
                  <a:effectLst/>
                  <a:latin typeface="Courier New" panose="02070309020205020404" pitchFamily="49" charset="0"/>
                </a:rPr>
                <a:t>1</a:t>
              </a:r>
              <a:r>
                <a:rPr lang="en-US" sz="1600" i="0" u="none" strike="noStrike" dirty="0">
                  <a:solidFill>
                    <a:srgbClr val="000000"/>
                  </a:solidFill>
                  <a:effectLst/>
                  <a:latin typeface="Courier New" panose="02070309020205020404" pitchFamily="49" charset="0"/>
                </a:rPr>
                <a:t>), </a:t>
              </a:r>
              <a:r>
                <a:rPr lang="en-US" sz="1600" i="0" u="none" strike="noStrike" dirty="0" err="1">
                  <a:solidFill>
                    <a:srgbClr val="000000"/>
                  </a:solidFill>
                  <a:effectLst/>
                  <a:latin typeface="Courier New" panose="02070309020205020404" pitchFamily="49" charset="0"/>
                </a:rPr>
                <a:t>requires_grad</a:t>
              </a:r>
              <a:r>
                <a:rPr lang="en-US" sz="1600" i="0" u="none" strike="noStrike" dirty="0">
                  <a:solidFill>
                    <a:srgbClr val="000000"/>
                  </a:solidFill>
                  <a:effectLst/>
                  <a:latin typeface="Courier New" panose="02070309020205020404" pitchFamily="49" charset="0"/>
                </a:rPr>
                <a:t>=</a:t>
              </a:r>
              <a:r>
                <a:rPr lang="en-US" sz="1600" i="0" u="none" strike="noStrike" dirty="0">
                  <a:solidFill>
                    <a:srgbClr val="0000FF"/>
                  </a:solidFill>
                  <a:effectLst/>
                  <a:latin typeface="Courier New" panose="02070309020205020404" pitchFamily="49" charset="0"/>
                </a:rPr>
                <a:t>True</a:t>
              </a:r>
              <a:r>
                <a:rPr lang="en-US" sz="1600" i="0" u="none" strike="noStrike" dirty="0">
                  <a:solidFill>
                    <a:srgbClr val="000000"/>
                  </a:solidFill>
                  <a:effectLst/>
                  <a:latin typeface="Courier New" panose="02070309020205020404" pitchFamily="49" charset="0"/>
                </a:rPr>
                <a:t>)</a:t>
              </a:r>
            </a:p>
            <a:p>
              <a:pPr algn="l">
                <a:lnSpc>
                  <a:spcPct val="114000"/>
                </a:lnSpc>
              </a:pPr>
              <a:br>
                <a:rPr lang="en-US" sz="1600" i="0" u="none" strike="noStrike" dirty="0">
                  <a:solidFill>
                    <a:srgbClr val="000000"/>
                  </a:solidFill>
                  <a:effectLst/>
                  <a:latin typeface="Courier New" panose="02070309020205020404" pitchFamily="49" charset="0"/>
                </a:rPr>
              </a:br>
              <a:r>
                <a:rPr lang="en-US" sz="1600" i="0" u="none" strike="noStrike" dirty="0">
                  <a:solidFill>
                    <a:srgbClr val="0000FF"/>
                  </a:solidFill>
                  <a:effectLst/>
                  <a:latin typeface="Courier New" panose="02070309020205020404" pitchFamily="49" charset="0"/>
                </a:rPr>
                <a:t>def</a:t>
              </a:r>
              <a:r>
                <a:rPr lang="en-US" sz="1600" i="0" u="none" strike="noStrike" dirty="0">
                  <a:solidFill>
                    <a:srgbClr val="000000"/>
                  </a:solidFill>
                  <a:effectLst/>
                  <a:latin typeface="Courier New" panose="02070309020205020404" pitchFamily="49" charset="0"/>
                </a:rPr>
                <a:t> </a:t>
              </a:r>
              <a:r>
                <a:rPr lang="en-US" sz="1600" i="0" u="none" strike="noStrike" dirty="0">
                  <a:solidFill>
                    <a:srgbClr val="795E26"/>
                  </a:solidFill>
                  <a:effectLst/>
                  <a:latin typeface="Courier New" panose="02070309020205020404" pitchFamily="49" charset="0"/>
                </a:rPr>
                <a:t>forward</a:t>
              </a:r>
              <a:r>
                <a:rPr lang="en-US" sz="1600" i="0" u="none" strike="noStrike" dirty="0">
                  <a:solidFill>
                    <a:srgbClr val="000000"/>
                  </a:solidFill>
                  <a:effectLst/>
                  <a:latin typeface="Courier New" panose="02070309020205020404" pitchFamily="49" charset="0"/>
                </a:rPr>
                <a:t>(</a:t>
              </a:r>
              <a:r>
                <a:rPr lang="en-US" sz="1600" i="0" u="none" strike="noStrike" dirty="0">
                  <a:solidFill>
                    <a:srgbClr val="001080"/>
                  </a:solidFill>
                  <a:effectLst/>
                  <a:latin typeface="Courier New" panose="02070309020205020404" pitchFamily="49" charset="0"/>
                </a:rPr>
                <a:t>self</a:t>
              </a:r>
              <a:r>
                <a:rPr lang="en-US" sz="1600" i="0" u="none" strike="noStrike" dirty="0">
                  <a:solidFill>
                    <a:srgbClr val="000000"/>
                  </a:solidFill>
                  <a:effectLst/>
                  <a:latin typeface="Courier New" panose="02070309020205020404" pitchFamily="49" charset="0"/>
                </a:rPr>
                <a:t>, </a:t>
              </a:r>
              <a:r>
                <a:rPr lang="en-US" sz="1600" i="0" u="none" strike="noStrike" dirty="0">
                  <a:solidFill>
                    <a:srgbClr val="001080"/>
                  </a:solidFill>
                  <a:effectLst/>
                  <a:latin typeface="Courier New" panose="02070309020205020404" pitchFamily="49" charset="0"/>
                </a:rPr>
                <a:t>x</a:t>
              </a:r>
              <a:r>
                <a:rPr lang="en-US" sz="1600" i="0" u="none" strike="noStrike" dirty="0">
                  <a:solidFill>
                    <a:srgbClr val="000000"/>
                  </a:solidFill>
                  <a:effectLst/>
                  <a:latin typeface="Courier New" panose="02070309020205020404" pitchFamily="49" charset="0"/>
                </a:rPr>
                <a:t>):</a:t>
              </a:r>
            </a:p>
            <a:p>
              <a:pPr lvl="1">
                <a:lnSpc>
                  <a:spcPct val="114000"/>
                </a:lnSpc>
              </a:pPr>
              <a:r>
                <a:rPr lang="en-US" sz="1600" i="0" u="none" strike="noStrike" dirty="0">
                  <a:solidFill>
                    <a:srgbClr val="000000"/>
                  </a:solidFill>
                  <a:effectLst/>
                  <a:latin typeface="Courier New" panose="02070309020205020404" pitchFamily="49" charset="0"/>
                </a:rPr>
                <a:t>z = </a:t>
              </a:r>
              <a:r>
                <a:rPr lang="en-US" sz="1600" i="0" u="none" strike="noStrike" dirty="0" err="1">
                  <a:solidFill>
                    <a:srgbClr val="000000"/>
                  </a:solidFill>
                  <a:effectLst/>
                  <a:latin typeface="Courier New" panose="02070309020205020404" pitchFamily="49" charset="0"/>
                </a:rPr>
                <a:t>torch.matmul</a:t>
              </a:r>
              <a:r>
                <a:rPr lang="en-US" sz="1600" i="0" u="none" strike="noStrike" dirty="0">
                  <a:solidFill>
                    <a:srgbClr val="000000"/>
                  </a:solidFill>
                  <a:effectLst/>
                  <a:latin typeface="Courier New" panose="02070309020205020404" pitchFamily="49" charset="0"/>
                </a:rPr>
                <a:t>(x, </a:t>
              </a:r>
              <a:r>
                <a:rPr lang="en-US" sz="1600" i="0" u="none" strike="noStrike" dirty="0" err="1">
                  <a:solidFill>
                    <a:srgbClr val="001080"/>
                  </a:solidFill>
                  <a:effectLst/>
                  <a:latin typeface="Courier New" panose="02070309020205020404" pitchFamily="49" charset="0"/>
                </a:rPr>
                <a:t>self</a:t>
              </a:r>
              <a:r>
                <a:rPr lang="en-US" sz="1600" i="0" u="none" strike="noStrike" dirty="0" err="1">
                  <a:solidFill>
                    <a:srgbClr val="000000"/>
                  </a:solidFill>
                  <a:effectLst/>
                  <a:latin typeface="Courier New" panose="02070309020205020404" pitchFamily="49" charset="0"/>
                </a:rPr>
                <a:t>.weights</a:t>
              </a:r>
              <a:r>
                <a:rPr lang="en-US" sz="1600" i="0" u="none" strike="noStrike" dirty="0">
                  <a:solidFill>
                    <a:srgbClr val="000000"/>
                  </a:solidFill>
                  <a:effectLst/>
                  <a:latin typeface="Courier New" panose="02070309020205020404" pitchFamily="49" charset="0"/>
                </a:rPr>
                <a:t>) + </a:t>
              </a:r>
              <a:r>
                <a:rPr lang="en-US" sz="1600" i="0" u="none" strike="noStrike" dirty="0" err="1">
                  <a:solidFill>
                    <a:srgbClr val="001080"/>
                  </a:solidFill>
                  <a:effectLst/>
                  <a:latin typeface="Courier New" panose="02070309020205020404" pitchFamily="49" charset="0"/>
                </a:rPr>
                <a:t>self</a:t>
              </a:r>
              <a:r>
                <a:rPr lang="en-US" sz="1600" i="0" u="none" strike="noStrike" dirty="0" err="1">
                  <a:solidFill>
                    <a:srgbClr val="000000"/>
                  </a:solidFill>
                  <a:effectLst/>
                  <a:latin typeface="Courier New" panose="02070309020205020404" pitchFamily="49" charset="0"/>
                </a:rPr>
                <a:t>.bias</a:t>
              </a:r>
              <a:endParaRPr lang="en-US" sz="1600" i="0" u="none" strike="noStrike" dirty="0">
                <a:solidFill>
                  <a:srgbClr val="000000"/>
                </a:solidFill>
                <a:effectLst/>
                <a:latin typeface="Courier New" panose="02070309020205020404" pitchFamily="49" charset="0"/>
              </a:endParaRPr>
            </a:p>
            <a:p>
              <a:pPr lvl="1">
                <a:lnSpc>
                  <a:spcPct val="114000"/>
                </a:lnSpc>
              </a:pPr>
              <a:r>
                <a:rPr lang="en-US" sz="1600" i="0" u="none" strike="noStrike" dirty="0">
                  <a:solidFill>
                    <a:srgbClr val="AF00DB"/>
                  </a:solidFill>
                  <a:effectLst/>
                  <a:latin typeface="Courier New" panose="02070309020205020404" pitchFamily="49" charset="0"/>
                </a:rPr>
                <a:t>return</a:t>
              </a:r>
              <a:r>
                <a:rPr lang="en-US" sz="1600" i="0" u="none" strike="noStrike" dirty="0">
                  <a:solidFill>
                    <a:srgbClr val="000000"/>
                  </a:solidFill>
                  <a:effectLst/>
                  <a:latin typeface="Courier New" panose="02070309020205020404" pitchFamily="49" charset="0"/>
                </a:rPr>
                <a:t> </a:t>
              </a:r>
              <a:r>
                <a:rPr lang="en-US" sz="1600" i="0" u="none" strike="noStrike" dirty="0" err="1">
                  <a:solidFill>
                    <a:srgbClr val="000000"/>
                  </a:solidFill>
                  <a:effectLst/>
                  <a:latin typeface="Courier New" panose="02070309020205020404" pitchFamily="49" charset="0"/>
                </a:rPr>
                <a:t>torch.sigmoid</a:t>
              </a:r>
              <a:r>
                <a:rPr lang="en-US" sz="1600" i="0" u="none" strike="noStrike" dirty="0">
                  <a:solidFill>
                    <a:srgbClr val="000000"/>
                  </a:solidFill>
                  <a:effectLst/>
                  <a:latin typeface="Courier New" panose="02070309020205020404" pitchFamily="49" charset="0"/>
                </a:rPr>
                <a:t>(z)</a:t>
              </a:r>
              <a:endParaRPr lang="en-US" sz="1600" dirty="0">
                <a:solidFill>
                  <a:srgbClr val="000000"/>
                </a:solidFill>
                <a:latin typeface="Courier New" panose="02070309020205020404" pitchFamily="49" charset="0"/>
              </a:endParaRPr>
            </a:p>
            <a:p>
              <a:pPr lvl="1">
                <a:lnSpc>
                  <a:spcPct val="114000"/>
                </a:lnSpc>
              </a:pPr>
              <a:endParaRPr lang="en-US" sz="1600" dirty="0">
                <a:solidFill>
                  <a:srgbClr val="000000"/>
                </a:solidFill>
                <a:latin typeface="Courier New" panose="02070309020205020404" pitchFamily="49" charset="0"/>
              </a:endParaRPr>
            </a:p>
            <a:p>
              <a:pPr algn="l"/>
              <a:r>
                <a:rPr lang="en-US" sz="1600" b="0" i="0" u="none" strike="noStrike" dirty="0">
                  <a:solidFill>
                    <a:srgbClr val="008000"/>
                  </a:solidFill>
                  <a:effectLst/>
                  <a:latin typeface="Courier New" panose="02070309020205020404" pitchFamily="49" charset="0"/>
                </a:rPr>
                <a:t># Create the Perceptron model</a:t>
              </a:r>
              <a:endParaRPr lang="en-US" sz="1600" b="0" i="0" u="none" strike="noStrike" dirty="0">
                <a:solidFill>
                  <a:srgbClr val="000000"/>
                </a:solidFill>
                <a:effectLst/>
                <a:latin typeface="Courier New" panose="02070309020205020404" pitchFamily="49" charset="0"/>
              </a:endParaRPr>
            </a:p>
            <a:p>
              <a:pPr algn="l"/>
              <a:r>
                <a:rPr lang="en-US" sz="1600" b="0" i="0" u="none" strike="noStrike" dirty="0" err="1">
                  <a:solidFill>
                    <a:srgbClr val="000000"/>
                  </a:solidFill>
                  <a:effectLst/>
                  <a:latin typeface="Courier New" panose="02070309020205020404" pitchFamily="49" charset="0"/>
                </a:rPr>
                <a:t>input_size</a:t>
              </a:r>
              <a:r>
                <a:rPr lang="en-US" sz="1600" b="0" i="0" u="none" strike="noStrike" dirty="0">
                  <a:solidFill>
                    <a:srgbClr val="000000"/>
                  </a:solidFill>
                  <a:effectLst/>
                  <a:latin typeface="Courier New" panose="02070309020205020404" pitchFamily="49" charset="0"/>
                </a:rPr>
                <a:t> = </a:t>
              </a:r>
              <a:r>
                <a:rPr lang="en-US" sz="1600" b="0" i="0" u="none" strike="noStrike" dirty="0">
                  <a:solidFill>
                    <a:srgbClr val="116644"/>
                  </a:solidFill>
                  <a:effectLst/>
                  <a:latin typeface="Courier New" panose="02070309020205020404" pitchFamily="49" charset="0"/>
                </a:rPr>
                <a:t>2</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8000"/>
                  </a:solidFill>
                  <a:effectLst/>
                  <a:latin typeface="Courier New" panose="02070309020205020404" pitchFamily="49" charset="0"/>
                </a:rPr>
                <a:t>#</a:t>
              </a:r>
              <a:r>
                <a:rPr lang="zh-CN" altLang="en-US" sz="1600" b="0" i="0" u="none" strike="noStrike" dirty="0">
                  <a:solidFill>
                    <a:srgbClr val="008000"/>
                  </a:solidFill>
                  <a:effectLst/>
                  <a:latin typeface="Courier New" panose="02070309020205020404" pitchFamily="49" charset="0"/>
                </a:rPr>
                <a:t> </a:t>
              </a:r>
              <a:r>
                <a:rPr lang="en-US" sz="1600" b="0" i="0" u="none" strike="noStrike" dirty="0">
                  <a:solidFill>
                    <a:srgbClr val="008000"/>
                  </a:solidFill>
                  <a:effectLst/>
                  <a:latin typeface="Courier New" panose="02070309020205020404" pitchFamily="49" charset="0"/>
                </a:rPr>
                <a:t>Number of input features</a:t>
              </a:r>
              <a:endParaRPr lang="en-US" sz="1600" b="0" i="0" u="none" strike="noStrike" dirty="0">
                <a:solidFill>
                  <a:srgbClr val="000000"/>
                </a:solidFill>
                <a:effectLst/>
                <a:latin typeface="Courier New" panose="02070309020205020404" pitchFamily="49" charset="0"/>
              </a:endParaRPr>
            </a:p>
            <a:p>
              <a:pPr algn="l"/>
              <a:r>
                <a:rPr lang="en-US" sz="1600" b="0" i="0" u="none" strike="noStrike" dirty="0">
                  <a:solidFill>
                    <a:srgbClr val="000000"/>
                  </a:solidFill>
                  <a:effectLst/>
                  <a:latin typeface="Courier New" panose="02070309020205020404" pitchFamily="49" charset="0"/>
                </a:rPr>
                <a:t>model = Perceptron(</a:t>
              </a:r>
              <a:r>
                <a:rPr lang="en-US" sz="1600" b="0" i="0" u="none" strike="noStrike" dirty="0" err="1">
                  <a:solidFill>
                    <a:srgbClr val="000000"/>
                  </a:solidFill>
                  <a:effectLst/>
                  <a:latin typeface="Courier New" panose="02070309020205020404" pitchFamily="49" charset="0"/>
                </a:rPr>
                <a:t>input_size</a:t>
              </a:r>
              <a:r>
                <a:rPr lang="en-US" sz="1600" b="0" i="0" u="none" strike="noStrike" dirty="0">
                  <a:solidFill>
                    <a:srgbClr val="000000"/>
                  </a:solidFill>
                  <a:effectLst/>
                  <a:latin typeface="Courier New" panose="02070309020205020404" pitchFamily="49" charset="0"/>
                </a:rPr>
                <a:t>)</a:t>
              </a:r>
            </a:p>
            <a:p>
              <a:pPr algn="l"/>
              <a:endParaRPr lang="en-US" sz="1600" b="0" i="0" u="none" strike="noStrike" dirty="0">
                <a:solidFill>
                  <a:srgbClr val="008000"/>
                </a:solidFill>
                <a:effectLst/>
                <a:latin typeface="Courier New" panose="02070309020205020404" pitchFamily="49" charset="0"/>
              </a:endParaRPr>
            </a:p>
            <a:p>
              <a:pPr algn="l"/>
              <a:r>
                <a:rPr lang="en-US" sz="1600" b="0" i="0" u="none" strike="noStrike" dirty="0">
                  <a:solidFill>
                    <a:srgbClr val="008000"/>
                  </a:solidFill>
                  <a:effectLst/>
                  <a:latin typeface="Courier New" panose="02070309020205020404" pitchFamily="49" charset="0"/>
                </a:rPr>
                <a:t># Forward pass</a:t>
              </a:r>
              <a:endParaRPr lang="en-US" sz="1600" b="0" i="0" u="none" strike="noStrike" dirty="0">
                <a:solidFill>
                  <a:srgbClr val="000000"/>
                </a:solidFill>
                <a:effectLst/>
                <a:latin typeface="Courier New" panose="02070309020205020404" pitchFamily="49" charset="0"/>
              </a:endParaRPr>
            </a:p>
            <a:p>
              <a:pPr algn="l"/>
              <a:r>
                <a:rPr lang="en-US" sz="1600" b="0" i="0" u="none" strike="noStrike" dirty="0">
                  <a:solidFill>
                    <a:srgbClr val="000000"/>
                  </a:solidFill>
                  <a:effectLst/>
                  <a:latin typeface="Courier New" panose="02070309020205020404" pitchFamily="49" charset="0"/>
                </a:rPr>
                <a:t>outputs = model(X)</a:t>
              </a:r>
            </a:p>
          </p:txBody>
        </p:sp>
      </p:grpSp>
      <p:sp>
        <p:nvSpPr>
          <p:cNvPr id="42" name="Oval 41">
            <a:extLst>
              <a:ext uri="{FF2B5EF4-FFF2-40B4-BE49-F238E27FC236}">
                <a16:creationId xmlns:a16="http://schemas.microsoft.com/office/drawing/2014/main" id="{722CBD4F-6CAF-FBFD-B851-37F33BDA09A1}"/>
              </a:ext>
            </a:extLst>
          </p:cNvPr>
          <p:cNvSpPr/>
          <p:nvPr/>
        </p:nvSpPr>
        <p:spPr>
          <a:xfrm>
            <a:off x="3001101" y="5821454"/>
            <a:ext cx="370390" cy="370390"/>
          </a:xfrm>
          <a:prstGeom prst="ellipse">
            <a:avLst/>
          </a:prstGeom>
          <a:solidFill>
            <a:srgbClr val="F17475">
              <a:alpha val="14316"/>
            </a:srgbClr>
          </a:solidFill>
          <a:ln w="28575">
            <a:solidFill>
              <a:srgbClr val="E870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F008AC-E6C4-0B9E-4F91-65DDC2BF0DAD}"/>
              </a:ext>
            </a:extLst>
          </p:cNvPr>
          <p:cNvSpPr txBox="1"/>
          <p:nvPr/>
        </p:nvSpPr>
        <p:spPr>
          <a:xfrm>
            <a:off x="6096000" y="1571627"/>
            <a:ext cx="5020285" cy="369332"/>
          </a:xfrm>
          <a:prstGeom prst="rect">
            <a:avLst/>
          </a:prstGeom>
          <a:noFill/>
        </p:spPr>
        <p:txBody>
          <a:bodyPr wrap="none" rtlCol="0">
            <a:spAutoFit/>
          </a:bodyPr>
          <a:lstStyle/>
          <a:p>
            <a:r>
              <a:rPr lang="en-US" dirty="0">
                <a:solidFill>
                  <a:srgbClr val="E87071"/>
                </a:solidFill>
                <a:latin typeface="Times New Roman" panose="02020603050405020304" pitchFamily="18" charset="0"/>
                <a:cs typeface="Times New Roman" panose="02020603050405020304" pitchFamily="18" charset="0"/>
              </a:rPr>
              <a:t>Cod</a:t>
            </a:r>
            <a:r>
              <a:rPr lang="en-US" altLang="zh-CN" dirty="0">
                <a:solidFill>
                  <a:srgbClr val="E87071"/>
                </a:solidFill>
                <a:latin typeface="Times New Roman" panose="02020603050405020304" pitchFamily="18" charset="0"/>
                <a:cs typeface="Times New Roman" panose="02020603050405020304" pitchFamily="18" charset="0"/>
              </a:rPr>
              <a:t>e</a:t>
            </a:r>
            <a:r>
              <a:rPr lang="zh-CN" altLang="en-US" dirty="0">
                <a:solidFill>
                  <a:srgbClr val="E87071"/>
                </a:solidFill>
                <a:latin typeface="Times New Roman" panose="02020603050405020304" pitchFamily="18" charset="0"/>
                <a:cs typeface="Times New Roman" panose="02020603050405020304" pitchFamily="18" charset="0"/>
              </a:rPr>
              <a:t> </a:t>
            </a:r>
            <a:r>
              <a:rPr lang="en-US" altLang="zh-CN" dirty="0">
                <a:solidFill>
                  <a:srgbClr val="E87071"/>
                </a:solidFill>
                <a:latin typeface="Times New Roman" panose="02020603050405020304" pitchFamily="18" charset="0"/>
                <a:cs typeface="Times New Roman" panose="02020603050405020304" pitchFamily="18" charset="0"/>
              </a:rPr>
              <a:t>available</a:t>
            </a:r>
            <a:r>
              <a:rPr lang="zh-CN" altLang="en-US" dirty="0">
                <a:solidFill>
                  <a:srgbClr val="E87071"/>
                </a:solidFill>
                <a:latin typeface="Times New Roman" panose="02020603050405020304" pitchFamily="18" charset="0"/>
                <a:cs typeface="Times New Roman" panose="02020603050405020304" pitchFamily="18" charset="0"/>
              </a:rPr>
              <a:t> </a:t>
            </a:r>
            <a:r>
              <a:rPr lang="en-US" altLang="zh-CN" dirty="0">
                <a:solidFill>
                  <a:srgbClr val="E87071"/>
                </a:solidFill>
                <a:latin typeface="Times New Roman" panose="02020603050405020304" pitchFamily="18" charset="0"/>
                <a:cs typeface="Times New Roman" panose="02020603050405020304" pitchFamily="18" charset="0"/>
              </a:rPr>
              <a:t>in</a:t>
            </a:r>
            <a:r>
              <a:rPr lang="zh-CN" altLang="en-US" dirty="0">
                <a:solidFill>
                  <a:srgbClr val="E87071"/>
                </a:solidFill>
                <a:latin typeface="Times New Roman" panose="02020603050405020304" pitchFamily="18" charset="0"/>
                <a:cs typeface="Times New Roman" panose="02020603050405020304" pitchFamily="18" charset="0"/>
              </a:rPr>
              <a:t> </a:t>
            </a:r>
            <a:r>
              <a:rPr lang="en-US" altLang="zh-CN" dirty="0">
                <a:solidFill>
                  <a:srgbClr val="E87071"/>
                </a:solidFill>
                <a:latin typeface="Times New Roman" panose="02020603050405020304" pitchFamily="18" charset="0"/>
                <a:cs typeface="Times New Roman" panose="02020603050405020304" pitchFamily="18" charset="0"/>
              </a:rPr>
              <a:t>Chapter2 Perceptron </a:t>
            </a:r>
            <a:r>
              <a:rPr lang="en-US" altLang="zh-CN" dirty="0" err="1">
                <a:solidFill>
                  <a:srgbClr val="E87071"/>
                </a:solidFill>
                <a:latin typeface="Times New Roman" panose="02020603050405020304" pitchFamily="18" charset="0"/>
                <a:cs typeface="Times New Roman" panose="02020603050405020304" pitchFamily="18" charset="0"/>
              </a:rPr>
              <a:t>Model.ipynb</a:t>
            </a:r>
            <a:endParaRPr lang="en-US" dirty="0">
              <a:solidFill>
                <a:srgbClr val="E87071"/>
              </a:solidFill>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B39FD145-A804-6C47-E460-167CE5B6F246}"/>
              </a:ext>
            </a:extLst>
          </p:cNvPr>
          <p:cNvCxnSpPr>
            <a:stCxn id="42" idx="6"/>
          </p:cNvCxnSpPr>
          <p:nvPr/>
        </p:nvCxnSpPr>
        <p:spPr>
          <a:xfrm>
            <a:off x="3371491" y="6006649"/>
            <a:ext cx="286109" cy="12186"/>
          </a:xfrm>
          <a:prstGeom prst="straightConnector1">
            <a:avLst/>
          </a:prstGeom>
          <a:ln w="28575">
            <a:solidFill>
              <a:srgbClr val="E8707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50EA798-55CE-722A-CC4B-94EF05CA1635}"/>
              </a:ext>
            </a:extLst>
          </p:cNvPr>
          <p:cNvSpPr txBox="1"/>
          <p:nvPr/>
        </p:nvSpPr>
        <p:spPr>
          <a:xfrm>
            <a:off x="3611300" y="5821983"/>
            <a:ext cx="76174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Inputs</a:t>
            </a:r>
            <a:endParaRPr lang="en-US" dirty="0">
              <a:latin typeface="Times New Roman" panose="02020603050405020304" pitchFamily="18" charset="0"/>
              <a:cs typeface="Times New Roman" panose="02020603050405020304" pitchFamily="18" charset="0"/>
            </a:endParaRPr>
          </a:p>
        </p:txBody>
      </p:sp>
      <p:sp>
        <p:nvSpPr>
          <p:cNvPr id="73" name="Rounded Rectangle 72">
            <a:extLst>
              <a:ext uri="{FF2B5EF4-FFF2-40B4-BE49-F238E27FC236}">
                <a16:creationId xmlns:a16="http://schemas.microsoft.com/office/drawing/2014/main" id="{E64C0437-D4B2-9F19-8D3A-3E7BF80DC7C7}"/>
              </a:ext>
            </a:extLst>
          </p:cNvPr>
          <p:cNvSpPr/>
          <p:nvPr/>
        </p:nvSpPr>
        <p:spPr>
          <a:xfrm>
            <a:off x="1082597" y="4908194"/>
            <a:ext cx="5677017" cy="254643"/>
          </a:xfrm>
          <a:prstGeom prst="roundRect">
            <a:avLst/>
          </a:prstGeom>
          <a:solidFill>
            <a:srgbClr val="F17475">
              <a:alpha val="14848"/>
            </a:srgbClr>
          </a:solidFill>
          <a:ln w="28575">
            <a:solidFill>
              <a:srgbClr val="E870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A5751BE-59C5-6AEB-C7B9-03706CA19377}"/>
              </a:ext>
            </a:extLst>
          </p:cNvPr>
          <p:cNvCxnSpPr>
            <a:cxnSpLocks/>
            <a:stCxn id="73" idx="3"/>
          </p:cNvCxnSpPr>
          <p:nvPr/>
        </p:nvCxnSpPr>
        <p:spPr>
          <a:xfrm>
            <a:off x="6759614" y="5035516"/>
            <a:ext cx="289367" cy="0"/>
          </a:xfrm>
          <a:prstGeom prst="straightConnector1">
            <a:avLst/>
          </a:prstGeom>
          <a:ln w="28575">
            <a:solidFill>
              <a:srgbClr val="E8707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63BBBE9C-7196-7CB8-E118-73BEE0D11CF5}"/>
                  </a:ext>
                </a:extLst>
              </p:cNvPr>
              <p:cNvSpPr txBox="1"/>
              <p:nvPr/>
            </p:nvSpPr>
            <p:spPr>
              <a:xfrm>
                <a:off x="7004012" y="4836546"/>
                <a:ext cx="37343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𝑝</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82" name="TextBox 81">
                <a:extLst>
                  <a:ext uri="{FF2B5EF4-FFF2-40B4-BE49-F238E27FC236}">
                    <a16:creationId xmlns:a16="http://schemas.microsoft.com/office/drawing/2014/main" id="{63BBBE9C-7196-7CB8-E118-73BEE0D11CF5}"/>
                  </a:ext>
                </a:extLst>
              </p:cNvPr>
              <p:cNvSpPr txBox="1">
                <a:spLocks noRot="1" noChangeAspect="1" noMove="1" noResize="1" noEditPoints="1" noAdjustHandles="1" noChangeArrowheads="1" noChangeShapeType="1" noTextEdit="1"/>
              </p:cNvSpPr>
              <p:nvPr/>
            </p:nvSpPr>
            <p:spPr>
              <a:xfrm>
                <a:off x="7004012" y="4836546"/>
                <a:ext cx="373436" cy="369332"/>
              </a:xfrm>
              <a:prstGeom prst="rect">
                <a:avLst/>
              </a:prstGeom>
              <a:blipFill>
                <a:blip r:embed="rId3"/>
                <a:stretch>
                  <a:fillRect b="-10000"/>
                </a:stretch>
              </a:blipFill>
            </p:spPr>
            <p:txBody>
              <a:bodyPr/>
              <a:lstStyle/>
              <a:p>
                <a:r>
                  <a:rPr lang="en-US">
                    <a:noFill/>
                  </a:rPr>
                  <a:t> </a:t>
                </a:r>
              </a:p>
            </p:txBody>
          </p:sp>
        </mc:Fallback>
      </mc:AlternateContent>
      <p:sp>
        <p:nvSpPr>
          <p:cNvPr id="83" name="Rounded Rectangle 82">
            <a:extLst>
              <a:ext uri="{FF2B5EF4-FFF2-40B4-BE49-F238E27FC236}">
                <a16:creationId xmlns:a16="http://schemas.microsoft.com/office/drawing/2014/main" id="{C045743D-55F1-D384-4E98-09BF8744A73E}"/>
              </a:ext>
            </a:extLst>
          </p:cNvPr>
          <p:cNvSpPr/>
          <p:nvPr/>
        </p:nvSpPr>
        <p:spPr>
          <a:xfrm>
            <a:off x="1502138" y="2758294"/>
            <a:ext cx="9840086" cy="243424"/>
          </a:xfrm>
          <a:prstGeom prst="roundRect">
            <a:avLst/>
          </a:prstGeom>
          <a:solidFill>
            <a:schemeClr val="tx1">
              <a:alpha val="14848"/>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88FD2E17-17CA-B37E-6E7D-668D81092E95}"/>
              </a:ext>
            </a:extLst>
          </p:cNvPr>
          <p:cNvCxnSpPr>
            <a:cxnSpLocks/>
          </p:cNvCxnSpPr>
          <p:nvPr/>
        </p:nvCxnSpPr>
        <p:spPr>
          <a:xfrm flipV="1">
            <a:off x="10208872" y="2430684"/>
            <a:ext cx="0" cy="3276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6BCF81FA-1C59-1A43-BA1D-3AF22FC708FF}"/>
                  </a:ext>
                </a:extLst>
              </p:cNvPr>
              <p:cNvSpPr txBox="1"/>
              <p:nvPr/>
            </p:nvSpPr>
            <p:spPr>
              <a:xfrm>
                <a:off x="10022154" y="2099302"/>
                <a:ext cx="47102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𝑊</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89" name="TextBox 88">
                <a:extLst>
                  <a:ext uri="{FF2B5EF4-FFF2-40B4-BE49-F238E27FC236}">
                    <a16:creationId xmlns:a16="http://schemas.microsoft.com/office/drawing/2014/main" id="{6BCF81FA-1C59-1A43-BA1D-3AF22FC708FF}"/>
                  </a:ext>
                </a:extLst>
              </p:cNvPr>
              <p:cNvSpPr txBox="1">
                <a:spLocks noRot="1" noChangeAspect="1" noMove="1" noResize="1" noEditPoints="1" noAdjustHandles="1" noChangeArrowheads="1" noChangeShapeType="1" noTextEdit="1"/>
              </p:cNvSpPr>
              <p:nvPr/>
            </p:nvSpPr>
            <p:spPr>
              <a:xfrm>
                <a:off x="10022154" y="2099302"/>
                <a:ext cx="471026" cy="369332"/>
              </a:xfrm>
              <a:prstGeom prst="rect">
                <a:avLst/>
              </a:prstGeom>
              <a:blipFill>
                <a:blip r:embed="rId4"/>
                <a:stretch>
                  <a:fillRect/>
                </a:stretch>
              </a:blipFill>
            </p:spPr>
            <p:txBody>
              <a:bodyPr/>
              <a:lstStyle/>
              <a:p>
                <a:r>
                  <a:rPr lang="en-US">
                    <a:noFill/>
                  </a:rPr>
                  <a:t> </a:t>
                </a:r>
              </a:p>
            </p:txBody>
          </p:sp>
        </mc:Fallback>
      </mc:AlternateContent>
      <p:sp>
        <p:nvSpPr>
          <p:cNvPr id="90" name="Rounded Rectangle 89">
            <a:extLst>
              <a:ext uri="{FF2B5EF4-FFF2-40B4-BE49-F238E27FC236}">
                <a16:creationId xmlns:a16="http://schemas.microsoft.com/office/drawing/2014/main" id="{B25DF0A9-EBF9-3D78-6690-E747CC19BEBD}"/>
              </a:ext>
            </a:extLst>
          </p:cNvPr>
          <p:cNvSpPr/>
          <p:nvPr/>
        </p:nvSpPr>
        <p:spPr>
          <a:xfrm>
            <a:off x="1502138" y="3026597"/>
            <a:ext cx="8139573" cy="254641"/>
          </a:xfrm>
          <a:prstGeom prst="roundRect">
            <a:avLst/>
          </a:prstGeom>
          <a:solidFill>
            <a:schemeClr val="accent6">
              <a:alpha val="14848"/>
            </a:schemeClr>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cxnSp>
        <p:nvCxnSpPr>
          <p:cNvPr id="91" name="Straight Arrow Connector 90">
            <a:extLst>
              <a:ext uri="{FF2B5EF4-FFF2-40B4-BE49-F238E27FC236}">
                <a16:creationId xmlns:a16="http://schemas.microsoft.com/office/drawing/2014/main" id="{0DF8CC1D-5314-E335-B1F3-5179D52AB027}"/>
              </a:ext>
            </a:extLst>
          </p:cNvPr>
          <p:cNvCxnSpPr>
            <a:cxnSpLocks/>
            <a:stCxn id="90" idx="3"/>
          </p:cNvCxnSpPr>
          <p:nvPr/>
        </p:nvCxnSpPr>
        <p:spPr>
          <a:xfrm>
            <a:off x="9641711" y="3153918"/>
            <a:ext cx="288444"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A1828D63-CDA0-E1F4-2EDE-27A4967BCA9E}"/>
                  </a:ext>
                </a:extLst>
              </p:cNvPr>
              <p:cNvSpPr txBox="1"/>
              <p:nvPr/>
            </p:nvSpPr>
            <p:spPr>
              <a:xfrm>
                <a:off x="9848888" y="2976042"/>
                <a:ext cx="37247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𝑏</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92" name="TextBox 91">
                <a:extLst>
                  <a:ext uri="{FF2B5EF4-FFF2-40B4-BE49-F238E27FC236}">
                    <a16:creationId xmlns:a16="http://schemas.microsoft.com/office/drawing/2014/main" id="{A1828D63-CDA0-E1F4-2EDE-27A4967BCA9E}"/>
                  </a:ext>
                </a:extLst>
              </p:cNvPr>
              <p:cNvSpPr txBox="1">
                <a:spLocks noRot="1" noChangeAspect="1" noMove="1" noResize="1" noEditPoints="1" noAdjustHandles="1" noChangeArrowheads="1" noChangeShapeType="1" noTextEdit="1"/>
              </p:cNvSpPr>
              <p:nvPr/>
            </p:nvSpPr>
            <p:spPr>
              <a:xfrm>
                <a:off x="9848888" y="2976042"/>
                <a:ext cx="372473" cy="369332"/>
              </a:xfrm>
              <a:prstGeom prst="rect">
                <a:avLst/>
              </a:prstGeom>
              <a:blipFill>
                <a:blip r:embed="rId5"/>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E6268095-1455-15AB-2981-7F883B56930C}"/>
              </a:ext>
            </a:extLst>
          </p:cNvPr>
          <p:cNvSpPr/>
          <p:nvPr/>
        </p:nvSpPr>
        <p:spPr>
          <a:xfrm>
            <a:off x="1502138" y="3864227"/>
            <a:ext cx="5766763" cy="254640"/>
          </a:xfrm>
          <a:prstGeom prst="roundRect">
            <a:avLst/>
          </a:prstGeom>
          <a:solidFill>
            <a:srgbClr val="FFBF53">
              <a:alpha val="14848"/>
            </a:srgbClr>
          </a:solidFill>
          <a:ln w="28575">
            <a:solidFill>
              <a:srgbClr val="FFBF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cxnSp>
        <p:nvCxnSpPr>
          <p:cNvPr id="96" name="Straight Arrow Connector 95">
            <a:extLst>
              <a:ext uri="{FF2B5EF4-FFF2-40B4-BE49-F238E27FC236}">
                <a16:creationId xmlns:a16="http://schemas.microsoft.com/office/drawing/2014/main" id="{449D218E-25B5-8BBE-9BF0-A290FD9EFDA9}"/>
              </a:ext>
            </a:extLst>
          </p:cNvPr>
          <p:cNvCxnSpPr>
            <a:cxnSpLocks/>
            <a:stCxn id="95" idx="3"/>
          </p:cNvCxnSpPr>
          <p:nvPr/>
        </p:nvCxnSpPr>
        <p:spPr>
          <a:xfrm>
            <a:off x="7268901" y="3991547"/>
            <a:ext cx="381965" cy="0"/>
          </a:xfrm>
          <a:prstGeom prst="straightConnector1">
            <a:avLst/>
          </a:prstGeom>
          <a:ln w="28575">
            <a:solidFill>
              <a:srgbClr val="FFBF53"/>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500544E-A723-5C38-FD18-7A83D125F02E}"/>
              </a:ext>
            </a:extLst>
          </p:cNvPr>
          <p:cNvSpPr txBox="1"/>
          <p:nvPr/>
        </p:nvSpPr>
        <p:spPr>
          <a:xfrm>
            <a:off x="7650866" y="3786845"/>
            <a:ext cx="60785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Sum</a:t>
            </a:r>
            <a:endParaRPr lang="en-US" dirty="0">
              <a:latin typeface="Times New Roman" panose="02020603050405020304" pitchFamily="18" charset="0"/>
              <a:cs typeface="Times New Roman" panose="02020603050405020304" pitchFamily="18" charset="0"/>
            </a:endParaRPr>
          </a:p>
        </p:txBody>
      </p:sp>
      <p:sp>
        <p:nvSpPr>
          <p:cNvPr id="103" name="Rounded Rectangle 102">
            <a:extLst>
              <a:ext uri="{FF2B5EF4-FFF2-40B4-BE49-F238E27FC236}">
                <a16:creationId xmlns:a16="http://schemas.microsoft.com/office/drawing/2014/main" id="{0BB44C36-A377-F2BE-9842-E4D96E5847E0}"/>
              </a:ext>
            </a:extLst>
          </p:cNvPr>
          <p:cNvSpPr/>
          <p:nvPr/>
        </p:nvSpPr>
        <p:spPr>
          <a:xfrm>
            <a:off x="2399725" y="4156177"/>
            <a:ext cx="2156067" cy="254640"/>
          </a:xfrm>
          <a:prstGeom prst="roundRect">
            <a:avLst/>
          </a:prstGeom>
          <a:solidFill>
            <a:srgbClr val="00AF92">
              <a:alpha val="14848"/>
            </a:srgbClr>
          </a:solidFill>
          <a:ln w="28575">
            <a:solidFill>
              <a:srgbClr val="00A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cxnSp>
        <p:nvCxnSpPr>
          <p:cNvPr id="104" name="Straight Arrow Connector 103">
            <a:extLst>
              <a:ext uri="{FF2B5EF4-FFF2-40B4-BE49-F238E27FC236}">
                <a16:creationId xmlns:a16="http://schemas.microsoft.com/office/drawing/2014/main" id="{7C3494D0-9524-2CB8-33CF-11C65DE81A98}"/>
              </a:ext>
            </a:extLst>
          </p:cNvPr>
          <p:cNvCxnSpPr>
            <a:cxnSpLocks/>
            <a:stCxn id="103" idx="3"/>
          </p:cNvCxnSpPr>
          <p:nvPr/>
        </p:nvCxnSpPr>
        <p:spPr>
          <a:xfrm>
            <a:off x="4555792" y="4283497"/>
            <a:ext cx="502345" cy="0"/>
          </a:xfrm>
          <a:prstGeom prst="straightConnector1">
            <a:avLst/>
          </a:prstGeom>
          <a:ln w="28575">
            <a:solidFill>
              <a:srgbClr val="00AF92"/>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41405D0E-7B72-AABC-6A3A-AAF8E692D087}"/>
              </a:ext>
            </a:extLst>
          </p:cNvPr>
          <p:cNvSpPr txBox="1"/>
          <p:nvPr/>
        </p:nvSpPr>
        <p:spPr>
          <a:xfrm>
            <a:off x="5058137" y="4078843"/>
            <a:ext cx="198644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Activation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function</a:t>
            </a:r>
            <a:endParaRPr lang="en-US" dirty="0">
              <a:latin typeface="Times New Roman" panose="02020603050405020304" pitchFamily="18" charset="0"/>
              <a:cs typeface="Times New Roman" panose="02020603050405020304" pitchFamily="18" charset="0"/>
            </a:endParaRPr>
          </a:p>
        </p:txBody>
      </p:sp>
      <p:grpSp>
        <p:nvGrpSpPr>
          <p:cNvPr id="110" name="Group 109">
            <a:extLst>
              <a:ext uri="{FF2B5EF4-FFF2-40B4-BE49-F238E27FC236}">
                <a16:creationId xmlns:a16="http://schemas.microsoft.com/office/drawing/2014/main" id="{B953E728-DFC4-84D0-8BAF-6F04CFD40831}"/>
              </a:ext>
            </a:extLst>
          </p:cNvPr>
          <p:cNvGrpSpPr/>
          <p:nvPr/>
        </p:nvGrpSpPr>
        <p:grpSpPr>
          <a:xfrm>
            <a:off x="7499647" y="4212767"/>
            <a:ext cx="3731952" cy="1970566"/>
            <a:chOff x="7621847" y="4283497"/>
            <a:chExt cx="3731952" cy="1970566"/>
          </a:xfrm>
        </p:grpSpPr>
        <p:sp>
          <p:nvSpPr>
            <p:cNvPr id="108" name="Snip Single Corner Rectangle 107">
              <a:extLst>
                <a:ext uri="{FF2B5EF4-FFF2-40B4-BE49-F238E27FC236}">
                  <a16:creationId xmlns:a16="http://schemas.microsoft.com/office/drawing/2014/main" id="{2FEF5184-9AEC-344F-AD59-C392FA579737}"/>
                </a:ext>
              </a:extLst>
            </p:cNvPr>
            <p:cNvSpPr/>
            <p:nvPr/>
          </p:nvSpPr>
          <p:spPr>
            <a:xfrm>
              <a:off x="7621847" y="4283497"/>
              <a:ext cx="3702106" cy="1970566"/>
            </a:xfrm>
            <a:prstGeom prst="snip1Rect">
              <a:avLst/>
            </a:prstGeom>
            <a:solidFill>
              <a:srgbClr val="00AF92">
                <a:alpha val="15000"/>
              </a:srgbClr>
            </a:solidFill>
            <a:ln>
              <a:solidFill>
                <a:srgbClr val="00A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CA72E489-25F3-A482-1FBA-703ECA028C5C}"/>
                </a:ext>
              </a:extLst>
            </p:cNvPr>
            <p:cNvSpPr txBox="1"/>
            <p:nvPr/>
          </p:nvSpPr>
          <p:spPr>
            <a:xfrm>
              <a:off x="7650866" y="4347633"/>
              <a:ext cx="3702933" cy="1815882"/>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Step</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function</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discontinuous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and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non-differentiable.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Driven by the need for differentiability, better gradient information, versatility, and improved training stability,</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researchers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preferred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the sigmoid function and other smooth activation functions.</a:t>
              </a:r>
              <a:endParaRPr lang="en-US"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42512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Perceptron:</a:t>
            </a:r>
            <a:r>
              <a:rPr lang="zh-CN" altLang="en-US" dirty="0"/>
              <a:t> </a:t>
            </a:r>
            <a:r>
              <a:rPr lang="en-US" altLang="zh-CN" dirty="0"/>
              <a:t>simplified</a:t>
            </a:r>
            <a:endParaRPr lang="en-US" dirty="0"/>
          </a:p>
        </p:txBody>
      </p:sp>
      <p:sp>
        <p:nvSpPr>
          <p:cNvPr id="8" name="TextBox 7">
            <a:extLst>
              <a:ext uri="{FF2B5EF4-FFF2-40B4-BE49-F238E27FC236}">
                <a16:creationId xmlns:a16="http://schemas.microsoft.com/office/drawing/2014/main" id="{CFB75307-9DDB-97DC-3D5C-81C7EE0F01E8}"/>
              </a:ext>
            </a:extLst>
          </p:cNvPr>
          <p:cNvSpPr txBox="1"/>
          <p:nvPr/>
        </p:nvSpPr>
        <p:spPr>
          <a:xfrm>
            <a:off x="1043631" y="3754407"/>
            <a:ext cx="343364" cy="369332"/>
          </a:xfrm>
          <a:prstGeom prst="rect">
            <a:avLst/>
          </a:prstGeom>
          <a:noFill/>
        </p:spPr>
        <p:txBody>
          <a:bodyPr wrap="none" rtlCol="0">
            <a:spAutoFit/>
          </a:bodyPr>
          <a:lstStyle/>
          <a:p>
            <a:r>
              <a:rPr lang="en-US" altLang="zh-CN" dirty="0"/>
              <a:t>…</a:t>
            </a:r>
            <a:endParaRPr lang="en-US" dirty="0"/>
          </a:p>
        </p:txBody>
      </p:sp>
      <p:grpSp>
        <p:nvGrpSpPr>
          <p:cNvPr id="13" name="Group 12">
            <a:extLst>
              <a:ext uri="{FF2B5EF4-FFF2-40B4-BE49-F238E27FC236}">
                <a16:creationId xmlns:a16="http://schemas.microsoft.com/office/drawing/2014/main" id="{3F1E348F-E033-E117-529A-9B1D7593AB6B}"/>
              </a:ext>
            </a:extLst>
          </p:cNvPr>
          <p:cNvGrpSpPr/>
          <p:nvPr/>
        </p:nvGrpSpPr>
        <p:grpSpPr>
          <a:xfrm>
            <a:off x="893773" y="2303959"/>
            <a:ext cx="609600" cy="609600"/>
            <a:chOff x="1807029" y="1719942"/>
            <a:chExt cx="609600" cy="609600"/>
          </a:xfrm>
        </p:grpSpPr>
        <p:sp>
          <p:nvSpPr>
            <p:cNvPr id="3" name="Oval 2">
              <a:extLst>
                <a:ext uri="{FF2B5EF4-FFF2-40B4-BE49-F238E27FC236}">
                  <a16:creationId xmlns:a16="http://schemas.microsoft.com/office/drawing/2014/main" id="{D9C9531A-0C04-A75F-116C-E322822921EB}"/>
                </a:ext>
              </a:extLst>
            </p:cNvPr>
            <p:cNvSpPr/>
            <p:nvPr/>
          </p:nvSpPr>
          <p:spPr>
            <a:xfrm>
              <a:off x="1807029" y="1719942"/>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972E292-B696-535F-5895-95E8251E1AD0}"/>
                    </a:ext>
                  </a:extLst>
                </p:cNvPr>
                <p:cNvSpPr txBox="1"/>
                <p:nvPr/>
              </p:nvSpPr>
              <p:spPr>
                <a:xfrm>
                  <a:off x="1905222" y="1842168"/>
                  <a:ext cx="4607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9" name="TextBox 8">
                  <a:extLst>
                    <a:ext uri="{FF2B5EF4-FFF2-40B4-BE49-F238E27FC236}">
                      <a16:creationId xmlns:a16="http://schemas.microsoft.com/office/drawing/2014/main" id="{B972E292-B696-535F-5895-95E8251E1AD0}"/>
                    </a:ext>
                  </a:extLst>
                </p:cNvPr>
                <p:cNvSpPr txBox="1">
                  <a:spLocks noRot="1" noChangeAspect="1" noMove="1" noResize="1" noEditPoints="1" noAdjustHandles="1" noChangeArrowheads="1" noChangeShapeType="1" noTextEdit="1"/>
                </p:cNvSpPr>
                <p:nvPr/>
              </p:nvSpPr>
              <p:spPr>
                <a:xfrm>
                  <a:off x="1905222" y="1842168"/>
                  <a:ext cx="460767" cy="369332"/>
                </a:xfrm>
                <a:prstGeom prst="rect">
                  <a:avLst/>
                </a:prstGeom>
                <a:blipFill>
                  <a:blip r:embed="rId3"/>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FD196491-5CBD-8AC5-6CDA-07EBADE1B83E}"/>
              </a:ext>
            </a:extLst>
          </p:cNvPr>
          <p:cNvGrpSpPr/>
          <p:nvPr/>
        </p:nvGrpSpPr>
        <p:grpSpPr>
          <a:xfrm>
            <a:off x="893773" y="3138537"/>
            <a:ext cx="609600" cy="609600"/>
            <a:chOff x="1807029" y="2841170"/>
            <a:chExt cx="609600" cy="609600"/>
          </a:xfrm>
        </p:grpSpPr>
        <p:sp>
          <p:nvSpPr>
            <p:cNvPr id="5" name="Oval 4">
              <a:extLst>
                <a:ext uri="{FF2B5EF4-FFF2-40B4-BE49-F238E27FC236}">
                  <a16:creationId xmlns:a16="http://schemas.microsoft.com/office/drawing/2014/main" id="{A3C0BAC1-6C1A-37A4-F438-A7EA5FEF2526}"/>
                </a:ext>
              </a:extLst>
            </p:cNvPr>
            <p:cNvSpPr/>
            <p:nvPr/>
          </p:nvSpPr>
          <p:spPr>
            <a:xfrm>
              <a:off x="1807029" y="2841170"/>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9031FBC-653A-FED4-8BFC-7ECD20F5E759}"/>
                    </a:ext>
                  </a:extLst>
                </p:cNvPr>
                <p:cNvSpPr txBox="1"/>
                <p:nvPr/>
              </p:nvSpPr>
              <p:spPr>
                <a:xfrm>
                  <a:off x="1905222" y="2961304"/>
                  <a:ext cx="4660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10" name="TextBox 9">
                  <a:extLst>
                    <a:ext uri="{FF2B5EF4-FFF2-40B4-BE49-F238E27FC236}">
                      <a16:creationId xmlns:a16="http://schemas.microsoft.com/office/drawing/2014/main" id="{79031FBC-653A-FED4-8BFC-7ECD20F5E759}"/>
                    </a:ext>
                  </a:extLst>
                </p:cNvPr>
                <p:cNvSpPr txBox="1">
                  <a:spLocks noRot="1" noChangeAspect="1" noMove="1" noResize="1" noEditPoints="1" noAdjustHandles="1" noChangeArrowheads="1" noChangeShapeType="1" noTextEdit="1"/>
                </p:cNvSpPr>
                <p:nvPr/>
              </p:nvSpPr>
              <p:spPr>
                <a:xfrm>
                  <a:off x="1905222" y="2961304"/>
                  <a:ext cx="466090" cy="369332"/>
                </a:xfrm>
                <a:prstGeom prst="rect">
                  <a:avLst/>
                </a:prstGeom>
                <a:blipFill>
                  <a:blip r:embed="rId4"/>
                  <a:stretch>
                    <a:fillRect/>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FB058659-4C75-5AD2-F6D3-E61AE8A66518}"/>
              </a:ext>
            </a:extLst>
          </p:cNvPr>
          <p:cNvGrpSpPr/>
          <p:nvPr/>
        </p:nvGrpSpPr>
        <p:grpSpPr>
          <a:xfrm>
            <a:off x="893773" y="4087722"/>
            <a:ext cx="609600" cy="609600"/>
            <a:chOff x="1807029" y="5660569"/>
            <a:chExt cx="609600" cy="609600"/>
          </a:xfrm>
        </p:grpSpPr>
        <p:sp>
          <p:nvSpPr>
            <p:cNvPr id="7" name="Oval 6">
              <a:extLst>
                <a:ext uri="{FF2B5EF4-FFF2-40B4-BE49-F238E27FC236}">
                  <a16:creationId xmlns:a16="http://schemas.microsoft.com/office/drawing/2014/main" id="{24E3EE04-4A0C-2D37-A685-C4A488E42FFD}"/>
                </a:ext>
              </a:extLst>
            </p:cNvPr>
            <p:cNvSpPr/>
            <p:nvPr/>
          </p:nvSpPr>
          <p:spPr>
            <a:xfrm>
              <a:off x="1807029" y="5660569"/>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C85206D-A477-E3D0-2E1A-09E3450EDD39}"/>
                    </a:ext>
                  </a:extLst>
                </p:cNvPr>
                <p:cNvSpPr txBox="1"/>
                <p:nvPr/>
              </p:nvSpPr>
              <p:spPr>
                <a:xfrm>
                  <a:off x="1905221" y="5780703"/>
                  <a:ext cx="476156"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𝑝</m:t>
                            </m:r>
                          </m:sub>
                        </m:sSub>
                      </m:oMath>
                    </m:oMathPara>
                  </a14:m>
                  <a:endParaRPr lang="en-US" dirty="0">
                    <a:solidFill>
                      <a:schemeClr val="bg1"/>
                    </a:solidFill>
                  </a:endParaRPr>
                </a:p>
              </p:txBody>
            </p:sp>
          </mc:Choice>
          <mc:Fallback>
            <p:sp>
              <p:nvSpPr>
                <p:cNvPr id="12" name="TextBox 11">
                  <a:extLst>
                    <a:ext uri="{FF2B5EF4-FFF2-40B4-BE49-F238E27FC236}">
                      <a16:creationId xmlns:a16="http://schemas.microsoft.com/office/drawing/2014/main" id="{7C85206D-A477-E3D0-2E1A-09E3450EDD39}"/>
                    </a:ext>
                  </a:extLst>
                </p:cNvPr>
                <p:cNvSpPr txBox="1">
                  <a:spLocks noRot="1" noChangeAspect="1" noMove="1" noResize="1" noEditPoints="1" noAdjustHandles="1" noChangeArrowheads="1" noChangeShapeType="1" noTextEdit="1"/>
                </p:cNvSpPr>
                <p:nvPr/>
              </p:nvSpPr>
              <p:spPr>
                <a:xfrm>
                  <a:off x="1905221" y="5780703"/>
                  <a:ext cx="476156" cy="390748"/>
                </a:xfrm>
                <a:prstGeom prst="rect">
                  <a:avLst/>
                </a:prstGeom>
                <a:blipFill>
                  <a:blip r:embed="rId5"/>
                  <a:stretch>
                    <a:fillRect b="-6452"/>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5CD649DB-E131-9261-DDB8-2BC603B76B3B}"/>
                  </a:ext>
                </a:extLst>
              </p:cNvPr>
              <p:cNvSpPr/>
              <p:nvPr/>
            </p:nvSpPr>
            <p:spPr>
              <a:xfrm>
                <a:off x="3359799" y="2933063"/>
                <a:ext cx="990600" cy="99060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000" b="0" i="1" smtClean="0">
                          <a:solidFill>
                            <a:schemeClr val="tx1"/>
                          </a:solidFill>
                          <a:latin typeface="Cambria Math" panose="02040503050406030204" pitchFamily="18" charset="0"/>
                        </a:rPr>
                        <m:t>𝑧</m:t>
                      </m:r>
                    </m:oMath>
                  </m:oMathPara>
                </a14:m>
                <a:endParaRPr lang="en-US" sz="3000" dirty="0">
                  <a:solidFill>
                    <a:schemeClr val="tx1"/>
                  </a:solidFill>
                </a:endParaRPr>
              </a:p>
            </p:txBody>
          </p:sp>
        </mc:Choice>
        <mc:Fallback>
          <p:sp>
            <p:nvSpPr>
              <p:cNvPr id="19" name="Oval 18">
                <a:extLst>
                  <a:ext uri="{FF2B5EF4-FFF2-40B4-BE49-F238E27FC236}">
                    <a16:creationId xmlns:a16="http://schemas.microsoft.com/office/drawing/2014/main" id="{5CD649DB-E131-9261-DDB8-2BC603B76B3B}"/>
                  </a:ext>
                </a:extLst>
              </p:cNvPr>
              <p:cNvSpPr>
                <a:spLocks noRot="1" noChangeAspect="1" noMove="1" noResize="1" noEditPoints="1" noAdjustHandles="1" noChangeArrowheads="1" noChangeShapeType="1" noTextEdit="1"/>
              </p:cNvSpPr>
              <p:nvPr/>
            </p:nvSpPr>
            <p:spPr>
              <a:xfrm>
                <a:off x="3359799" y="2933063"/>
                <a:ext cx="990600" cy="990600"/>
              </a:xfrm>
              <a:prstGeom prst="ellipse">
                <a:avLst/>
              </a:prstGeom>
              <a:blipFill>
                <a:blip r:embed="rId6"/>
                <a:stretch>
                  <a:fillRect/>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41B9311-F0C8-3E69-628A-3C4F1A027BE6}"/>
              </a:ext>
            </a:extLst>
          </p:cNvPr>
          <p:cNvCxnSpPr>
            <a:stCxn id="9" idx="3"/>
            <a:endCxn id="19" idx="2"/>
          </p:cNvCxnSpPr>
          <p:nvPr/>
        </p:nvCxnSpPr>
        <p:spPr>
          <a:xfrm>
            <a:off x="1452733" y="2610851"/>
            <a:ext cx="1907066" cy="81751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7DD973-C016-3E03-77AD-792E7E15F6F3}"/>
              </a:ext>
            </a:extLst>
          </p:cNvPr>
          <p:cNvCxnSpPr>
            <a:cxnSpLocks/>
            <a:stCxn id="10" idx="3"/>
            <a:endCxn id="19" idx="2"/>
          </p:cNvCxnSpPr>
          <p:nvPr/>
        </p:nvCxnSpPr>
        <p:spPr>
          <a:xfrm flipV="1">
            <a:off x="1458056" y="3428363"/>
            <a:ext cx="1901743" cy="14974"/>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40E01B-6E7A-E326-EB35-0676DCA5BBB7}"/>
              </a:ext>
            </a:extLst>
          </p:cNvPr>
          <p:cNvCxnSpPr>
            <a:cxnSpLocks/>
            <a:stCxn id="12" idx="3"/>
            <a:endCxn id="19" idx="2"/>
          </p:cNvCxnSpPr>
          <p:nvPr/>
        </p:nvCxnSpPr>
        <p:spPr>
          <a:xfrm flipV="1">
            <a:off x="1468121" y="3428363"/>
            <a:ext cx="1891678" cy="974867"/>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69C29B74-A8FC-40A4-CDCE-E0AD543B586B}"/>
                  </a:ext>
                </a:extLst>
              </p:cNvPr>
              <p:cNvSpPr txBox="1"/>
              <p:nvPr/>
            </p:nvSpPr>
            <p:spPr>
              <a:xfrm>
                <a:off x="2333290" y="2674873"/>
                <a:ext cx="50180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en-US" dirty="0"/>
              </a:p>
            </p:txBody>
          </p:sp>
        </mc:Choice>
        <mc:Fallback>
          <p:sp>
            <p:nvSpPr>
              <p:cNvPr id="31" name="TextBox 30">
                <a:extLst>
                  <a:ext uri="{FF2B5EF4-FFF2-40B4-BE49-F238E27FC236}">
                    <a16:creationId xmlns:a16="http://schemas.microsoft.com/office/drawing/2014/main" id="{69C29B74-A8FC-40A4-CDCE-E0AD543B586B}"/>
                  </a:ext>
                </a:extLst>
              </p:cNvPr>
              <p:cNvSpPr txBox="1">
                <a:spLocks noRot="1" noChangeAspect="1" noMove="1" noResize="1" noEditPoints="1" noAdjustHandles="1" noChangeArrowheads="1" noChangeShapeType="1" noTextEdit="1"/>
              </p:cNvSpPr>
              <p:nvPr/>
            </p:nvSpPr>
            <p:spPr>
              <a:xfrm>
                <a:off x="2333290" y="2674873"/>
                <a:ext cx="50180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BDEF481-8E9D-534B-7C5E-C921FB195225}"/>
                  </a:ext>
                </a:extLst>
              </p:cNvPr>
              <p:cNvSpPr txBox="1"/>
              <p:nvPr/>
            </p:nvSpPr>
            <p:spPr>
              <a:xfrm>
                <a:off x="2334909" y="3115533"/>
                <a:ext cx="50712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en-US" dirty="0"/>
              </a:p>
            </p:txBody>
          </p:sp>
        </mc:Choice>
        <mc:Fallback>
          <p:sp>
            <p:nvSpPr>
              <p:cNvPr id="32" name="TextBox 31">
                <a:extLst>
                  <a:ext uri="{FF2B5EF4-FFF2-40B4-BE49-F238E27FC236}">
                    <a16:creationId xmlns:a16="http://schemas.microsoft.com/office/drawing/2014/main" id="{0BDEF481-8E9D-534B-7C5E-C921FB195225}"/>
                  </a:ext>
                </a:extLst>
              </p:cNvPr>
              <p:cNvSpPr txBox="1">
                <a:spLocks noRot="1" noChangeAspect="1" noMove="1" noResize="1" noEditPoints="1" noAdjustHandles="1" noChangeArrowheads="1" noChangeShapeType="1" noTextEdit="1"/>
              </p:cNvSpPr>
              <p:nvPr/>
            </p:nvSpPr>
            <p:spPr>
              <a:xfrm>
                <a:off x="2334909" y="3115533"/>
                <a:ext cx="50712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CFE1D5AA-3E5F-B4F3-1E93-9CCD07298EEE}"/>
                  </a:ext>
                </a:extLst>
              </p:cNvPr>
              <p:cNvSpPr txBox="1"/>
              <p:nvPr/>
            </p:nvSpPr>
            <p:spPr>
              <a:xfrm>
                <a:off x="2333370" y="3794173"/>
                <a:ext cx="510204"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𝑝</m:t>
                          </m:r>
                        </m:sub>
                      </m:sSub>
                    </m:oMath>
                  </m:oMathPara>
                </a14:m>
                <a:endParaRPr lang="en-US" dirty="0"/>
              </a:p>
            </p:txBody>
          </p:sp>
        </mc:Choice>
        <mc:Fallback>
          <p:sp>
            <p:nvSpPr>
              <p:cNvPr id="34" name="TextBox 33">
                <a:extLst>
                  <a:ext uri="{FF2B5EF4-FFF2-40B4-BE49-F238E27FC236}">
                    <a16:creationId xmlns:a16="http://schemas.microsoft.com/office/drawing/2014/main" id="{CFE1D5AA-3E5F-B4F3-1E93-9CCD07298EEE}"/>
                  </a:ext>
                </a:extLst>
              </p:cNvPr>
              <p:cNvSpPr txBox="1">
                <a:spLocks noRot="1" noChangeAspect="1" noMove="1" noResize="1" noEditPoints="1" noAdjustHandles="1" noChangeArrowheads="1" noChangeShapeType="1" noTextEdit="1"/>
              </p:cNvSpPr>
              <p:nvPr/>
            </p:nvSpPr>
            <p:spPr>
              <a:xfrm>
                <a:off x="2333370" y="3794173"/>
                <a:ext cx="510204" cy="390748"/>
              </a:xfrm>
              <a:prstGeom prst="rect">
                <a:avLst/>
              </a:prstGeom>
              <a:blipFill>
                <a:blip r:embed="rId9"/>
                <a:stretch>
                  <a:fillRect b="-3125"/>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A916135E-054B-DEE5-FD43-D643FF3FAE5F}"/>
              </a:ext>
            </a:extLst>
          </p:cNvPr>
          <p:cNvCxnSpPr>
            <a:cxnSpLocks/>
            <a:stCxn id="19" idx="6"/>
          </p:cNvCxnSpPr>
          <p:nvPr/>
        </p:nvCxnSpPr>
        <p:spPr>
          <a:xfrm>
            <a:off x="4350399" y="3428363"/>
            <a:ext cx="1075711" cy="0"/>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101D99F-54CF-2904-48B4-6C05D9F75656}"/>
              </a:ext>
            </a:extLst>
          </p:cNvPr>
          <p:cNvGrpSpPr/>
          <p:nvPr/>
        </p:nvGrpSpPr>
        <p:grpSpPr>
          <a:xfrm>
            <a:off x="7722493" y="2459870"/>
            <a:ext cx="3011451" cy="2049989"/>
            <a:chOff x="8484676" y="2737095"/>
            <a:chExt cx="3011451" cy="2049989"/>
          </a:xfrm>
        </p:grpSpPr>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5E205EAD-6C61-E01B-C025-8CB27D8D78B6}"/>
                    </a:ext>
                  </a:extLst>
                </p:cNvPr>
                <p:cNvSpPr txBox="1"/>
                <p:nvPr/>
              </p:nvSpPr>
              <p:spPr>
                <a:xfrm>
                  <a:off x="8611817" y="2737095"/>
                  <a:ext cx="1001813"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zh-CN" altLang="en-US" b="0" i="1" smtClean="0">
                          <a:latin typeface="Cambria Math" panose="02040503050406030204" pitchFamily="18" charset="0"/>
                        </a:rPr>
                        <m:t> </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a14:m>
                  <a:r>
                    <a:rPr lang="en-US" altLang="zh-CN" b="1" dirty="0"/>
                    <a:t>,</a:t>
                  </a:r>
                  <a:endParaRPr lang="en-US" b="1" dirty="0"/>
                </a:p>
              </p:txBody>
            </p:sp>
          </mc:Choice>
          <mc:Fallback>
            <p:sp>
              <p:nvSpPr>
                <p:cNvPr id="52" name="TextBox 51">
                  <a:extLst>
                    <a:ext uri="{FF2B5EF4-FFF2-40B4-BE49-F238E27FC236}">
                      <a16:creationId xmlns:a16="http://schemas.microsoft.com/office/drawing/2014/main" id="{5E205EAD-6C61-E01B-C025-8CB27D8D78B6}"/>
                    </a:ext>
                  </a:extLst>
                </p:cNvPr>
                <p:cNvSpPr txBox="1">
                  <a:spLocks noRot="1" noChangeAspect="1" noMove="1" noResize="1" noEditPoints="1" noAdjustHandles="1" noChangeArrowheads="1" noChangeShapeType="1" noTextEdit="1"/>
                </p:cNvSpPr>
                <p:nvPr/>
              </p:nvSpPr>
              <p:spPr>
                <a:xfrm>
                  <a:off x="8611817" y="2737095"/>
                  <a:ext cx="1001813" cy="276999"/>
                </a:xfrm>
                <a:prstGeom prst="rect">
                  <a:avLst/>
                </a:prstGeom>
                <a:blipFill>
                  <a:blip r:embed="rId10"/>
                  <a:stretch>
                    <a:fillRect l="-8861" t="-21739" r="-13924" b="-52174"/>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7A87312-9C44-484C-E9B3-4C7C3812125C}"/>
                </a:ext>
              </a:extLst>
            </p:cNvPr>
            <p:cNvSpPr txBox="1"/>
            <p:nvPr/>
          </p:nvSpPr>
          <p:spPr>
            <a:xfrm>
              <a:off x="8484676" y="3348079"/>
              <a:ext cx="77041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where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B6AFCC55-26FB-44FC-4660-21132B4BA0E8}"/>
                    </a:ext>
                  </a:extLst>
                </p:cNvPr>
                <p:cNvSpPr txBox="1"/>
                <p:nvPr/>
              </p:nvSpPr>
              <p:spPr>
                <a:xfrm>
                  <a:off x="8534462" y="3856986"/>
                  <a:ext cx="962957" cy="9075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𝑿</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
                                  <m:fPr>
                                    <m:type m:val="noBa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num>
                                  <m:den>
                                    <m:eqArr>
                                      <m:eqArrPr>
                                        <m:ctrlPr>
                                          <a:rPr lang="en-US" altLang="zh-CN" b="0"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e>
                                        <m:r>
                                          <a:rPr lang="en-US" altLang="zh-CN" b="0" i="1" smtClean="0">
                                            <a:latin typeface="Cambria Math" panose="02040503050406030204" pitchFamily="18" charset="0"/>
                                          </a:rPr>
                                          <m:t>…</m:t>
                                        </m:r>
                                      </m:e>
                                    </m:eqArr>
                                  </m:den>
                                </m:f>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𝑝</m:t>
                                    </m:r>
                                  </m:sub>
                                </m:sSub>
                              </m:e>
                            </m:eqArr>
                          </m:e>
                        </m:d>
                      </m:oMath>
                    </m:oMathPara>
                  </a14:m>
                  <a:endParaRPr lang="en-US" dirty="0"/>
                </a:p>
              </p:txBody>
            </p:sp>
          </mc:Choice>
          <mc:Fallback>
            <p:sp>
              <p:nvSpPr>
                <p:cNvPr id="60" name="TextBox 59">
                  <a:extLst>
                    <a:ext uri="{FF2B5EF4-FFF2-40B4-BE49-F238E27FC236}">
                      <a16:creationId xmlns:a16="http://schemas.microsoft.com/office/drawing/2014/main" id="{B6AFCC55-26FB-44FC-4660-21132B4BA0E8}"/>
                    </a:ext>
                  </a:extLst>
                </p:cNvPr>
                <p:cNvSpPr txBox="1">
                  <a:spLocks noRot="1" noChangeAspect="1" noMove="1" noResize="1" noEditPoints="1" noAdjustHandles="1" noChangeArrowheads="1" noChangeShapeType="1" noTextEdit="1"/>
                </p:cNvSpPr>
                <p:nvPr/>
              </p:nvSpPr>
              <p:spPr>
                <a:xfrm>
                  <a:off x="8534462" y="3856986"/>
                  <a:ext cx="962957" cy="907556"/>
                </a:xfrm>
                <a:prstGeom prst="rect">
                  <a:avLst/>
                </a:prstGeom>
                <a:blipFill>
                  <a:blip r:embed="rId11"/>
                  <a:stretch>
                    <a:fillRect l="-3947" b="-5479"/>
                  </a:stretch>
                </a:blipFill>
              </p:spPr>
              <p:txBody>
                <a:bodyPr/>
                <a:lstStyle/>
                <a:p>
                  <a:r>
                    <a:rPr lang="en-US">
                      <a:noFill/>
                    </a:rPr>
                    <a:t> </a:t>
                  </a:r>
                </a:p>
              </p:txBody>
            </p:sp>
          </mc:Fallback>
        </mc:AlternateContent>
        <p:sp>
          <p:nvSpPr>
            <p:cNvPr id="68" name="TextBox 67">
              <a:extLst>
                <a:ext uri="{FF2B5EF4-FFF2-40B4-BE49-F238E27FC236}">
                  <a16:creationId xmlns:a16="http://schemas.microsoft.com/office/drawing/2014/main" id="{7DFCB73E-D3DC-D279-254D-CF1333ABD597}"/>
                </a:ext>
              </a:extLst>
            </p:cNvPr>
            <p:cNvSpPr txBox="1"/>
            <p:nvPr/>
          </p:nvSpPr>
          <p:spPr>
            <a:xfrm>
              <a:off x="9544853" y="4126098"/>
              <a:ext cx="53296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and</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2BC11EAD-59D5-9B17-8BE6-0653D7F556A6}"/>
                    </a:ext>
                  </a:extLst>
                </p:cNvPr>
                <p:cNvSpPr txBox="1"/>
                <p:nvPr/>
              </p:nvSpPr>
              <p:spPr>
                <a:xfrm>
                  <a:off x="10172762" y="3885299"/>
                  <a:ext cx="1074035" cy="9017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𝑾</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
                                  <m:fPr>
                                    <m:type m:val="noBa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num>
                                  <m:den>
                                    <m:eqArr>
                                      <m:eqArrPr>
                                        <m:ctrlPr>
                                          <a:rPr lang="en-US" altLang="zh-CN" b="0"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e>
                                      <m:e>
                                        <m:r>
                                          <a:rPr lang="en-US" altLang="zh-CN" b="0" i="1" smtClean="0">
                                            <a:latin typeface="Cambria Math" panose="02040503050406030204" pitchFamily="18" charset="0"/>
                                          </a:rPr>
                                          <m:t>…</m:t>
                                        </m:r>
                                      </m:e>
                                    </m:eqArr>
                                  </m:den>
                                </m:f>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𝑝</m:t>
                                    </m:r>
                                  </m:sub>
                                </m:sSub>
                              </m:e>
                            </m:eqArr>
                          </m:e>
                        </m:d>
                      </m:oMath>
                    </m:oMathPara>
                  </a14:m>
                  <a:endParaRPr lang="en-US" dirty="0"/>
                </a:p>
              </p:txBody>
            </p:sp>
          </mc:Choice>
          <mc:Fallback>
            <p:sp>
              <p:nvSpPr>
                <p:cNvPr id="69" name="TextBox 68">
                  <a:extLst>
                    <a:ext uri="{FF2B5EF4-FFF2-40B4-BE49-F238E27FC236}">
                      <a16:creationId xmlns:a16="http://schemas.microsoft.com/office/drawing/2014/main" id="{2BC11EAD-59D5-9B17-8BE6-0653D7F556A6}"/>
                    </a:ext>
                  </a:extLst>
                </p:cNvPr>
                <p:cNvSpPr txBox="1">
                  <a:spLocks noRot="1" noChangeAspect="1" noMove="1" noResize="1" noEditPoints="1" noAdjustHandles="1" noChangeArrowheads="1" noChangeShapeType="1" noTextEdit="1"/>
                </p:cNvSpPr>
                <p:nvPr/>
              </p:nvSpPr>
              <p:spPr>
                <a:xfrm>
                  <a:off x="10172762" y="3885299"/>
                  <a:ext cx="1074035" cy="901785"/>
                </a:xfrm>
                <a:prstGeom prst="rect">
                  <a:avLst/>
                </a:prstGeom>
                <a:blipFill>
                  <a:blip r:embed="rId12"/>
                  <a:stretch>
                    <a:fillRect l="-3529" b="-5556"/>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CCAFD66A-3F2B-0FD9-B585-90F458E20F42}"/>
                </a:ext>
              </a:extLst>
            </p:cNvPr>
            <p:cNvSpPr txBox="1"/>
            <p:nvPr/>
          </p:nvSpPr>
          <p:spPr>
            <a:xfrm>
              <a:off x="11246796" y="4252075"/>
              <a:ext cx="249331" cy="369332"/>
            </a:xfrm>
            <a:prstGeom prst="rect">
              <a:avLst/>
            </a:prstGeom>
            <a:noFill/>
          </p:spPr>
          <p:txBody>
            <a:bodyPr wrap="none" rtlCol="0">
              <a:spAutoFit/>
            </a:bodyPr>
            <a:lstStyle/>
            <a:p>
              <a:r>
                <a:rPr lang="en-US" altLang="zh-CN" dirty="0"/>
                <a:t>.</a:t>
              </a: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923781C-CA5F-0B1F-320C-29BADB32B7CC}"/>
                    </a:ext>
                  </a:extLst>
                </p:cNvPr>
                <p:cNvSpPr txBox="1"/>
                <p:nvPr/>
              </p:nvSpPr>
              <p:spPr>
                <a:xfrm>
                  <a:off x="9268331" y="3348079"/>
                  <a:ext cx="161896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𝑾</m:t>
                        </m:r>
                      </m:oMath>
                    </m:oMathPara>
                  </a14:m>
                  <a:endParaRPr lang="en-US" dirty="0"/>
                </a:p>
              </p:txBody>
            </p:sp>
          </mc:Choice>
          <mc:Fallback>
            <p:sp>
              <p:nvSpPr>
                <p:cNvPr id="4" name="TextBox 3">
                  <a:extLst>
                    <a:ext uri="{FF2B5EF4-FFF2-40B4-BE49-F238E27FC236}">
                      <a16:creationId xmlns:a16="http://schemas.microsoft.com/office/drawing/2014/main" id="{D923781C-CA5F-0B1F-320C-29BADB32B7CC}"/>
                    </a:ext>
                  </a:extLst>
                </p:cNvPr>
                <p:cNvSpPr txBox="1">
                  <a:spLocks noRot="1" noChangeAspect="1" noMove="1" noResize="1" noEditPoints="1" noAdjustHandles="1" noChangeArrowheads="1" noChangeShapeType="1" noTextEdit="1"/>
                </p:cNvSpPr>
                <p:nvPr/>
              </p:nvSpPr>
              <p:spPr>
                <a:xfrm>
                  <a:off x="9268331" y="3348079"/>
                  <a:ext cx="1618969" cy="369332"/>
                </a:xfrm>
                <a:prstGeom prst="rect">
                  <a:avLst/>
                </a:prstGeom>
                <a:blipFill>
                  <a:blip r:embed="rId13"/>
                  <a:stretch>
                    <a:fillRect b="-16667"/>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54FDA500-F1CE-0926-1B27-0D0449BFD3CF}"/>
                  </a:ext>
                </a:extLst>
              </p:cNvPr>
              <p:cNvSpPr txBox="1"/>
              <p:nvPr/>
            </p:nvSpPr>
            <p:spPr>
              <a:xfrm>
                <a:off x="4446568" y="3042214"/>
                <a:ext cx="9416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1" i="1" smtClean="0">
                          <a:latin typeface="Cambria Math" panose="02040503050406030204" pitchFamily="18" charset="0"/>
                        </a:rPr>
                        <m:t>𝒛</m:t>
                      </m:r>
                      <m:r>
                        <a:rPr lang="en-US" altLang="zh-CN" b="0" i="1" smtClean="0">
                          <a:latin typeface="Cambria Math" panose="02040503050406030204" pitchFamily="18" charset="0"/>
                        </a:rPr>
                        <m:t>)</m:t>
                      </m:r>
                    </m:oMath>
                  </m:oMathPara>
                </a14:m>
                <a:endParaRPr lang="en-US" dirty="0"/>
              </a:p>
            </p:txBody>
          </p:sp>
        </mc:Choice>
        <mc:Fallback>
          <p:sp>
            <p:nvSpPr>
              <p:cNvPr id="45" name="TextBox 44">
                <a:extLst>
                  <a:ext uri="{FF2B5EF4-FFF2-40B4-BE49-F238E27FC236}">
                    <a16:creationId xmlns:a16="http://schemas.microsoft.com/office/drawing/2014/main" id="{54FDA500-F1CE-0926-1B27-0D0449BFD3CF}"/>
                  </a:ext>
                </a:extLst>
              </p:cNvPr>
              <p:cNvSpPr txBox="1">
                <a:spLocks noRot="1" noChangeAspect="1" noMove="1" noResize="1" noEditPoints="1" noAdjustHandles="1" noChangeArrowheads="1" noChangeShapeType="1" noTextEdit="1"/>
              </p:cNvSpPr>
              <p:nvPr/>
            </p:nvSpPr>
            <p:spPr>
              <a:xfrm>
                <a:off x="4446568" y="3042214"/>
                <a:ext cx="941668" cy="276999"/>
              </a:xfrm>
              <a:prstGeom prst="rect">
                <a:avLst/>
              </a:prstGeom>
              <a:blipFill>
                <a:blip r:embed="rId14"/>
                <a:stretch>
                  <a:fillRect l="-5263" r="-7895"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191659EB-F7DE-DA1E-B11C-8766134DCE29}"/>
                  </a:ext>
                </a:extLst>
              </p:cNvPr>
              <p:cNvSpPr txBox="1"/>
              <p:nvPr/>
            </p:nvSpPr>
            <p:spPr>
              <a:xfrm>
                <a:off x="859603" y="5531861"/>
                <a:ext cx="741485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Q:</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What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want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have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multiple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outputs,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e.g.</a:t>
                </a:r>
                <a:r>
                  <a:rPr lang="zh-CN" alt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𝑦</m:t>
                        </m:r>
                      </m:e>
                      <m:sub>
                        <m:r>
                          <a:rPr lang="en-US" altLang="zh-CN" sz="2400" b="0" i="1" smtClean="0">
                            <a:latin typeface="Cambria Math" panose="02040503050406030204" pitchFamily="18" charset="0"/>
                            <a:cs typeface="Times New Roman" panose="02020603050405020304" pitchFamily="18" charset="0"/>
                          </a:rPr>
                          <m:t>1</m:t>
                        </m:r>
                      </m:sub>
                    </m:sSub>
                  </m:oMath>
                </a14:m>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a:t>
                </a:r>
                <a:r>
                  <a:rPr lang="zh-CN" alt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𝑦</m:t>
                        </m:r>
                      </m:e>
                      <m:sub>
                        <m:r>
                          <a:rPr lang="en-US" altLang="zh-CN" sz="2400" b="0" i="1" smtClean="0">
                            <a:latin typeface="Cambria Math" panose="02040503050406030204" pitchFamily="18" charset="0"/>
                            <a:cs typeface="Times New Roman" panose="02020603050405020304" pitchFamily="18" charset="0"/>
                          </a:rPr>
                          <m:t>2</m:t>
                        </m:r>
                      </m:sub>
                    </m:sSub>
                  </m:oMath>
                </a14:m>
                <a:r>
                  <a:rPr lang="en-US" altLang="zh-C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mc:Choice>
        <mc:Fallback>
          <p:sp>
            <p:nvSpPr>
              <p:cNvPr id="72" name="TextBox 71">
                <a:extLst>
                  <a:ext uri="{FF2B5EF4-FFF2-40B4-BE49-F238E27FC236}">
                    <a16:creationId xmlns:a16="http://schemas.microsoft.com/office/drawing/2014/main" id="{191659EB-F7DE-DA1E-B11C-8766134DCE29}"/>
                  </a:ext>
                </a:extLst>
              </p:cNvPr>
              <p:cNvSpPr txBox="1">
                <a:spLocks noRot="1" noChangeAspect="1" noMove="1" noResize="1" noEditPoints="1" noAdjustHandles="1" noChangeArrowheads="1" noChangeShapeType="1" noTextEdit="1"/>
              </p:cNvSpPr>
              <p:nvPr/>
            </p:nvSpPr>
            <p:spPr>
              <a:xfrm>
                <a:off x="859603" y="5531861"/>
                <a:ext cx="7414850" cy="461665"/>
              </a:xfrm>
              <a:prstGeom prst="rect">
                <a:avLst/>
              </a:prstGeom>
              <a:blipFill>
                <a:blip r:embed="rId15"/>
                <a:stretch>
                  <a:fillRect l="-1197" t="-10811" r="-342" b="-29730"/>
                </a:stretch>
              </a:blipFill>
            </p:spPr>
            <p:txBody>
              <a:bodyPr/>
              <a:lstStyle/>
              <a:p>
                <a:r>
                  <a:rPr lang="en-US">
                    <a:noFill/>
                  </a:rPr>
                  <a:t> </a:t>
                </a:r>
              </a:p>
            </p:txBody>
          </p:sp>
        </mc:Fallback>
      </mc:AlternateContent>
    </p:spTree>
    <p:extLst>
      <p:ext uri="{BB962C8B-B14F-4D97-AF65-F5344CB8AC3E}">
        <p14:creationId xmlns:p14="http://schemas.microsoft.com/office/powerpoint/2010/main" val="165712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Multi</a:t>
            </a:r>
            <a:r>
              <a:rPr lang="zh-CN" altLang="en-US" dirty="0"/>
              <a:t> </a:t>
            </a:r>
            <a:r>
              <a:rPr lang="en-US" altLang="zh-CN" dirty="0"/>
              <a:t>Output</a:t>
            </a:r>
            <a:r>
              <a:rPr lang="zh-CN" altLang="en-US" dirty="0"/>
              <a:t> </a:t>
            </a:r>
            <a:r>
              <a:rPr lang="en-US" altLang="zh-CN" dirty="0"/>
              <a:t>Perceptron</a:t>
            </a:r>
            <a:endParaRPr lang="en-US" dirty="0"/>
          </a:p>
        </p:txBody>
      </p:sp>
      <p:sp>
        <p:nvSpPr>
          <p:cNvPr id="8" name="TextBox 7">
            <a:extLst>
              <a:ext uri="{FF2B5EF4-FFF2-40B4-BE49-F238E27FC236}">
                <a16:creationId xmlns:a16="http://schemas.microsoft.com/office/drawing/2014/main" id="{CFB75307-9DDB-97DC-3D5C-81C7EE0F01E8}"/>
              </a:ext>
            </a:extLst>
          </p:cNvPr>
          <p:cNvSpPr txBox="1"/>
          <p:nvPr/>
        </p:nvSpPr>
        <p:spPr>
          <a:xfrm>
            <a:off x="1043631" y="3754407"/>
            <a:ext cx="343364" cy="369332"/>
          </a:xfrm>
          <a:prstGeom prst="rect">
            <a:avLst/>
          </a:prstGeom>
          <a:noFill/>
        </p:spPr>
        <p:txBody>
          <a:bodyPr wrap="none" rtlCol="0">
            <a:spAutoFit/>
          </a:bodyPr>
          <a:lstStyle/>
          <a:p>
            <a:r>
              <a:rPr lang="en-US" altLang="zh-CN" dirty="0"/>
              <a:t>…</a:t>
            </a:r>
            <a:endParaRPr lang="en-US" dirty="0"/>
          </a:p>
        </p:txBody>
      </p:sp>
      <p:grpSp>
        <p:nvGrpSpPr>
          <p:cNvPr id="13" name="Group 12">
            <a:extLst>
              <a:ext uri="{FF2B5EF4-FFF2-40B4-BE49-F238E27FC236}">
                <a16:creationId xmlns:a16="http://schemas.microsoft.com/office/drawing/2014/main" id="{3F1E348F-E033-E117-529A-9B1D7593AB6B}"/>
              </a:ext>
            </a:extLst>
          </p:cNvPr>
          <p:cNvGrpSpPr/>
          <p:nvPr/>
        </p:nvGrpSpPr>
        <p:grpSpPr>
          <a:xfrm>
            <a:off x="893773" y="2303959"/>
            <a:ext cx="609600" cy="609600"/>
            <a:chOff x="1807029" y="1719942"/>
            <a:chExt cx="609600" cy="609600"/>
          </a:xfrm>
        </p:grpSpPr>
        <p:sp>
          <p:nvSpPr>
            <p:cNvPr id="3" name="Oval 2">
              <a:extLst>
                <a:ext uri="{FF2B5EF4-FFF2-40B4-BE49-F238E27FC236}">
                  <a16:creationId xmlns:a16="http://schemas.microsoft.com/office/drawing/2014/main" id="{D9C9531A-0C04-A75F-116C-E322822921EB}"/>
                </a:ext>
              </a:extLst>
            </p:cNvPr>
            <p:cNvSpPr/>
            <p:nvPr/>
          </p:nvSpPr>
          <p:spPr>
            <a:xfrm>
              <a:off x="1807029" y="1719942"/>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972E292-B696-535F-5895-95E8251E1AD0}"/>
                    </a:ext>
                  </a:extLst>
                </p:cNvPr>
                <p:cNvSpPr txBox="1"/>
                <p:nvPr/>
              </p:nvSpPr>
              <p:spPr>
                <a:xfrm>
                  <a:off x="1905222" y="1842168"/>
                  <a:ext cx="4607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9" name="TextBox 8">
                  <a:extLst>
                    <a:ext uri="{FF2B5EF4-FFF2-40B4-BE49-F238E27FC236}">
                      <a16:creationId xmlns:a16="http://schemas.microsoft.com/office/drawing/2014/main" id="{B972E292-B696-535F-5895-95E8251E1AD0}"/>
                    </a:ext>
                  </a:extLst>
                </p:cNvPr>
                <p:cNvSpPr txBox="1">
                  <a:spLocks noRot="1" noChangeAspect="1" noMove="1" noResize="1" noEditPoints="1" noAdjustHandles="1" noChangeArrowheads="1" noChangeShapeType="1" noTextEdit="1"/>
                </p:cNvSpPr>
                <p:nvPr/>
              </p:nvSpPr>
              <p:spPr>
                <a:xfrm>
                  <a:off x="1905222" y="1842168"/>
                  <a:ext cx="460767" cy="369332"/>
                </a:xfrm>
                <a:prstGeom prst="rect">
                  <a:avLst/>
                </a:prstGeom>
                <a:blipFill>
                  <a:blip r:embed="rId3"/>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FD196491-5CBD-8AC5-6CDA-07EBADE1B83E}"/>
              </a:ext>
            </a:extLst>
          </p:cNvPr>
          <p:cNvGrpSpPr/>
          <p:nvPr/>
        </p:nvGrpSpPr>
        <p:grpSpPr>
          <a:xfrm>
            <a:off x="893773" y="3138537"/>
            <a:ext cx="609600" cy="609600"/>
            <a:chOff x="1807029" y="2841170"/>
            <a:chExt cx="609600" cy="609600"/>
          </a:xfrm>
        </p:grpSpPr>
        <p:sp>
          <p:nvSpPr>
            <p:cNvPr id="5" name="Oval 4">
              <a:extLst>
                <a:ext uri="{FF2B5EF4-FFF2-40B4-BE49-F238E27FC236}">
                  <a16:creationId xmlns:a16="http://schemas.microsoft.com/office/drawing/2014/main" id="{A3C0BAC1-6C1A-37A4-F438-A7EA5FEF2526}"/>
                </a:ext>
              </a:extLst>
            </p:cNvPr>
            <p:cNvSpPr/>
            <p:nvPr/>
          </p:nvSpPr>
          <p:spPr>
            <a:xfrm>
              <a:off x="1807029" y="2841170"/>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9031FBC-653A-FED4-8BFC-7ECD20F5E759}"/>
                    </a:ext>
                  </a:extLst>
                </p:cNvPr>
                <p:cNvSpPr txBox="1"/>
                <p:nvPr/>
              </p:nvSpPr>
              <p:spPr>
                <a:xfrm>
                  <a:off x="1905222" y="2961304"/>
                  <a:ext cx="4660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10" name="TextBox 9">
                  <a:extLst>
                    <a:ext uri="{FF2B5EF4-FFF2-40B4-BE49-F238E27FC236}">
                      <a16:creationId xmlns:a16="http://schemas.microsoft.com/office/drawing/2014/main" id="{79031FBC-653A-FED4-8BFC-7ECD20F5E759}"/>
                    </a:ext>
                  </a:extLst>
                </p:cNvPr>
                <p:cNvSpPr txBox="1">
                  <a:spLocks noRot="1" noChangeAspect="1" noMove="1" noResize="1" noEditPoints="1" noAdjustHandles="1" noChangeArrowheads="1" noChangeShapeType="1" noTextEdit="1"/>
                </p:cNvSpPr>
                <p:nvPr/>
              </p:nvSpPr>
              <p:spPr>
                <a:xfrm>
                  <a:off x="1905222" y="2961304"/>
                  <a:ext cx="466090" cy="369332"/>
                </a:xfrm>
                <a:prstGeom prst="rect">
                  <a:avLst/>
                </a:prstGeom>
                <a:blipFill>
                  <a:blip r:embed="rId4"/>
                  <a:stretch>
                    <a:fillRect/>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FB058659-4C75-5AD2-F6D3-E61AE8A66518}"/>
              </a:ext>
            </a:extLst>
          </p:cNvPr>
          <p:cNvGrpSpPr/>
          <p:nvPr/>
        </p:nvGrpSpPr>
        <p:grpSpPr>
          <a:xfrm>
            <a:off x="893773" y="4087722"/>
            <a:ext cx="609600" cy="609600"/>
            <a:chOff x="1807029" y="5660569"/>
            <a:chExt cx="609600" cy="609600"/>
          </a:xfrm>
        </p:grpSpPr>
        <p:sp>
          <p:nvSpPr>
            <p:cNvPr id="7" name="Oval 6">
              <a:extLst>
                <a:ext uri="{FF2B5EF4-FFF2-40B4-BE49-F238E27FC236}">
                  <a16:creationId xmlns:a16="http://schemas.microsoft.com/office/drawing/2014/main" id="{24E3EE04-4A0C-2D37-A685-C4A488E42FFD}"/>
                </a:ext>
              </a:extLst>
            </p:cNvPr>
            <p:cNvSpPr/>
            <p:nvPr/>
          </p:nvSpPr>
          <p:spPr>
            <a:xfrm>
              <a:off x="1807029" y="5660569"/>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C85206D-A477-E3D0-2E1A-09E3450EDD39}"/>
                    </a:ext>
                  </a:extLst>
                </p:cNvPr>
                <p:cNvSpPr txBox="1"/>
                <p:nvPr/>
              </p:nvSpPr>
              <p:spPr>
                <a:xfrm>
                  <a:off x="1905221" y="5780703"/>
                  <a:ext cx="476156"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𝑝</m:t>
                            </m:r>
                          </m:sub>
                        </m:sSub>
                      </m:oMath>
                    </m:oMathPara>
                  </a14:m>
                  <a:endParaRPr lang="en-US" dirty="0">
                    <a:solidFill>
                      <a:schemeClr val="bg1"/>
                    </a:solidFill>
                  </a:endParaRPr>
                </a:p>
              </p:txBody>
            </p:sp>
          </mc:Choice>
          <mc:Fallback>
            <p:sp>
              <p:nvSpPr>
                <p:cNvPr id="12" name="TextBox 11">
                  <a:extLst>
                    <a:ext uri="{FF2B5EF4-FFF2-40B4-BE49-F238E27FC236}">
                      <a16:creationId xmlns:a16="http://schemas.microsoft.com/office/drawing/2014/main" id="{7C85206D-A477-E3D0-2E1A-09E3450EDD39}"/>
                    </a:ext>
                  </a:extLst>
                </p:cNvPr>
                <p:cNvSpPr txBox="1">
                  <a:spLocks noRot="1" noChangeAspect="1" noMove="1" noResize="1" noEditPoints="1" noAdjustHandles="1" noChangeArrowheads="1" noChangeShapeType="1" noTextEdit="1"/>
                </p:cNvSpPr>
                <p:nvPr/>
              </p:nvSpPr>
              <p:spPr>
                <a:xfrm>
                  <a:off x="1905221" y="5780703"/>
                  <a:ext cx="476156" cy="390748"/>
                </a:xfrm>
                <a:prstGeom prst="rect">
                  <a:avLst/>
                </a:prstGeom>
                <a:blipFill>
                  <a:blip r:embed="rId5"/>
                  <a:stretch>
                    <a:fillRect b="-6452"/>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5CD649DB-E131-9261-DDB8-2BC603B76B3B}"/>
                  </a:ext>
                </a:extLst>
              </p:cNvPr>
              <p:cNvSpPr/>
              <p:nvPr/>
            </p:nvSpPr>
            <p:spPr>
              <a:xfrm>
                <a:off x="3504587" y="2736226"/>
                <a:ext cx="804621" cy="804621"/>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3000" i="1" smtClean="0">
                              <a:solidFill>
                                <a:schemeClr val="tx1"/>
                              </a:solidFill>
                              <a:latin typeface="Cambria Math" panose="02040503050406030204" pitchFamily="18" charset="0"/>
                            </a:rPr>
                          </m:ctrlPr>
                        </m:sSubPr>
                        <m:e>
                          <m:r>
                            <a:rPr lang="en-US" altLang="zh-CN" sz="3000" b="0" i="1" smtClean="0">
                              <a:solidFill>
                                <a:schemeClr val="tx1"/>
                              </a:solidFill>
                              <a:latin typeface="Cambria Math" panose="02040503050406030204" pitchFamily="18" charset="0"/>
                            </a:rPr>
                            <m:t>𝑧</m:t>
                          </m:r>
                        </m:e>
                        <m:sub>
                          <m:r>
                            <a:rPr lang="en-US" altLang="zh-CN" sz="3000" b="0" i="1" smtClean="0">
                              <a:solidFill>
                                <a:schemeClr val="tx1"/>
                              </a:solidFill>
                              <a:latin typeface="Cambria Math" panose="02040503050406030204" pitchFamily="18" charset="0"/>
                            </a:rPr>
                            <m:t>1</m:t>
                          </m:r>
                        </m:sub>
                      </m:sSub>
                    </m:oMath>
                  </m:oMathPara>
                </a14:m>
                <a:endParaRPr lang="en-US" sz="3000" dirty="0">
                  <a:solidFill>
                    <a:schemeClr val="tx1"/>
                  </a:solidFill>
                </a:endParaRPr>
              </a:p>
            </p:txBody>
          </p:sp>
        </mc:Choice>
        <mc:Fallback>
          <p:sp>
            <p:nvSpPr>
              <p:cNvPr id="19" name="Oval 18">
                <a:extLst>
                  <a:ext uri="{FF2B5EF4-FFF2-40B4-BE49-F238E27FC236}">
                    <a16:creationId xmlns:a16="http://schemas.microsoft.com/office/drawing/2014/main" id="{5CD649DB-E131-9261-DDB8-2BC603B76B3B}"/>
                  </a:ext>
                </a:extLst>
              </p:cNvPr>
              <p:cNvSpPr>
                <a:spLocks noRot="1" noChangeAspect="1" noMove="1" noResize="1" noEditPoints="1" noAdjustHandles="1" noChangeArrowheads="1" noChangeShapeType="1" noTextEdit="1"/>
              </p:cNvSpPr>
              <p:nvPr/>
            </p:nvSpPr>
            <p:spPr>
              <a:xfrm>
                <a:off x="3504587" y="2736226"/>
                <a:ext cx="804621" cy="804621"/>
              </a:xfrm>
              <a:prstGeom prst="ellipse">
                <a:avLst/>
              </a:prstGeom>
              <a:blipFill>
                <a:blip r:embed="rId6"/>
                <a:stretch>
                  <a:fillRect/>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41B9311-F0C8-3E69-628A-3C4F1A027BE6}"/>
              </a:ext>
            </a:extLst>
          </p:cNvPr>
          <p:cNvCxnSpPr>
            <a:cxnSpLocks/>
            <a:stCxn id="9" idx="3"/>
            <a:endCxn id="19" idx="2"/>
          </p:cNvCxnSpPr>
          <p:nvPr/>
        </p:nvCxnSpPr>
        <p:spPr>
          <a:xfrm>
            <a:off x="1452733" y="2610851"/>
            <a:ext cx="2051854" cy="527686"/>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7DD973-C016-3E03-77AD-792E7E15F6F3}"/>
              </a:ext>
            </a:extLst>
          </p:cNvPr>
          <p:cNvCxnSpPr>
            <a:cxnSpLocks/>
            <a:stCxn id="10" idx="3"/>
            <a:endCxn id="19" idx="2"/>
          </p:cNvCxnSpPr>
          <p:nvPr/>
        </p:nvCxnSpPr>
        <p:spPr>
          <a:xfrm flipV="1">
            <a:off x="1458056" y="3138537"/>
            <a:ext cx="2046531" cy="304800"/>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40E01B-6E7A-E326-EB35-0676DCA5BBB7}"/>
              </a:ext>
            </a:extLst>
          </p:cNvPr>
          <p:cNvCxnSpPr>
            <a:cxnSpLocks/>
            <a:stCxn id="12" idx="3"/>
            <a:endCxn id="19" idx="2"/>
          </p:cNvCxnSpPr>
          <p:nvPr/>
        </p:nvCxnSpPr>
        <p:spPr>
          <a:xfrm flipV="1">
            <a:off x="1468121" y="3138537"/>
            <a:ext cx="2036466" cy="1264693"/>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916135E-054B-DEE5-FD43-D643FF3FAE5F}"/>
              </a:ext>
            </a:extLst>
          </p:cNvPr>
          <p:cNvCxnSpPr>
            <a:cxnSpLocks/>
            <a:stCxn id="19" idx="6"/>
          </p:cNvCxnSpPr>
          <p:nvPr/>
        </p:nvCxnSpPr>
        <p:spPr>
          <a:xfrm flipV="1">
            <a:off x="4309208" y="3138536"/>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54FDA500-F1CE-0926-1B27-0D0449BFD3CF}"/>
                  </a:ext>
                </a:extLst>
              </p:cNvPr>
              <p:cNvSpPr txBox="1"/>
              <p:nvPr/>
            </p:nvSpPr>
            <p:spPr>
              <a:xfrm>
                <a:off x="4500925" y="2806938"/>
                <a:ext cx="114569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m:oMathPara>
                </a14:m>
                <a:endParaRPr lang="en-US" dirty="0"/>
              </a:p>
            </p:txBody>
          </p:sp>
        </mc:Choice>
        <mc:Fallback>
          <p:sp>
            <p:nvSpPr>
              <p:cNvPr id="45" name="TextBox 44">
                <a:extLst>
                  <a:ext uri="{FF2B5EF4-FFF2-40B4-BE49-F238E27FC236}">
                    <a16:creationId xmlns:a16="http://schemas.microsoft.com/office/drawing/2014/main" id="{54FDA500-F1CE-0926-1B27-0D0449BFD3CF}"/>
                  </a:ext>
                </a:extLst>
              </p:cNvPr>
              <p:cNvSpPr txBox="1">
                <a:spLocks noRot="1" noChangeAspect="1" noMove="1" noResize="1" noEditPoints="1" noAdjustHandles="1" noChangeArrowheads="1" noChangeShapeType="1" noTextEdit="1"/>
              </p:cNvSpPr>
              <p:nvPr/>
            </p:nvSpPr>
            <p:spPr>
              <a:xfrm>
                <a:off x="4500925" y="2806938"/>
                <a:ext cx="1145698" cy="276999"/>
              </a:xfrm>
              <a:prstGeom prst="rect">
                <a:avLst/>
              </a:prstGeom>
              <a:blipFill>
                <a:blip r:embed="rId7"/>
                <a:stretch>
                  <a:fillRect l="-4396" r="-6593"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C2831F64-20B1-50CB-6565-8E7FE3B4FCE7}"/>
                  </a:ext>
                </a:extLst>
              </p:cNvPr>
              <p:cNvSpPr/>
              <p:nvPr/>
            </p:nvSpPr>
            <p:spPr>
              <a:xfrm>
                <a:off x="3504586" y="3675185"/>
                <a:ext cx="804621" cy="804621"/>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3000" i="1" smtClean="0">
                              <a:solidFill>
                                <a:schemeClr val="tx1"/>
                              </a:solidFill>
                              <a:latin typeface="Cambria Math" panose="02040503050406030204" pitchFamily="18" charset="0"/>
                            </a:rPr>
                          </m:ctrlPr>
                        </m:sSubPr>
                        <m:e>
                          <m:r>
                            <a:rPr lang="en-US" altLang="zh-CN" sz="3000" b="0" i="1" smtClean="0">
                              <a:solidFill>
                                <a:schemeClr val="tx1"/>
                              </a:solidFill>
                              <a:latin typeface="Cambria Math" panose="02040503050406030204" pitchFamily="18" charset="0"/>
                            </a:rPr>
                            <m:t>𝑧</m:t>
                          </m:r>
                        </m:e>
                        <m:sub>
                          <m:r>
                            <a:rPr lang="en-US" altLang="zh-CN" sz="3000" b="0" i="1" smtClean="0">
                              <a:solidFill>
                                <a:schemeClr val="tx1"/>
                              </a:solidFill>
                              <a:latin typeface="Cambria Math" panose="02040503050406030204" pitchFamily="18" charset="0"/>
                            </a:rPr>
                            <m:t>2</m:t>
                          </m:r>
                        </m:sub>
                      </m:sSub>
                    </m:oMath>
                  </m:oMathPara>
                </a14:m>
                <a:endParaRPr lang="en-US" sz="3000" dirty="0">
                  <a:solidFill>
                    <a:schemeClr val="tx1"/>
                  </a:solidFill>
                </a:endParaRPr>
              </a:p>
            </p:txBody>
          </p:sp>
        </mc:Choice>
        <mc:Fallback>
          <p:sp>
            <p:nvSpPr>
              <p:cNvPr id="24" name="Oval 23">
                <a:extLst>
                  <a:ext uri="{FF2B5EF4-FFF2-40B4-BE49-F238E27FC236}">
                    <a16:creationId xmlns:a16="http://schemas.microsoft.com/office/drawing/2014/main" id="{C2831F64-20B1-50CB-6565-8E7FE3B4FCE7}"/>
                  </a:ext>
                </a:extLst>
              </p:cNvPr>
              <p:cNvSpPr>
                <a:spLocks noRot="1" noChangeAspect="1" noMove="1" noResize="1" noEditPoints="1" noAdjustHandles="1" noChangeArrowheads="1" noChangeShapeType="1" noTextEdit="1"/>
              </p:cNvSpPr>
              <p:nvPr/>
            </p:nvSpPr>
            <p:spPr>
              <a:xfrm>
                <a:off x="3504586" y="3675185"/>
                <a:ext cx="804621" cy="804621"/>
              </a:xfrm>
              <a:prstGeom prst="ellipse">
                <a:avLst/>
              </a:prstGeom>
              <a:blipFill>
                <a:blip r:embed="rId8"/>
                <a:stretch>
                  <a:fillRect/>
                </a:stretch>
              </a:blipFill>
              <a:ln>
                <a:no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B4493FC-34E2-D6AD-347E-99604145F2D3}"/>
              </a:ext>
            </a:extLst>
          </p:cNvPr>
          <p:cNvCxnSpPr>
            <a:cxnSpLocks/>
            <a:stCxn id="9" idx="3"/>
            <a:endCxn id="24" idx="2"/>
          </p:cNvCxnSpPr>
          <p:nvPr/>
        </p:nvCxnSpPr>
        <p:spPr>
          <a:xfrm>
            <a:off x="1452733" y="2610851"/>
            <a:ext cx="2051853" cy="1466645"/>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219F2B-9BE7-BB8B-3BEF-585D3F7E45A7}"/>
              </a:ext>
            </a:extLst>
          </p:cNvPr>
          <p:cNvCxnSpPr>
            <a:cxnSpLocks/>
            <a:stCxn id="10" idx="3"/>
            <a:endCxn id="24" idx="2"/>
          </p:cNvCxnSpPr>
          <p:nvPr/>
        </p:nvCxnSpPr>
        <p:spPr>
          <a:xfrm>
            <a:off x="1458056" y="3443337"/>
            <a:ext cx="2046530" cy="634159"/>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6F6D6DD-518B-A29F-EDF1-1D3F4EAD0CC8}"/>
              </a:ext>
            </a:extLst>
          </p:cNvPr>
          <p:cNvCxnSpPr>
            <a:cxnSpLocks/>
            <a:stCxn id="12" idx="3"/>
            <a:endCxn id="24" idx="2"/>
          </p:cNvCxnSpPr>
          <p:nvPr/>
        </p:nvCxnSpPr>
        <p:spPr>
          <a:xfrm flipV="1">
            <a:off x="1468121" y="4077496"/>
            <a:ext cx="2036465" cy="325734"/>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59D6488-1FE9-B9B3-ED4E-8A11586B831D}"/>
              </a:ext>
            </a:extLst>
          </p:cNvPr>
          <p:cNvCxnSpPr>
            <a:cxnSpLocks/>
          </p:cNvCxnSpPr>
          <p:nvPr/>
        </p:nvCxnSpPr>
        <p:spPr>
          <a:xfrm flipV="1">
            <a:off x="4309208" y="4091795"/>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D42D1167-5FB7-1440-4BFA-534DFF89E97C}"/>
                  </a:ext>
                </a:extLst>
              </p:cNvPr>
              <p:cNvSpPr txBox="1"/>
              <p:nvPr/>
            </p:nvSpPr>
            <p:spPr>
              <a:xfrm>
                <a:off x="4500925" y="3760197"/>
                <a:ext cx="115102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dirty="0"/>
              </a:p>
            </p:txBody>
          </p:sp>
        </mc:Choice>
        <mc:Fallback>
          <p:sp>
            <p:nvSpPr>
              <p:cNvPr id="43" name="TextBox 42">
                <a:extLst>
                  <a:ext uri="{FF2B5EF4-FFF2-40B4-BE49-F238E27FC236}">
                    <a16:creationId xmlns:a16="http://schemas.microsoft.com/office/drawing/2014/main" id="{D42D1167-5FB7-1440-4BFA-534DFF89E97C}"/>
                  </a:ext>
                </a:extLst>
              </p:cNvPr>
              <p:cNvSpPr txBox="1">
                <a:spLocks noRot="1" noChangeAspect="1" noMove="1" noResize="1" noEditPoints="1" noAdjustHandles="1" noChangeArrowheads="1" noChangeShapeType="1" noTextEdit="1"/>
              </p:cNvSpPr>
              <p:nvPr/>
            </p:nvSpPr>
            <p:spPr>
              <a:xfrm>
                <a:off x="4500925" y="3760197"/>
                <a:ext cx="1151020" cy="276999"/>
              </a:xfrm>
              <a:prstGeom prst="rect">
                <a:avLst/>
              </a:prstGeom>
              <a:blipFill>
                <a:blip r:embed="rId9"/>
                <a:stretch>
                  <a:fillRect l="-4396" t="-4545" r="-6593" b="-3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954C0B0F-6FA2-A76C-2226-9DDC809E7752}"/>
                  </a:ext>
                </a:extLst>
              </p:cNvPr>
              <p:cNvSpPr txBox="1"/>
              <p:nvPr/>
            </p:nvSpPr>
            <p:spPr>
              <a:xfrm>
                <a:off x="8073011" y="2806938"/>
                <a:ext cx="193213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0" i="1" smtClean="0">
                              <a:latin typeface="Cambria Math" panose="02040503050406030204" pitchFamily="18" charset="0"/>
                            </a:rPr>
                            <m:t>𝑇</m:t>
                          </m:r>
                        </m:sup>
                      </m:s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𝟏</m:t>
                          </m:r>
                        </m:sub>
                      </m:sSub>
                    </m:oMath>
                  </m:oMathPara>
                </a14:m>
                <a:endParaRPr lang="en-US" dirty="0"/>
              </a:p>
            </p:txBody>
          </p:sp>
        </mc:Choice>
        <mc:Fallback>
          <p:sp>
            <p:nvSpPr>
              <p:cNvPr id="44" name="TextBox 43">
                <a:extLst>
                  <a:ext uri="{FF2B5EF4-FFF2-40B4-BE49-F238E27FC236}">
                    <a16:creationId xmlns:a16="http://schemas.microsoft.com/office/drawing/2014/main" id="{954C0B0F-6FA2-A76C-2226-9DDC809E7752}"/>
                  </a:ext>
                </a:extLst>
              </p:cNvPr>
              <p:cNvSpPr txBox="1">
                <a:spLocks noRot="1" noChangeAspect="1" noMove="1" noResize="1" noEditPoints="1" noAdjustHandles="1" noChangeArrowheads="1" noChangeShapeType="1" noTextEdit="1"/>
              </p:cNvSpPr>
              <p:nvPr/>
            </p:nvSpPr>
            <p:spPr>
              <a:xfrm>
                <a:off x="8073011" y="2806938"/>
                <a:ext cx="1932132" cy="369332"/>
              </a:xfrm>
              <a:prstGeom prst="rect">
                <a:avLst/>
              </a:prstGeom>
              <a:blipFill>
                <a:blip r:embed="rId10"/>
                <a:stretch>
                  <a:fillRect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DA8DDD1E-D779-3089-CCF1-7F9751F75EE9}"/>
                  </a:ext>
                </a:extLst>
              </p:cNvPr>
              <p:cNvSpPr txBox="1"/>
              <p:nvPr/>
            </p:nvSpPr>
            <p:spPr>
              <a:xfrm>
                <a:off x="8056969" y="3681731"/>
                <a:ext cx="198663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0" i="1" smtClean="0">
                              <a:latin typeface="Cambria Math" panose="02040503050406030204" pitchFamily="18" charset="0"/>
                            </a:rPr>
                            <m:t>𝑇</m:t>
                          </m:r>
                        </m:sup>
                      </m:s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𝟐</m:t>
                          </m:r>
                        </m:sub>
                      </m:sSub>
                    </m:oMath>
                  </m:oMathPara>
                </a14:m>
                <a:endParaRPr lang="en-US" dirty="0"/>
              </a:p>
            </p:txBody>
          </p:sp>
        </mc:Choice>
        <mc:Fallback>
          <p:sp>
            <p:nvSpPr>
              <p:cNvPr id="46" name="TextBox 45">
                <a:extLst>
                  <a:ext uri="{FF2B5EF4-FFF2-40B4-BE49-F238E27FC236}">
                    <a16:creationId xmlns:a16="http://schemas.microsoft.com/office/drawing/2014/main" id="{DA8DDD1E-D779-3089-CCF1-7F9751F75EE9}"/>
                  </a:ext>
                </a:extLst>
              </p:cNvPr>
              <p:cNvSpPr txBox="1">
                <a:spLocks noRot="1" noChangeAspect="1" noMove="1" noResize="1" noEditPoints="1" noAdjustHandles="1" noChangeArrowheads="1" noChangeShapeType="1" noTextEdit="1"/>
              </p:cNvSpPr>
              <p:nvPr/>
            </p:nvSpPr>
            <p:spPr>
              <a:xfrm>
                <a:off x="8056969" y="3681731"/>
                <a:ext cx="1986633" cy="369332"/>
              </a:xfrm>
              <a:prstGeom prst="rect">
                <a:avLst/>
              </a:prstGeom>
              <a:blipFill>
                <a:blip r:embed="rId11"/>
                <a:stretch>
                  <a:fillRect b="-129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9646AFCD-025E-0BD4-BF9C-8B4F1CF00BD3}"/>
              </a:ext>
            </a:extLst>
          </p:cNvPr>
          <p:cNvSpPr txBox="1"/>
          <p:nvPr/>
        </p:nvSpPr>
        <p:spPr>
          <a:xfrm>
            <a:off x="893773" y="5470357"/>
            <a:ext cx="100937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More?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4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Multi</a:t>
            </a:r>
            <a:r>
              <a:rPr lang="zh-CN" altLang="en-US" dirty="0"/>
              <a:t> </a:t>
            </a:r>
            <a:r>
              <a:rPr lang="en-US" altLang="zh-CN" dirty="0"/>
              <a:t>Output</a:t>
            </a:r>
            <a:r>
              <a:rPr lang="zh-CN" altLang="en-US" dirty="0"/>
              <a:t> </a:t>
            </a:r>
            <a:r>
              <a:rPr lang="en-US" altLang="zh-CN" dirty="0"/>
              <a:t>Perceptron</a:t>
            </a:r>
            <a:endParaRPr lang="en-US" dirty="0"/>
          </a:p>
        </p:txBody>
      </p:sp>
      <p:sp>
        <p:nvSpPr>
          <p:cNvPr id="8" name="TextBox 7">
            <a:extLst>
              <a:ext uri="{FF2B5EF4-FFF2-40B4-BE49-F238E27FC236}">
                <a16:creationId xmlns:a16="http://schemas.microsoft.com/office/drawing/2014/main" id="{CFB75307-9DDB-97DC-3D5C-81C7EE0F01E8}"/>
              </a:ext>
            </a:extLst>
          </p:cNvPr>
          <p:cNvSpPr txBox="1"/>
          <p:nvPr/>
        </p:nvSpPr>
        <p:spPr>
          <a:xfrm>
            <a:off x="1043631" y="3754407"/>
            <a:ext cx="343364" cy="369332"/>
          </a:xfrm>
          <a:prstGeom prst="rect">
            <a:avLst/>
          </a:prstGeom>
          <a:noFill/>
        </p:spPr>
        <p:txBody>
          <a:bodyPr wrap="none" rtlCol="0">
            <a:spAutoFit/>
          </a:bodyPr>
          <a:lstStyle/>
          <a:p>
            <a:r>
              <a:rPr lang="en-US" altLang="zh-CN" dirty="0"/>
              <a:t>…</a:t>
            </a:r>
            <a:endParaRPr lang="en-US" dirty="0"/>
          </a:p>
        </p:txBody>
      </p:sp>
      <p:grpSp>
        <p:nvGrpSpPr>
          <p:cNvPr id="13" name="Group 12">
            <a:extLst>
              <a:ext uri="{FF2B5EF4-FFF2-40B4-BE49-F238E27FC236}">
                <a16:creationId xmlns:a16="http://schemas.microsoft.com/office/drawing/2014/main" id="{3F1E348F-E033-E117-529A-9B1D7593AB6B}"/>
              </a:ext>
            </a:extLst>
          </p:cNvPr>
          <p:cNvGrpSpPr/>
          <p:nvPr/>
        </p:nvGrpSpPr>
        <p:grpSpPr>
          <a:xfrm>
            <a:off x="893773" y="2303959"/>
            <a:ext cx="609600" cy="609600"/>
            <a:chOff x="1807029" y="1719942"/>
            <a:chExt cx="609600" cy="609600"/>
          </a:xfrm>
        </p:grpSpPr>
        <p:sp>
          <p:nvSpPr>
            <p:cNvPr id="3" name="Oval 2">
              <a:extLst>
                <a:ext uri="{FF2B5EF4-FFF2-40B4-BE49-F238E27FC236}">
                  <a16:creationId xmlns:a16="http://schemas.microsoft.com/office/drawing/2014/main" id="{D9C9531A-0C04-A75F-116C-E322822921EB}"/>
                </a:ext>
              </a:extLst>
            </p:cNvPr>
            <p:cNvSpPr/>
            <p:nvPr/>
          </p:nvSpPr>
          <p:spPr>
            <a:xfrm>
              <a:off x="1807029" y="1719942"/>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972E292-B696-535F-5895-95E8251E1AD0}"/>
                    </a:ext>
                  </a:extLst>
                </p:cNvPr>
                <p:cNvSpPr txBox="1"/>
                <p:nvPr/>
              </p:nvSpPr>
              <p:spPr>
                <a:xfrm>
                  <a:off x="1905222" y="1842168"/>
                  <a:ext cx="4607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9" name="TextBox 8">
                  <a:extLst>
                    <a:ext uri="{FF2B5EF4-FFF2-40B4-BE49-F238E27FC236}">
                      <a16:creationId xmlns:a16="http://schemas.microsoft.com/office/drawing/2014/main" id="{B972E292-B696-535F-5895-95E8251E1AD0}"/>
                    </a:ext>
                  </a:extLst>
                </p:cNvPr>
                <p:cNvSpPr txBox="1">
                  <a:spLocks noRot="1" noChangeAspect="1" noMove="1" noResize="1" noEditPoints="1" noAdjustHandles="1" noChangeArrowheads="1" noChangeShapeType="1" noTextEdit="1"/>
                </p:cNvSpPr>
                <p:nvPr/>
              </p:nvSpPr>
              <p:spPr>
                <a:xfrm>
                  <a:off x="1905222" y="1842168"/>
                  <a:ext cx="460767" cy="369332"/>
                </a:xfrm>
                <a:prstGeom prst="rect">
                  <a:avLst/>
                </a:prstGeom>
                <a:blipFill>
                  <a:blip r:embed="rId3"/>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FD196491-5CBD-8AC5-6CDA-07EBADE1B83E}"/>
              </a:ext>
            </a:extLst>
          </p:cNvPr>
          <p:cNvGrpSpPr/>
          <p:nvPr/>
        </p:nvGrpSpPr>
        <p:grpSpPr>
          <a:xfrm>
            <a:off x="893773" y="3138537"/>
            <a:ext cx="609600" cy="609600"/>
            <a:chOff x="1807029" y="2841170"/>
            <a:chExt cx="609600" cy="609600"/>
          </a:xfrm>
        </p:grpSpPr>
        <p:sp>
          <p:nvSpPr>
            <p:cNvPr id="5" name="Oval 4">
              <a:extLst>
                <a:ext uri="{FF2B5EF4-FFF2-40B4-BE49-F238E27FC236}">
                  <a16:creationId xmlns:a16="http://schemas.microsoft.com/office/drawing/2014/main" id="{A3C0BAC1-6C1A-37A4-F438-A7EA5FEF2526}"/>
                </a:ext>
              </a:extLst>
            </p:cNvPr>
            <p:cNvSpPr/>
            <p:nvPr/>
          </p:nvSpPr>
          <p:spPr>
            <a:xfrm>
              <a:off x="1807029" y="2841170"/>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9031FBC-653A-FED4-8BFC-7ECD20F5E759}"/>
                    </a:ext>
                  </a:extLst>
                </p:cNvPr>
                <p:cNvSpPr txBox="1"/>
                <p:nvPr/>
              </p:nvSpPr>
              <p:spPr>
                <a:xfrm>
                  <a:off x="1905222" y="2961304"/>
                  <a:ext cx="4660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10" name="TextBox 9">
                  <a:extLst>
                    <a:ext uri="{FF2B5EF4-FFF2-40B4-BE49-F238E27FC236}">
                      <a16:creationId xmlns:a16="http://schemas.microsoft.com/office/drawing/2014/main" id="{79031FBC-653A-FED4-8BFC-7ECD20F5E759}"/>
                    </a:ext>
                  </a:extLst>
                </p:cNvPr>
                <p:cNvSpPr txBox="1">
                  <a:spLocks noRot="1" noChangeAspect="1" noMove="1" noResize="1" noEditPoints="1" noAdjustHandles="1" noChangeArrowheads="1" noChangeShapeType="1" noTextEdit="1"/>
                </p:cNvSpPr>
                <p:nvPr/>
              </p:nvSpPr>
              <p:spPr>
                <a:xfrm>
                  <a:off x="1905222" y="2961304"/>
                  <a:ext cx="466090" cy="369332"/>
                </a:xfrm>
                <a:prstGeom prst="rect">
                  <a:avLst/>
                </a:prstGeom>
                <a:blipFill>
                  <a:blip r:embed="rId4"/>
                  <a:stretch>
                    <a:fillRect/>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FB058659-4C75-5AD2-F6D3-E61AE8A66518}"/>
              </a:ext>
            </a:extLst>
          </p:cNvPr>
          <p:cNvGrpSpPr/>
          <p:nvPr/>
        </p:nvGrpSpPr>
        <p:grpSpPr>
          <a:xfrm>
            <a:off x="893773" y="4087722"/>
            <a:ext cx="609600" cy="609600"/>
            <a:chOff x="1807029" y="5660569"/>
            <a:chExt cx="609600" cy="609600"/>
          </a:xfrm>
        </p:grpSpPr>
        <p:sp>
          <p:nvSpPr>
            <p:cNvPr id="7" name="Oval 6">
              <a:extLst>
                <a:ext uri="{FF2B5EF4-FFF2-40B4-BE49-F238E27FC236}">
                  <a16:creationId xmlns:a16="http://schemas.microsoft.com/office/drawing/2014/main" id="{24E3EE04-4A0C-2D37-A685-C4A488E42FFD}"/>
                </a:ext>
              </a:extLst>
            </p:cNvPr>
            <p:cNvSpPr/>
            <p:nvPr/>
          </p:nvSpPr>
          <p:spPr>
            <a:xfrm>
              <a:off x="1807029" y="5660569"/>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C85206D-A477-E3D0-2E1A-09E3450EDD39}"/>
                    </a:ext>
                  </a:extLst>
                </p:cNvPr>
                <p:cNvSpPr txBox="1"/>
                <p:nvPr/>
              </p:nvSpPr>
              <p:spPr>
                <a:xfrm>
                  <a:off x="1905221" y="5780703"/>
                  <a:ext cx="476156"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𝑝</m:t>
                            </m:r>
                          </m:sub>
                        </m:sSub>
                      </m:oMath>
                    </m:oMathPara>
                  </a14:m>
                  <a:endParaRPr lang="en-US" dirty="0">
                    <a:solidFill>
                      <a:schemeClr val="bg1"/>
                    </a:solidFill>
                  </a:endParaRPr>
                </a:p>
              </p:txBody>
            </p:sp>
          </mc:Choice>
          <mc:Fallback>
            <p:sp>
              <p:nvSpPr>
                <p:cNvPr id="12" name="TextBox 11">
                  <a:extLst>
                    <a:ext uri="{FF2B5EF4-FFF2-40B4-BE49-F238E27FC236}">
                      <a16:creationId xmlns:a16="http://schemas.microsoft.com/office/drawing/2014/main" id="{7C85206D-A477-E3D0-2E1A-09E3450EDD39}"/>
                    </a:ext>
                  </a:extLst>
                </p:cNvPr>
                <p:cNvSpPr txBox="1">
                  <a:spLocks noRot="1" noChangeAspect="1" noMove="1" noResize="1" noEditPoints="1" noAdjustHandles="1" noChangeArrowheads="1" noChangeShapeType="1" noTextEdit="1"/>
                </p:cNvSpPr>
                <p:nvPr/>
              </p:nvSpPr>
              <p:spPr>
                <a:xfrm>
                  <a:off x="1905221" y="5780703"/>
                  <a:ext cx="476156" cy="390748"/>
                </a:xfrm>
                <a:prstGeom prst="rect">
                  <a:avLst/>
                </a:prstGeom>
                <a:blipFill>
                  <a:blip r:embed="rId5"/>
                  <a:stretch>
                    <a:fillRect b="-6452"/>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5CD649DB-E131-9261-DDB8-2BC603B76B3B}"/>
                  </a:ext>
                </a:extLst>
              </p:cNvPr>
              <p:cNvSpPr/>
              <p:nvPr/>
            </p:nvSpPr>
            <p:spPr>
              <a:xfrm>
                <a:off x="3504587" y="1917639"/>
                <a:ext cx="613225" cy="613225"/>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𝑧</m:t>
                          </m:r>
                        </m:e>
                        <m:sub>
                          <m:r>
                            <a:rPr lang="en-US" altLang="zh-CN" sz="2400" b="0" i="1" smtClean="0">
                              <a:solidFill>
                                <a:schemeClr val="tx1"/>
                              </a:solidFill>
                              <a:latin typeface="Cambria Math" panose="02040503050406030204" pitchFamily="18" charset="0"/>
                            </a:rPr>
                            <m:t>1</m:t>
                          </m:r>
                        </m:sub>
                      </m:sSub>
                    </m:oMath>
                  </m:oMathPara>
                </a14:m>
                <a:endParaRPr lang="en-US" sz="2400" dirty="0">
                  <a:solidFill>
                    <a:schemeClr val="tx1"/>
                  </a:solidFill>
                </a:endParaRPr>
              </a:p>
            </p:txBody>
          </p:sp>
        </mc:Choice>
        <mc:Fallback>
          <p:sp>
            <p:nvSpPr>
              <p:cNvPr id="19" name="Oval 18">
                <a:extLst>
                  <a:ext uri="{FF2B5EF4-FFF2-40B4-BE49-F238E27FC236}">
                    <a16:creationId xmlns:a16="http://schemas.microsoft.com/office/drawing/2014/main" id="{5CD649DB-E131-9261-DDB8-2BC603B76B3B}"/>
                  </a:ext>
                </a:extLst>
              </p:cNvPr>
              <p:cNvSpPr>
                <a:spLocks noRot="1" noChangeAspect="1" noMove="1" noResize="1" noEditPoints="1" noAdjustHandles="1" noChangeArrowheads="1" noChangeShapeType="1" noTextEdit="1"/>
              </p:cNvSpPr>
              <p:nvPr/>
            </p:nvSpPr>
            <p:spPr>
              <a:xfrm>
                <a:off x="3504587" y="1917639"/>
                <a:ext cx="613225" cy="613225"/>
              </a:xfrm>
              <a:prstGeom prst="ellipse">
                <a:avLst/>
              </a:prstGeom>
              <a:blipFill>
                <a:blip r:embed="rId6"/>
                <a:stretch>
                  <a:fillRect/>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41B9311-F0C8-3E69-628A-3C4F1A027BE6}"/>
              </a:ext>
            </a:extLst>
          </p:cNvPr>
          <p:cNvCxnSpPr>
            <a:cxnSpLocks/>
            <a:stCxn id="9" idx="3"/>
            <a:endCxn id="19" idx="2"/>
          </p:cNvCxnSpPr>
          <p:nvPr/>
        </p:nvCxnSpPr>
        <p:spPr>
          <a:xfrm flipV="1">
            <a:off x="1452733" y="2224252"/>
            <a:ext cx="2051854" cy="386599"/>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7DD973-C016-3E03-77AD-792E7E15F6F3}"/>
              </a:ext>
            </a:extLst>
          </p:cNvPr>
          <p:cNvCxnSpPr>
            <a:cxnSpLocks/>
            <a:stCxn id="10" idx="3"/>
            <a:endCxn id="19" idx="2"/>
          </p:cNvCxnSpPr>
          <p:nvPr/>
        </p:nvCxnSpPr>
        <p:spPr>
          <a:xfrm flipV="1">
            <a:off x="1458056" y="2224252"/>
            <a:ext cx="2046531" cy="1219085"/>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40E01B-6E7A-E326-EB35-0676DCA5BBB7}"/>
              </a:ext>
            </a:extLst>
          </p:cNvPr>
          <p:cNvCxnSpPr>
            <a:cxnSpLocks/>
            <a:stCxn id="12" idx="3"/>
            <a:endCxn id="19" idx="2"/>
          </p:cNvCxnSpPr>
          <p:nvPr/>
        </p:nvCxnSpPr>
        <p:spPr>
          <a:xfrm flipV="1">
            <a:off x="1468121" y="2224252"/>
            <a:ext cx="2036466" cy="2178978"/>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C2831F64-20B1-50CB-6565-8E7FE3B4FCE7}"/>
                  </a:ext>
                </a:extLst>
              </p:cNvPr>
              <p:cNvSpPr/>
              <p:nvPr/>
            </p:nvSpPr>
            <p:spPr>
              <a:xfrm>
                <a:off x="3504587" y="2713034"/>
                <a:ext cx="612648" cy="612648"/>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𝑧</m:t>
                          </m:r>
                        </m:e>
                        <m:sub>
                          <m:r>
                            <a:rPr lang="en-US" altLang="zh-CN" sz="2400" b="0" i="1" smtClean="0">
                              <a:solidFill>
                                <a:schemeClr val="tx1"/>
                              </a:solidFill>
                              <a:latin typeface="Cambria Math" panose="02040503050406030204" pitchFamily="18" charset="0"/>
                            </a:rPr>
                            <m:t>2</m:t>
                          </m:r>
                        </m:sub>
                      </m:sSub>
                    </m:oMath>
                  </m:oMathPara>
                </a14:m>
                <a:endParaRPr lang="en-US" sz="2400" dirty="0">
                  <a:solidFill>
                    <a:schemeClr val="tx1"/>
                  </a:solidFill>
                </a:endParaRPr>
              </a:p>
            </p:txBody>
          </p:sp>
        </mc:Choice>
        <mc:Fallback>
          <p:sp>
            <p:nvSpPr>
              <p:cNvPr id="24" name="Oval 23">
                <a:extLst>
                  <a:ext uri="{FF2B5EF4-FFF2-40B4-BE49-F238E27FC236}">
                    <a16:creationId xmlns:a16="http://schemas.microsoft.com/office/drawing/2014/main" id="{C2831F64-20B1-50CB-6565-8E7FE3B4FCE7}"/>
                  </a:ext>
                </a:extLst>
              </p:cNvPr>
              <p:cNvSpPr>
                <a:spLocks noRot="1" noChangeAspect="1" noMove="1" noResize="1" noEditPoints="1" noAdjustHandles="1" noChangeArrowheads="1" noChangeShapeType="1" noTextEdit="1"/>
              </p:cNvSpPr>
              <p:nvPr/>
            </p:nvSpPr>
            <p:spPr>
              <a:xfrm>
                <a:off x="3504587" y="2713034"/>
                <a:ext cx="612648" cy="612648"/>
              </a:xfrm>
              <a:prstGeom prst="ellipse">
                <a:avLst/>
              </a:prstGeom>
              <a:blipFill>
                <a:blip r:embed="rId7"/>
                <a:stretch>
                  <a:fillRect/>
                </a:stretch>
              </a:blipFill>
              <a:ln>
                <a:no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B4493FC-34E2-D6AD-347E-99604145F2D3}"/>
              </a:ext>
            </a:extLst>
          </p:cNvPr>
          <p:cNvCxnSpPr>
            <a:cxnSpLocks/>
            <a:stCxn id="9" idx="3"/>
            <a:endCxn id="24" idx="2"/>
          </p:cNvCxnSpPr>
          <p:nvPr/>
        </p:nvCxnSpPr>
        <p:spPr>
          <a:xfrm>
            <a:off x="1452733" y="2610851"/>
            <a:ext cx="2051854" cy="408507"/>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219F2B-9BE7-BB8B-3BEF-585D3F7E45A7}"/>
              </a:ext>
            </a:extLst>
          </p:cNvPr>
          <p:cNvCxnSpPr>
            <a:cxnSpLocks/>
            <a:stCxn id="10" idx="3"/>
            <a:endCxn id="24" idx="2"/>
          </p:cNvCxnSpPr>
          <p:nvPr/>
        </p:nvCxnSpPr>
        <p:spPr>
          <a:xfrm flipV="1">
            <a:off x="1458056" y="3019358"/>
            <a:ext cx="2046531" cy="423979"/>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6F6D6DD-518B-A29F-EDF1-1D3F4EAD0CC8}"/>
              </a:ext>
            </a:extLst>
          </p:cNvPr>
          <p:cNvCxnSpPr>
            <a:cxnSpLocks/>
            <a:stCxn id="12" idx="3"/>
            <a:endCxn id="24" idx="2"/>
          </p:cNvCxnSpPr>
          <p:nvPr/>
        </p:nvCxnSpPr>
        <p:spPr>
          <a:xfrm flipV="1">
            <a:off x="1468121" y="3019358"/>
            <a:ext cx="2036466" cy="138387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954C0B0F-6FA2-A76C-2226-9DDC809E7752}"/>
                  </a:ext>
                </a:extLst>
              </p:cNvPr>
              <p:cNvSpPr txBox="1"/>
              <p:nvPr/>
            </p:nvSpPr>
            <p:spPr>
              <a:xfrm>
                <a:off x="8135641" y="2116140"/>
                <a:ext cx="193213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0" i="1" smtClean="0">
                              <a:latin typeface="Cambria Math" panose="02040503050406030204" pitchFamily="18" charset="0"/>
                            </a:rPr>
                            <m:t>𝑇</m:t>
                          </m:r>
                        </m:sup>
                      </m:s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𝟏</m:t>
                          </m:r>
                        </m:sub>
                      </m:sSub>
                    </m:oMath>
                  </m:oMathPara>
                </a14:m>
                <a:endParaRPr lang="en-US" dirty="0"/>
              </a:p>
            </p:txBody>
          </p:sp>
        </mc:Choice>
        <mc:Fallback>
          <p:sp>
            <p:nvSpPr>
              <p:cNvPr id="44" name="TextBox 43">
                <a:extLst>
                  <a:ext uri="{FF2B5EF4-FFF2-40B4-BE49-F238E27FC236}">
                    <a16:creationId xmlns:a16="http://schemas.microsoft.com/office/drawing/2014/main" id="{954C0B0F-6FA2-A76C-2226-9DDC809E7752}"/>
                  </a:ext>
                </a:extLst>
              </p:cNvPr>
              <p:cNvSpPr txBox="1">
                <a:spLocks noRot="1" noChangeAspect="1" noMove="1" noResize="1" noEditPoints="1" noAdjustHandles="1" noChangeArrowheads="1" noChangeShapeType="1" noTextEdit="1"/>
              </p:cNvSpPr>
              <p:nvPr/>
            </p:nvSpPr>
            <p:spPr>
              <a:xfrm>
                <a:off x="8135641" y="2116140"/>
                <a:ext cx="1932132"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DA8DDD1E-D779-3089-CCF1-7F9751F75EE9}"/>
                  </a:ext>
                </a:extLst>
              </p:cNvPr>
              <p:cNvSpPr txBox="1"/>
              <p:nvPr/>
            </p:nvSpPr>
            <p:spPr>
              <a:xfrm>
                <a:off x="8119599" y="2879212"/>
                <a:ext cx="198663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0" i="1" smtClean="0">
                              <a:latin typeface="Cambria Math" panose="02040503050406030204" pitchFamily="18" charset="0"/>
                            </a:rPr>
                            <m:t>𝑇</m:t>
                          </m:r>
                        </m:sup>
                      </m:s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𝟐</m:t>
                          </m:r>
                        </m:sub>
                      </m:sSub>
                    </m:oMath>
                  </m:oMathPara>
                </a14:m>
                <a:endParaRPr lang="en-US" dirty="0"/>
              </a:p>
            </p:txBody>
          </p:sp>
        </mc:Choice>
        <mc:Fallback>
          <p:sp>
            <p:nvSpPr>
              <p:cNvPr id="46" name="TextBox 45">
                <a:extLst>
                  <a:ext uri="{FF2B5EF4-FFF2-40B4-BE49-F238E27FC236}">
                    <a16:creationId xmlns:a16="http://schemas.microsoft.com/office/drawing/2014/main" id="{DA8DDD1E-D779-3089-CCF1-7F9751F75EE9}"/>
                  </a:ext>
                </a:extLst>
              </p:cNvPr>
              <p:cNvSpPr txBox="1">
                <a:spLocks noRot="1" noChangeAspect="1" noMove="1" noResize="1" noEditPoints="1" noAdjustHandles="1" noChangeArrowheads="1" noChangeShapeType="1" noTextEdit="1"/>
              </p:cNvSpPr>
              <p:nvPr/>
            </p:nvSpPr>
            <p:spPr>
              <a:xfrm>
                <a:off x="8119599" y="2879212"/>
                <a:ext cx="1986633"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Oval 28">
                <a:extLst>
                  <a:ext uri="{FF2B5EF4-FFF2-40B4-BE49-F238E27FC236}">
                    <a16:creationId xmlns:a16="http://schemas.microsoft.com/office/drawing/2014/main" id="{6C8C12A3-62F9-FFBC-349B-809A4D7FB4CE}"/>
                  </a:ext>
                </a:extLst>
              </p:cNvPr>
              <p:cNvSpPr/>
              <p:nvPr/>
            </p:nvSpPr>
            <p:spPr>
              <a:xfrm>
                <a:off x="3498214" y="3632749"/>
                <a:ext cx="612648" cy="612648"/>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𝑧</m:t>
                          </m:r>
                        </m:e>
                        <m:sub>
                          <m:r>
                            <a:rPr lang="en-US" altLang="zh-CN" sz="2400" b="0" i="1" smtClean="0">
                              <a:solidFill>
                                <a:schemeClr val="tx1"/>
                              </a:solidFill>
                              <a:latin typeface="Cambria Math" panose="02040503050406030204" pitchFamily="18" charset="0"/>
                            </a:rPr>
                            <m:t>3</m:t>
                          </m:r>
                        </m:sub>
                      </m:sSub>
                    </m:oMath>
                  </m:oMathPara>
                </a14:m>
                <a:endParaRPr lang="en-US" sz="2400" dirty="0">
                  <a:solidFill>
                    <a:schemeClr val="tx1"/>
                  </a:solidFill>
                </a:endParaRPr>
              </a:p>
            </p:txBody>
          </p:sp>
        </mc:Choice>
        <mc:Fallback>
          <p:sp>
            <p:nvSpPr>
              <p:cNvPr id="29" name="Oval 28">
                <a:extLst>
                  <a:ext uri="{FF2B5EF4-FFF2-40B4-BE49-F238E27FC236}">
                    <a16:creationId xmlns:a16="http://schemas.microsoft.com/office/drawing/2014/main" id="{6C8C12A3-62F9-FFBC-349B-809A4D7FB4CE}"/>
                  </a:ext>
                </a:extLst>
              </p:cNvPr>
              <p:cNvSpPr>
                <a:spLocks noRot="1" noChangeAspect="1" noMove="1" noResize="1" noEditPoints="1" noAdjustHandles="1" noChangeArrowheads="1" noChangeShapeType="1" noTextEdit="1"/>
              </p:cNvSpPr>
              <p:nvPr/>
            </p:nvSpPr>
            <p:spPr>
              <a:xfrm>
                <a:off x="3498214" y="3632749"/>
                <a:ext cx="612648" cy="612648"/>
              </a:xfrm>
              <a:prstGeom prst="ellipse">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Oval 29">
                <a:extLst>
                  <a:ext uri="{FF2B5EF4-FFF2-40B4-BE49-F238E27FC236}">
                    <a16:creationId xmlns:a16="http://schemas.microsoft.com/office/drawing/2014/main" id="{61173DBA-D333-E312-B861-E35472FFD18C}"/>
                  </a:ext>
                </a:extLst>
              </p:cNvPr>
              <p:cNvSpPr/>
              <p:nvPr/>
            </p:nvSpPr>
            <p:spPr>
              <a:xfrm>
                <a:off x="3507146" y="4483505"/>
                <a:ext cx="612648" cy="612648"/>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𝑧</m:t>
                          </m:r>
                        </m:e>
                        <m:sub>
                          <m:r>
                            <a:rPr lang="en-US" altLang="zh-CN" sz="2400" b="0" i="1" smtClean="0">
                              <a:solidFill>
                                <a:schemeClr val="tx1"/>
                              </a:solidFill>
                              <a:latin typeface="Cambria Math" panose="02040503050406030204" pitchFamily="18" charset="0"/>
                            </a:rPr>
                            <m:t>4</m:t>
                          </m:r>
                        </m:sub>
                      </m:sSub>
                    </m:oMath>
                  </m:oMathPara>
                </a14:m>
                <a:endParaRPr lang="en-US" sz="2400" dirty="0">
                  <a:solidFill>
                    <a:schemeClr val="tx1"/>
                  </a:solidFill>
                </a:endParaRPr>
              </a:p>
            </p:txBody>
          </p:sp>
        </mc:Choice>
        <mc:Fallback>
          <p:sp>
            <p:nvSpPr>
              <p:cNvPr id="30" name="Oval 29">
                <a:extLst>
                  <a:ext uri="{FF2B5EF4-FFF2-40B4-BE49-F238E27FC236}">
                    <a16:creationId xmlns:a16="http://schemas.microsoft.com/office/drawing/2014/main" id="{61173DBA-D333-E312-B861-E35472FFD18C}"/>
                  </a:ext>
                </a:extLst>
              </p:cNvPr>
              <p:cNvSpPr>
                <a:spLocks noRot="1" noChangeAspect="1" noMove="1" noResize="1" noEditPoints="1" noAdjustHandles="1" noChangeArrowheads="1" noChangeShapeType="1" noTextEdit="1"/>
              </p:cNvSpPr>
              <p:nvPr/>
            </p:nvSpPr>
            <p:spPr>
              <a:xfrm>
                <a:off x="3507146" y="4483505"/>
                <a:ext cx="612648" cy="612648"/>
              </a:xfrm>
              <a:prstGeom prst="ellipse">
                <a:avLst/>
              </a:prstGeom>
              <a:blipFill>
                <a:blip r:embed="rId11"/>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7E36F8B-794B-E9EC-369A-7BBB763BB8C6}"/>
              </a:ext>
            </a:extLst>
          </p:cNvPr>
          <p:cNvCxnSpPr>
            <a:cxnSpLocks/>
            <a:stCxn id="9" idx="3"/>
            <a:endCxn id="29" idx="2"/>
          </p:cNvCxnSpPr>
          <p:nvPr/>
        </p:nvCxnSpPr>
        <p:spPr>
          <a:xfrm>
            <a:off x="1452733" y="2610851"/>
            <a:ext cx="2045481" cy="132822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2431E35-B6B5-DA17-B33D-CAC60BB45D63}"/>
              </a:ext>
            </a:extLst>
          </p:cNvPr>
          <p:cNvCxnSpPr>
            <a:cxnSpLocks/>
            <a:stCxn id="10" idx="3"/>
            <a:endCxn id="29" idx="2"/>
          </p:cNvCxnSpPr>
          <p:nvPr/>
        </p:nvCxnSpPr>
        <p:spPr>
          <a:xfrm>
            <a:off x="1458056" y="3443337"/>
            <a:ext cx="2040158" cy="495736"/>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B874A4B-20CC-8FC7-5AE6-6FAF73A5E409}"/>
              </a:ext>
            </a:extLst>
          </p:cNvPr>
          <p:cNvCxnSpPr>
            <a:cxnSpLocks/>
            <a:stCxn id="12" idx="3"/>
            <a:endCxn id="29" idx="2"/>
          </p:cNvCxnSpPr>
          <p:nvPr/>
        </p:nvCxnSpPr>
        <p:spPr>
          <a:xfrm flipV="1">
            <a:off x="1468121" y="3939073"/>
            <a:ext cx="2030093" cy="464157"/>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DC1AEC6-35C1-8627-DA91-8E38E28F272E}"/>
              </a:ext>
            </a:extLst>
          </p:cNvPr>
          <p:cNvCxnSpPr>
            <a:cxnSpLocks/>
            <a:stCxn id="9" idx="3"/>
            <a:endCxn id="30" idx="2"/>
          </p:cNvCxnSpPr>
          <p:nvPr/>
        </p:nvCxnSpPr>
        <p:spPr>
          <a:xfrm>
            <a:off x="1452733" y="2610851"/>
            <a:ext cx="2054413" cy="2178978"/>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1DC8BE1-3F28-7187-221C-AFDEFE40990E}"/>
              </a:ext>
            </a:extLst>
          </p:cNvPr>
          <p:cNvCxnSpPr>
            <a:cxnSpLocks/>
            <a:stCxn id="10" idx="3"/>
            <a:endCxn id="30" idx="2"/>
          </p:cNvCxnSpPr>
          <p:nvPr/>
        </p:nvCxnSpPr>
        <p:spPr>
          <a:xfrm>
            <a:off x="1458056" y="3443337"/>
            <a:ext cx="2049090" cy="134649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4CB0216-C34B-2D7F-2CAC-437CE0F64FB5}"/>
              </a:ext>
            </a:extLst>
          </p:cNvPr>
          <p:cNvCxnSpPr>
            <a:cxnSpLocks/>
            <a:stCxn id="7" idx="6"/>
            <a:endCxn id="30" idx="2"/>
          </p:cNvCxnSpPr>
          <p:nvPr/>
        </p:nvCxnSpPr>
        <p:spPr>
          <a:xfrm>
            <a:off x="1503373" y="4392522"/>
            <a:ext cx="2003773" cy="397307"/>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F6EACE-3D57-4D35-CE3F-418E56182487}"/>
              </a:ext>
            </a:extLst>
          </p:cNvPr>
          <p:cNvCxnSpPr>
            <a:cxnSpLocks/>
          </p:cNvCxnSpPr>
          <p:nvPr/>
        </p:nvCxnSpPr>
        <p:spPr>
          <a:xfrm flipV="1">
            <a:off x="4117491" y="2229160"/>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DF9C255D-ADD6-B7F7-EEFF-4286F973567F}"/>
                  </a:ext>
                </a:extLst>
              </p:cNvPr>
              <p:cNvSpPr txBox="1"/>
              <p:nvPr/>
            </p:nvSpPr>
            <p:spPr>
              <a:xfrm>
                <a:off x="4309208" y="1897562"/>
                <a:ext cx="114569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m:oMathPara>
                </a14:m>
                <a:endParaRPr lang="en-US" dirty="0"/>
              </a:p>
            </p:txBody>
          </p:sp>
        </mc:Choice>
        <mc:Fallback>
          <p:sp>
            <p:nvSpPr>
              <p:cNvPr id="62" name="TextBox 61">
                <a:extLst>
                  <a:ext uri="{FF2B5EF4-FFF2-40B4-BE49-F238E27FC236}">
                    <a16:creationId xmlns:a16="http://schemas.microsoft.com/office/drawing/2014/main" id="{DF9C255D-ADD6-B7F7-EEFF-4286F973567F}"/>
                  </a:ext>
                </a:extLst>
              </p:cNvPr>
              <p:cNvSpPr txBox="1">
                <a:spLocks noRot="1" noChangeAspect="1" noMove="1" noResize="1" noEditPoints="1" noAdjustHandles="1" noChangeArrowheads="1" noChangeShapeType="1" noTextEdit="1"/>
              </p:cNvSpPr>
              <p:nvPr/>
            </p:nvSpPr>
            <p:spPr>
              <a:xfrm>
                <a:off x="4309208" y="1897562"/>
                <a:ext cx="1145698" cy="276999"/>
              </a:xfrm>
              <a:prstGeom prst="rect">
                <a:avLst/>
              </a:prstGeom>
              <a:blipFill>
                <a:blip r:embed="rId12"/>
                <a:stretch>
                  <a:fillRect l="-3297" t="-4348" r="-5495" b="-34783"/>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2B361378-4567-126C-D614-58EDF1C46EEE}"/>
              </a:ext>
            </a:extLst>
          </p:cNvPr>
          <p:cNvCxnSpPr>
            <a:cxnSpLocks/>
          </p:cNvCxnSpPr>
          <p:nvPr/>
        </p:nvCxnSpPr>
        <p:spPr>
          <a:xfrm flipV="1">
            <a:off x="4124146" y="3939073"/>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9071106A-121B-642C-1A6B-6F031D2B9E54}"/>
                  </a:ext>
                </a:extLst>
              </p:cNvPr>
              <p:cNvSpPr txBox="1"/>
              <p:nvPr/>
            </p:nvSpPr>
            <p:spPr>
              <a:xfrm>
                <a:off x="4315863" y="3607475"/>
                <a:ext cx="115102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en-US" dirty="0"/>
              </a:p>
            </p:txBody>
          </p:sp>
        </mc:Choice>
        <mc:Fallback>
          <p:sp>
            <p:nvSpPr>
              <p:cNvPr id="64" name="TextBox 63">
                <a:extLst>
                  <a:ext uri="{FF2B5EF4-FFF2-40B4-BE49-F238E27FC236}">
                    <a16:creationId xmlns:a16="http://schemas.microsoft.com/office/drawing/2014/main" id="{9071106A-121B-642C-1A6B-6F031D2B9E54}"/>
                  </a:ext>
                </a:extLst>
              </p:cNvPr>
              <p:cNvSpPr txBox="1">
                <a:spLocks noRot="1" noChangeAspect="1" noMove="1" noResize="1" noEditPoints="1" noAdjustHandles="1" noChangeArrowheads="1" noChangeShapeType="1" noTextEdit="1"/>
              </p:cNvSpPr>
              <p:nvPr/>
            </p:nvSpPr>
            <p:spPr>
              <a:xfrm>
                <a:off x="4315863" y="3607475"/>
                <a:ext cx="1151021" cy="276999"/>
              </a:xfrm>
              <a:prstGeom prst="rect">
                <a:avLst/>
              </a:prstGeom>
              <a:blipFill>
                <a:blip r:embed="rId13"/>
                <a:stretch>
                  <a:fillRect l="-3261" t="-4545" r="-6522" b="-36364"/>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6A48FAB8-3CAC-6297-78F8-632E21DF3683}"/>
              </a:ext>
            </a:extLst>
          </p:cNvPr>
          <p:cNvCxnSpPr>
            <a:cxnSpLocks/>
          </p:cNvCxnSpPr>
          <p:nvPr/>
        </p:nvCxnSpPr>
        <p:spPr>
          <a:xfrm flipV="1">
            <a:off x="4116412" y="3048859"/>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52AB2A4-2A2A-2503-737B-9B2418EBA2DE}"/>
                  </a:ext>
                </a:extLst>
              </p:cNvPr>
              <p:cNvSpPr txBox="1"/>
              <p:nvPr/>
            </p:nvSpPr>
            <p:spPr>
              <a:xfrm>
                <a:off x="4308129" y="2717261"/>
                <a:ext cx="115102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dirty="0"/>
              </a:p>
            </p:txBody>
          </p:sp>
        </mc:Choice>
        <mc:Fallback>
          <p:sp>
            <p:nvSpPr>
              <p:cNvPr id="66" name="TextBox 65">
                <a:extLst>
                  <a:ext uri="{FF2B5EF4-FFF2-40B4-BE49-F238E27FC236}">
                    <a16:creationId xmlns:a16="http://schemas.microsoft.com/office/drawing/2014/main" id="{A52AB2A4-2A2A-2503-737B-9B2418EBA2DE}"/>
                  </a:ext>
                </a:extLst>
              </p:cNvPr>
              <p:cNvSpPr txBox="1">
                <a:spLocks noRot="1" noChangeAspect="1" noMove="1" noResize="1" noEditPoints="1" noAdjustHandles="1" noChangeArrowheads="1" noChangeShapeType="1" noTextEdit="1"/>
              </p:cNvSpPr>
              <p:nvPr/>
            </p:nvSpPr>
            <p:spPr>
              <a:xfrm>
                <a:off x="4308129" y="2717261"/>
                <a:ext cx="1151020" cy="276999"/>
              </a:xfrm>
              <a:prstGeom prst="rect">
                <a:avLst/>
              </a:prstGeom>
              <a:blipFill>
                <a:blip r:embed="rId14"/>
                <a:stretch>
                  <a:fillRect l="-4348" t="-4545" r="-5435" b="-36364"/>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27D0DCBC-A86B-530A-87AD-3511E2479DF9}"/>
              </a:ext>
            </a:extLst>
          </p:cNvPr>
          <p:cNvCxnSpPr>
            <a:cxnSpLocks/>
          </p:cNvCxnSpPr>
          <p:nvPr/>
        </p:nvCxnSpPr>
        <p:spPr>
          <a:xfrm flipV="1">
            <a:off x="4116412" y="4829286"/>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9C1AB093-7497-8BBB-3BA4-2CA2B0E759BE}"/>
                  </a:ext>
                </a:extLst>
              </p:cNvPr>
              <p:cNvSpPr txBox="1"/>
              <p:nvPr/>
            </p:nvSpPr>
            <p:spPr>
              <a:xfrm>
                <a:off x="4308129" y="4497688"/>
                <a:ext cx="114114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oMath>
                  </m:oMathPara>
                </a14:m>
                <a:endParaRPr lang="en-US" dirty="0"/>
              </a:p>
            </p:txBody>
          </p:sp>
        </mc:Choice>
        <mc:Fallback>
          <p:sp>
            <p:nvSpPr>
              <p:cNvPr id="68" name="TextBox 67">
                <a:extLst>
                  <a:ext uri="{FF2B5EF4-FFF2-40B4-BE49-F238E27FC236}">
                    <a16:creationId xmlns:a16="http://schemas.microsoft.com/office/drawing/2014/main" id="{9C1AB093-7497-8BBB-3BA4-2CA2B0E759BE}"/>
                  </a:ext>
                </a:extLst>
              </p:cNvPr>
              <p:cNvSpPr txBox="1">
                <a:spLocks noRot="1" noChangeAspect="1" noMove="1" noResize="1" noEditPoints="1" noAdjustHandles="1" noChangeArrowheads="1" noChangeShapeType="1" noTextEdit="1"/>
              </p:cNvSpPr>
              <p:nvPr/>
            </p:nvSpPr>
            <p:spPr>
              <a:xfrm>
                <a:off x="4308129" y="4497688"/>
                <a:ext cx="1141146" cy="276999"/>
              </a:xfrm>
              <a:prstGeom prst="rect">
                <a:avLst/>
              </a:prstGeom>
              <a:blipFill>
                <a:blip r:embed="rId15"/>
                <a:stretch>
                  <a:fillRect l="-4396" t="-4545" r="-5495" b="-3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32984379-F3B0-92CC-B861-8A6EFC0195A6}"/>
                  </a:ext>
                </a:extLst>
              </p:cNvPr>
              <p:cNvSpPr txBox="1"/>
              <p:nvPr/>
            </p:nvSpPr>
            <p:spPr>
              <a:xfrm>
                <a:off x="8108390" y="3642284"/>
                <a:ext cx="198663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0" i="1" smtClean="0">
                              <a:latin typeface="Cambria Math" panose="02040503050406030204" pitchFamily="18" charset="0"/>
                            </a:rPr>
                            <m:t>𝑇</m:t>
                          </m:r>
                        </m:sup>
                      </m:s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𝟑</m:t>
                          </m:r>
                        </m:sub>
                      </m:sSub>
                    </m:oMath>
                  </m:oMathPara>
                </a14:m>
                <a:endParaRPr lang="en-US" dirty="0"/>
              </a:p>
            </p:txBody>
          </p:sp>
        </mc:Choice>
        <mc:Fallback>
          <p:sp>
            <p:nvSpPr>
              <p:cNvPr id="69" name="TextBox 68">
                <a:extLst>
                  <a:ext uri="{FF2B5EF4-FFF2-40B4-BE49-F238E27FC236}">
                    <a16:creationId xmlns:a16="http://schemas.microsoft.com/office/drawing/2014/main" id="{32984379-F3B0-92CC-B861-8A6EFC0195A6}"/>
                  </a:ext>
                </a:extLst>
              </p:cNvPr>
              <p:cNvSpPr txBox="1">
                <a:spLocks noRot="1" noChangeAspect="1" noMove="1" noResize="1" noEditPoints="1" noAdjustHandles="1" noChangeArrowheads="1" noChangeShapeType="1" noTextEdit="1"/>
              </p:cNvSpPr>
              <p:nvPr/>
            </p:nvSpPr>
            <p:spPr>
              <a:xfrm>
                <a:off x="8108390" y="3642284"/>
                <a:ext cx="1986633" cy="369332"/>
              </a:xfrm>
              <a:prstGeom prst="rect">
                <a:avLst/>
              </a:prstGeom>
              <a:blipFill>
                <a:blip r:embed="rId16"/>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E11300BB-ACFA-4503-F2AE-81DD3EBC0AF2}"/>
                  </a:ext>
                </a:extLst>
              </p:cNvPr>
              <p:cNvSpPr txBox="1"/>
              <p:nvPr/>
            </p:nvSpPr>
            <p:spPr>
              <a:xfrm>
                <a:off x="8081140" y="4405355"/>
                <a:ext cx="198663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0" i="1" smtClean="0">
                              <a:latin typeface="Cambria Math" panose="02040503050406030204" pitchFamily="18" charset="0"/>
                            </a:rPr>
                            <m:t>𝑇</m:t>
                          </m:r>
                        </m:sup>
                      </m:s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𝟒</m:t>
                          </m:r>
                        </m:sub>
                      </m:sSub>
                    </m:oMath>
                  </m:oMathPara>
                </a14:m>
                <a:endParaRPr lang="en-US" dirty="0"/>
              </a:p>
            </p:txBody>
          </p:sp>
        </mc:Choice>
        <mc:Fallback>
          <p:sp>
            <p:nvSpPr>
              <p:cNvPr id="70" name="TextBox 69">
                <a:extLst>
                  <a:ext uri="{FF2B5EF4-FFF2-40B4-BE49-F238E27FC236}">
                    <a16:creationId xmlns:a16="http://schemas.microsoft.com/office/drawing/2014/main" id="{E11300BB-ACFA-4503-F2AE-81DD3EBC0AF2}"/>
                  </a:ext>
                </a:extLst>
              </p:cNvPr>
              <p:cNvSpPr txBox="1">
                <a:spLocks noRot="1" noChangeAspect="1" noMove="1" noResize="1" noEditPoints="1" noAdjustHandles="1" noChangeArrowheads="1" noChangeShapeType="1" noTextEdit="1"/>
              </p:cNvSpPr>
              <p:nvPr/>
            </p:nvSpPr>
            <p:spPr>
              <a:xfrm>
                <a:off x="8081140" y="4405355"/>
                <a:ext cx="1986633" cy="369332"/>
              </a:xfrm>
              <a:prstGeom prst="rect">
                <a:avLst/>
              </a:prstGeom>
              <a:blipFill>
                <a:blip r:embed="rId17"/>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1345240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Multi</a:t>
            </a:r>
            <a:r>
              <a:rPr lang="zh-CN" altLang="en-US" dirty="0"/>
              <a:t> </a:t>
            </a:r>
            <a:r>
              <a:rPr lang="en-US" altLang="zh-CN" dirty="0"/>
              <a:t>Output</a:t>
            </a:r>
            <a:r>
              <a:rPr lang="zh-CN" altLang="en-US" dirty="0"/>
              <a:t> </a:t>
            </a:r>
            <a:r>
              <a:rPr lang="en-US" altLang="zh-CN" dirty="0"/>
              <a:t>Perceptron</a:t>
            </a:r>
            <a:endParaRPr lang="en-US" dirty="0"/>
          </a:p>
        </p:txBody>
      </p:sp>
      <p:sp>
        <p:nvSpPr>
          <p:cNvPr id="8" name="TextBox 7">
            <a:extLst>
              <a:ext uri="{FF2B5EF4-FFF2-40B4-BE49-F238E27FC236}">
                <a16:creationId xmlns:a16="http://schemas.microsoft.com/office/drawing/2014/main" id="{CFB75307-9DDB-97DC-3D5C-81C7EE0F01E8}"/>
              </a:ext>
            </a:extLst>
          </p:cNvPr>
          <p:cNvSpPr txBox="1"/>
          <p:nvPr/>
        </p:nvSpPr>
        <p:spPr>
          <a:xfrm>
            <a:off x="1043631" y="3870156"/>
            <a:ext cx="343364" cy="369332"/>
          </a:xfrm>
          <a:prstGeom prst="rect">
            <a:avLst/>
          </a:prstGeom>
          <a:noFill/>
        </p:spPr>
        <p:txBody>
          <a:bodyPr wrap="none" rtlCol="0">
            <a:spAutoFit/>
          </a:bodyPr>
          <a:lstStyle/>
          <a:p>
            <a:r>
              <a:rPr lang="en-US" altLang="zh-CN" dirty="0"/>
              <a:t>…</a:t>
            </a:r>
            <a:endParaRPr lang="en-US" dirty="0"/>
          </a:p>
        </p:txBody>
      </p:sp>
      <p:grpSp>
        <p:nvGrpSpPr>
          <p:cNvPr id="13" name="Group 12">
            <a:extLst>
              <a:ext uri="{FF2B5EF4-FFF2-40B4-BE49-F238E27FC236}">
                <a16:creationId xmlns:a16="http://schemas.microsoft.com/office/drawing/2014/main" id="{3F1E348F-E033-E117-529A-9B1D7593AB6B}"/>
              </a:ext>
            </a:extLst>
          </p:cNvPr>
          <p:cNvGrpSpPr/>
          <p:nvPr/>
        </p:nvGrpSpPr>
        <p:grpSpPr>
          <a:xfrm>
            <a:off x="893773" y="2419708"/>
            <a:ext cx="609600" cy="609600"/>
            <a:chOff x="1807029" y="1719942"/>
            <a:chExt cx="609600" cy="609600"/>
          </a:xfrm>
        </p:grpSpPr>
        <p:sp>
          <p:nvSpPr>
            <p:cNvPr id="3" name="Oval 2">
              <a:extLst>
                <a:ext uri="{FF2B5EF4-FFF2-40B4-BE49-F238E27FC236}">
                  <a16:creationId xmlns:a16="http://schemas.microsoft.com/office/drawing/2014/main" id="{D9C9531A-0C04-A75F-116C-E322822921EB}"/>
                </a:ext>
              </a:extLst>
            </p:cNvPr>
            <p:cNvSpPr/>
            <p:nvPr/>
          </p:nvSpPr>
          <p:spPr>
            <a:xfrm>
              <a:off x="1807029" y="1719942"/>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972E292-B696-535F-5895-95E8251E1AD0}"/>
                    </a:ext>
                  </a:extLst>
                </p:cNvPr>
                <p:cNvSpPr txBox="1"/>
                <p:nvPr/>
              </p:nvSpPr>
              <p:spPr>
                <a:xfrm>
                  <a:off x="1905222" y="1842168"/>
                  <a:ext cx="4607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9" name="TextBox 8">
                  <a:extLst>
                    <a:ext uri="{FF2B5EF4-FFF2-40B4-BE49-F238E27FC236}">
                      <a16:creationId xmlns:a16="http://schemas.microsoft.com/office/drawing/2014/main" id="{B972E292-B696-535F-5895-95E8251E1AD0}"/>
                    </a:ext>
                  </a:extLst>
                </p:cNvPr>
                <p:cNvSpPr txBox="1">
                  <a:spLocks noRot="1" noChangeAspect="1" noMove="1" noResize="1" noEditPoints="1" noAdjustHandles="1" noChangeArrowheads="1" noChangeShapeType="1" noTextEdit="1"/>
                </p:cNvSpPr>
                <p:nvPr/>
              </p:nvSpPr>
              <p:spPr>
                <a:xfrm>
                  <a:off x="1905222" y="1842168"/>
                  <a:ext cx="460767" cy="369332"/>
                </a:xfrm>
                <a:prstGeom prst="rect">
                  <a:avLst/>
                </a:prstGeom>
                <a:blipFill>
                  <a:blip r:embed="rId3"/>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FD196491-5CBD-8AC5-6CDA-07EBADE1B83E}"/>
              </a:ext>
            </a:extLst>
          </p:cNvPr>
          <p:cNvGrpSpPr/>
          <p:nvPr/>
        </p:nvGrpSpPr>
        <p:grpSpPr>
          <a:xfrm>
            <a:off x="893773" y="3254286"/>
            <a:ext cx="609600" cy="609600"/>
            <a:chOff x="1807029" y="2841170"/>
            <a:chExt cx="609600" cy="609600"/>
          </a:xfrm>
        </p:grpSpPr>
        <p:sp>
          <p:nvSpPr>
            <p:cNvPr id="5" name="Oval 4">
              <a:extLst>
                <a:ext uri="{FF2B5EF4-FFF2-40B4-BE49-F238E27FC236}">
                  <a16:creationId xmlns:a16="http://schemas.microsoft.com/office/drawing/2014/main" id="{A3C0BAC1-6C1A-37A4-F438-A7EA5FEF2526}"/>
                </a:ext>
              </a:extLst>
            </p:cNvPr>
            <p:cNvSpPr/>
            <p:nvPr/>
          </p:nvSpPr>
          <p:spPr>
            <a:xfrm>
              <a:off x="1807029" y="2841170"/>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9031FBC-653A-FED4-8BFC-7ECD20F5E759}"/>
                    </a:ext>
                  </a:extLst>
                </p:cNvPr>
                <p:cNvSpPr txBox="1"/>
                <p:nvPr/>
              </p:nvSpPr>
              <p:spPr>
                <a:xfrm>
                  <a:off x="1905222" y="2961304"/>
                  <a:ext cx="4660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10" name="TextBox 9">
                  <a:extLst>
                    <a:ext uri="{FF2B5EF4-FFF2-40B4-BE49-F238E27FC236}">
                      <a16:creationId xmlns:a16="http://schemas.microsoft.com/office/drawing/2014/main" id="{79031FBC-653A-FED4-8BFC-7ECD20F5E759}"/>
                    </a:ext>
                  </a:extLst>
                </p:cNvPr>
                <p:cNvSpPr txBox="1">
                  <a:spLocks noRot="1" noChangeAspect="1" noMove="1" noResize="1" noEditPoints="1" noAdjustHandles="1" noChangeArrowheads="1" noChangeShapeType="1" noTextEdit="1"/>
                </p:cNvSpPr>
                <p:nvPr/>
              </p:nvSpPr>
              <p:spPr>
                <a:xfrm>
                  <a:off x="1905222" y="2961304"/>
                  <a:ext cx="466090" cy="369332"/>
                </a:xfrm>
                <a:prstGeom prst="rect">
                  <a:avLst/>
                </a:prstGeom>
                <a:blipFill>
                  <a:blip r:embed="rId4"/>
                  <a:stretch>
                    <a:fillRect/>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FB058659-4C75-5AD2-F6D3-E61AE8A66518}"/>
              </a:ext>
            </a:extLst>
          </p:cNvPr>
          <p:cNvGrpSpPr/>
          <p:nvPr/>
        </p:nvGrpSpPr>
        <p:grpSpPr>
          <a:xfrm>
            <a:off x="893773" y="4203471"/>
            <a:ext cx="609600" cy="609600"/>
            <a:chOff x="1807029" y="5660569"/>
            <a:chExt cx="609600" cy="609600"/>
          </a:xfrm>
        </p:grpSpPr>
        <p:sp>
          <p:nvSpPr>
            <p:cNvPr id="7" name="Oval 6">
              <a:extLst>
                <a:ext uri="{FF2B5EF4-FFF2-40B4-BE49-F238E27FC236}">
                  <a16:creationId xmlns:a16="http://schemas.microsoft.com/office/drawing/2014/main" id="{24E3EE04-4A0C-2D37-A685-C4A488E42FFD}"/>
                </a:ext>
              </a:extLst>
            </p:cNvPr>
            <p:cNvSpPr/>
            <p:nvPr/>
          </p:nvSpPr>
          <p:spPr>
            <a:xfrm>
              <a:off x="1807029" y="5660569"/>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C85206D-A477-E3D0-2E1A-09E3450EDD39}"/>
                    </a:ext>
                  </a:extLst>
                </p:cNvPr>
                <p:cNvSpPr txBox="1"/>
                <p:nvPr/>
              </p:nvSpPr>
              <p:spPr>
                <a:xfrm>
                  <a:off x="1905221" y="5780703"/>
                  <a:ext cx="476156"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𝑝</m:t>
                            </m:r>
                          </m:sub>
                        </m:sSub>
                      </m:oMath>
                    </m:oMathPara>
                  </a14:m>
                  <a:endParaRPr lang="en-US" dirty="0">
                    <a:solidFill>
                      <a:schemeClr val="bg1"/>
                    </a:solidFill>
                  </a:endParaRPr>
                </a:p>
              </p:txBody>
            </p:sp>
          </mc:Choice>
          <mc:Fallback>
            <p:sp>
              <p:nvSpPr>
                <p:cNvPr id="12" name="TextBox 11">
                  <a:extLst>
                    <a:ext uri="{FF2B5EF4-FFF2-40B4-BE49-F238E27FC236}">
                      <a16:creationId xmlns:a16="http://schemas.microsoft.com/office/drawing/2014/main" id="{7C85206D-A477-E3D0-2E1A-09E3450EDD39}"/>
                    </a:ext>
                  </a:extLst>
                </p:cNvPr>
                <p:cNvSpPr txBox="1">
                  <a:spLocks noRot="1" noChangeAspect="1" noMove="1" noResize="1" noEditPoints="1" noAdjustHandles="1" noChangeArrowheads="1" noChangeShapeType="1" noTextEdit="1"/>
                </p:cNvSpPr>
                <p:nvPr/>
              </p:nvSpPr>
              <p:spPr>
                <a:xfrm>
                  <a:off x="1905221" y="5780703"/>
                  <a:ext cx="476156" cy="390748"/>
                </a:xfrm>
                <a:prstGeom prst="rect">
                  <a:avLst/>
                </a:prstGeom>
                <a:blipFill>
                  <a:blip r:embed="rId5"/>
                  <a:stretch>
                    <a:fillRect b="-312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5CD649DB-E131-9261-DDB8-2BC603B76B3B}"/>
                  </a:ext>
                </a:extLst>
              </p:cNvPr>
              <p:cNvSpPr/>
              <p:nvPr/>
            </p:nvSpPr>
            <p:spPr>
              <a:xfrm>
                <a:off x="3525084" y="1616700"/>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1</m:t>
                          </m:r>
                        </m:sub>
                      </m:sSub>
                    </m:oMath>
                  </m:oMathPara>
                </a14:m>
                <a:endParaRPr lang="en-US" sz="2000" dirty="0">
                  <a:solidFill>
                    <a:schemeClr val="tx1"/>
                  </a:solidFill>
                </a:endParaRPr>
              </a:p>
            </p:txBody>
          </p:sp>
        </mc:Choice>
        <mc:Fallback>
          <p:sp>
            <p:nvSpPr>
              <p:cNvPr id="19" name="Oval 18">
                <a:extLst>
                  <a:ext uri="{FF2B5EF4-FFF2-40B4-BE49-F238E27FC236}">
                    <a16:creationId xmlns:a16="http://schemas.microsoft.com/office/drawing/2014/main" id="{5CD649DB-E131-9261-DDB8-2BC603B76B3B}"/>
                  </a:ext>
                </a:extLst>
              </p:cNvPr>
              <p:cNvSpPr>
                <a:spLocks noRot="1" noChangeAspect="1" noMove="1" noResize="1" noEditPoints="1" noAdjustHandles="1" noChangeArrowheads="1" noChangeShapeType="1" noTextEdit="1"/>
              </p:cNvSpPr>
              <p:nvPr/>
            </p:nvSpPr>
            <p:spPr>
              <a:xfrm>
                <a:off x="3525084" y="1616700"/>
                <a:ext cx="365760" cy="365760"/>
              </a:xfrm>
              <a:prstGeom prst="ellipse">
                <a:avLst/>
              </a:prstGeom>
              <a:blipFill>
                <a:blip r:embed="rId6"/>
                <a:stretch>
                  <a:fillRect r="-6667"/>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41B9311-F0C8-3E69-628A-3C4F1A027BE6}"/>
              </a:ext>
            </a:extLst>
          </p:cNvPr>
          <p:cNvCxnSpPr>
            <a:cxnSpLocks/>
            <a:stCxn id="9" idx="3"/>
            <a:endCxn id="19" idx="2"/>
          </p:cNvCxnSpPr>
          <p:nvPr/>
        </p:nvCxnSpPr>
        <p:spPr>
          <a:xfrm flipV="1">
            <a:off x="1452733" y="1799580"/>
            <a:ext cx="2072351" cy="927020"/>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7DD973-C016-3E03-77AD-792E7E15F6F3}"/>
              </a:ext>
            </a:extLst>
          </p:cNvPr>
          <p:cNvCxnSpPr>
            <a:cxnSpLocks/>
            <a:stCxn id="10" idx="3"/>
            <a:endCxn id="19" idx="2"/>
          </p:cNvCxnSpPr>
          <p:nvPr/>
        </p:nvCxnSpPr>
        <p:spPr>
          <a:xfrm flipV="1">
            <a:off x="1458056" y="1799580"/>
            <a:ext cx="2067028" cy="1759506"/>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40E01B-6E7A-E326-EB35-0676DCA5BBB7}"/>
              </a:ext>
            </a:extLst>
          </p:cNvPr>
          <p:cNvCxnSpPr>
            <a:cxnSpLocks/>
            <a:stCxn id="12" idx="3"/>
            <a:endCxn id="19" idx="2"/>
          </p:cNvCxnSpPr>
          <p:nvPr/>
        </p:nvCxnSpPr>
        <p:spPr>
          <a:xfrm flipV="1">
            <a:off x="1468121" y="1799580"/>
            <a:ext cx="2056963" cy="2719399"/>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C2831F64-20B1-50CB-6565-8E7FE3B4FCE7}"/>
                  </a:ext>
                </a:extLst>
              </p:cNvPr>
              <p:cNvSpPr/>
              <p:nvPr/>
            </p:nvSpPr>
            <p:spPr>
              <a:xfrm>
                <a:off x="3525084" y="2109087"/>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p:sp>
            <p:nvSpPr>
              <p:cNvPr id="24" name="Oval 23">
                <a:extLst>
                  <a:ext uri="{FF2B5EF4-FFF2-40B4-BE49-F238E27FC236}">
                    <a16:creationId xmlns:a16="http://schemas.microsoft.com/office/drawing/2014/main" id="{C2831F64-20B1-50CB-6565-8E7FE3B4FCE7}"/>
                  </a:ext>
                </a:extLst>
              </p:cNvPr>
              <p:cNvSpPr>
                <a:spLocks noRot="1" noChangeAspect="1" noMove="1" noResize="1" noEditPoints="1" noAdjustHandles="1" noChangeArrowheads="1" noChangeShapeType="1" noTextEdit="1"/>
              </p:cNvSpPr>
              <p:nvPr/>
            </p:nvSpPr>
            <p:spPr>
              <a:xfrm>
                <a:off x="3525084" y="2109087"/>
                <a:ext cx="365760" cy="365760"/>
              </a:xfrm>
              <a:prstGeom prst="ellipse">
                <a:avLst/>
              </a:prstGeom>
              <a:blipFill>
                <a:blip r:embed="rId7"/>
                <a:stretch>
                  <a:fillRect r="-6667"/>
                </a:stretch>
              </a:blipFill>
              <a:ln>
                <a:no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B4493FC-34E2-D6AD-347E-99604145F2D3}"/>
              </a:ext>
            </a:extLst>
          </p:cNvPr>
          <p:cNvCxnSpPr>
            <a:cxnSpLocks/>
            <a:stCxn id="9" idx="3"/>
            <a:endCxn id="24" idx="2"/>
          </p:cNvCxnSpPr>
          <p:nvPr/>
        </p:nvCxnSpPr>
        <p:spPr>
          <a:xfrm flipV="1">
            <a:off x="1452733" y="2291967"/>
            <a:ext cx="2072351" cy="434633"/>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219F2B-9BE7-BB8B-3BEF-585D3F7E45A7}"/>
              </a:ext>
            </a:extLst>
          </p:cNvPr>
          <p:cNvCxnSpPr>
            <a:cxnSpLocks/>
            <a:stCxn id="10" idx="3"/>
            <a:endCxn id="24" idx="2"/>
          </p:cNvCxnSpPr>
          <p:nvPr/>
        </p:nvCxnSpPr>
        <p:spPr>
          <a:xfrm flipV="1">
            <a:off x="1458056" y="2291967"/>
            <a:ext cx="2067028" cy="1267119"/>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6F6D6DD-518B-A29F-EDF1-1D3F4EAD0CC8}"/>
              </a:ext>
            </a:extLst>
          </p:cNvPr>
          <p:cNvCxnSpPr>
            <a:cxnSpLocks/>
            <a:stCxn id="12" idx="3"/>
            <a:endCxn id="24" idx="2"/>
          </p:cNvCxnSpPr>
          <p:nvPr/>
        </p:nvCxnSpPr>
        <p:spPr>
          <a:xfrm flipV="1">
            <a:off x="1468121" y="2291967"/>
            <a:ext cx="2056963" cy="222701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Oval 28">
                <a:extLst>
                  <a:ext uri="{FF2B5EF4-FFF2-40B4-BE49-F238E27FC236}">
                    <a16:creationId xmlns:a16="http://schemas.microsoft.com/office/drawing/2014/main" id="{6C8C12A3-62F9-FFBC-349B-809A4D7FB4CE}"/>
                  </a:ext>
                </a:extLst>
              </p:cNvPr>
              <p:cNvSpPr/>
              <p:nvPr/>
            </p:nvSpPr>
            <p:spPr>
              <a:xfrm>
                <a:off x="3525084" y="2601474"/>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3</m:t>
                          </m:r>
                        </m:sub>
                      </m:sSub>
                    </m:oMath>
                  </m:oMathPara>
                </a14:m>
                <a:endParaRPr lang="en-US" sz="2000" dirty="0">
                  <a:solidFill>
                    <a:schemeClr val="tx1"/>
                  </a:solidFill>
                </a:endParaRPr>
              </a:p>
            </p:txBody>
          </p:sp>
        </mc:Choice>
        <mc:Fallback>
          <p:sp>
            <p:nvSpPr>
              <p:cNvPr id="29" name="Oval 28">
                <a:extLst>
                  <a:ext uri="{FF2B5EF4-FFF2-40B4-BE49-F238E27FC236}">
                    <a16:creationId xmlns:a16="http://schemas.microsoft.com/office/drawing/2014/main" id="{6C8C12A3-62F9-FFBC-349B-809A4D7FB4CE}"/>
                  </a:ext>
                </a:extLst>
              </p:cNvPr>
              <p:cNvSpPr>
                <a:spLocks noRot="1" noChangeAspect="1" noMove="1" noResize="1" noEditPoints="1" noAdjustHandles="1" noChangeArrowheads="1" noChangeShapeType="1" noTextEdit="1"/>
              </p:cNvSpPr>
              <p:nvPr/>
            </p:nvSpPr>
            <p:spPr>
              <a:xfrm>
                <a:off x="3525084" y="2601474"/>
                <a:ext cx="365760" cy="365760"/>
              </a:xfrm>
              <a:prstGeom prst="ellipse">
                <a:avLst/>
              </a:prstGeom>
              <a:blipFill>
                <a:blip r:embed="rId8"/>
                <a:stretch>
                  <a:fillRect r="-666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Oval 29">
                <a:extLst>
                  <a:ext uri="{FF2B5EF4-FFF2-40B4-BE49-F238E27FC236}">
                    <a16:creationId xmlns:a16="http://schemas.microsoft.com/office/drawing/2014/main" id="{61173DBA-D333-E312-B861-E35472FFD18C}"/>
                  </a:ext>
                </a:extLst>
              </p:cNvPr>
              <p:cNvSpPr/>
              <p:nvPr/>
            </p:nvSpPr>
            <p:spPr>
              <a:xfrm>
                <a:off x="3525084" y="3093861"/>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4</m:t>
                          </m:r>
                        </m:sub>
                      </m:sSub>
                    </m:oMath>
                  </m:oMathPara>
                </a14:m>
                <a:endParaRPr lang="en-US" sz="2000" dirty="0">
                  <a:solidFill>
                    <a:schemeClr val="tx1"/>
                  </a:solidFill>
                </a:endParaRPr>
              </a:p>
            </p:txBody>
          </p:sp>
        </mc:Choice>
        <mc:Fallback>
          <p:sp>
            <p:nvSpPr>
              <p:cNvPr id="30" name="Oval 29">
                <a:extLst>
                  <a:ext uri="{FF2B5EF4-FFF2-40B4-BE49-F238E27FC236}">
                    <a16:creationId xmlns:a16="http://schemas.microsoft.com/office/drawing/2014/main" id="{61173DBA-D333-E312-B861-E35472FFD18C}"/>
                  </a:ext>
                </a:extLst>
              </p:cNvPr>
              <p:cNvSpPr>
                <a:spLocks noRot="1" noChangeAspect="1" noMove="1" noResize="1" noEditPoints="1" noAdjustHandles="1" noChangeArrowheads="1" noChangeShapeType="1" noTextEdit="1"/>
              </p:cNvSpPr>
              <p:nvPr/>
            </p:nvSpPr>
            <p:spPr>
              <a:xfrm>
                <a:off x="3525084" y="3093861"/>
                <a:ext cx="365760" cy="365760"/>
              </a:xfrm>
              <a:prstGeom prst="ellipse">
                <a:avLst/>
              </a:prstGeom>
              <a:blipFill>
                <a:blip r:embed="rId9"/>
                <a:stretch>
                  <a:fillRect r="-6667"/>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7E36F8B-794B-E9EC-369A-7BBB763BB8C6}"/>
              </a:ext>
            </a:extLst>
          </p:cNvPr>
          <p:cNvCxnSpPr>
            <a:cxnSpLocks/>
            <a:stCxn id="9" idx="3"/>
            <a:endCxn id="29" idx="2"/>
          </p:cNvCxnSpPr>
          <p:nvPr/>
        </p:nvCxnSpPr>
        <p:spPr>
          <a:xfrm>
            <a:off x="1452733" y="2726600"/>
            <a:ext cx="2072351" cy="57754"/>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2431E35-B6B5-DA17-B33D-CAC60BB45D63}"/>
              </a:ext>
            </a:extLst>
          </p:cNvPr>
          <p:cNvCxnSpPr>
            <a:cxnSpLocks/>
            <a:stCxn id="10" idx="3"/>
            <a:endCxn id="29" idx="2"/>
          </p:cNvCxnSpPr>
          <p:nvPr/>
        </p:nvCxnSpPr>
        <p:spPr>
          <a:xfrm flipV="1">
            <a:off x="1458056" y="2784354"/>
            <a:ext cx="2067028" cy="77473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B874A4B-20CC-8FC7-5AE6-6FAF73A5E409}"/>
              </a:ext>
            </a:extLst>
          </p:cNvPr>
          <p:cNvCxnSpPr>
            <a:cxnSpLocks/>
            <a:stCxn id="12" idx="3"/>
            <a:endCxn id="29" idx="2"/>
          </p:cNvCxnSpPr>
          <p:nvPr/>
        </p:nvCxnSpPr>
        <p:spPr>
          <a:xfrm flipV="1">
            <a:off x="1468121" y="2784354"/>
            <a:ext cx="2056963" cy="1734625"/>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DC1AEC6-35C1-8627-DA91-8E38E28F272E}"/>
              </a:ext>
            </a:extLst>
          </p:cNvPr>
          <p:cNvCxnSpPr>
            <a:cxnSpLocks/>
            <a:stCxn id="9" idx="3"/>
            <a:endCxn id="30" idx="2"/>
          </p:cNvCxnSpPr>
          <p:nvPr/>
        </p:nvCxnSpPr>
        <p:spPr>
          <a:xfrm>
            <a:off x="1452733" y="2726600"/>
            <a:ext cx="2072351" cy="550141"/>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1DC8BE1-3F28-7187-221C-AFDEFE40990E}"/>
              </a:ext>
            </a:extLst>
          </p:cNvPr>
          <p:cNvCxnSpPr>
            <a:cxnSpLocks/>
            <a:stCxn id="10" idx="3"/>
            <a:endCxn id="30" idx="2"/>
          </p:cNvCxnSpPr>
          <p:nvPr/>
        </p:nvCxnSpPr>
        <p:spPr>
          <a:xfrm flipV="1">
            <a:off x="1458056" y="3276741"/>
            <a:ext cx="2067028" cy="282345"/>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4CB0216-C34B-2D7F-2CAC-437CE0F64FB5}"/>
              </a:ext>
            </a:extLst>
          </p:cNvPr>
          <p:cNvCxnSpPr>
            <a:cxnSpLocks/>
            <a:stCxn id="7" idx="6"/>
            <a:endCxn id="30" idx="2"/>
          </p:cNvCxnSpPr>
          <p:nvPr/>
        </p:nvCxnSpPr>
        <p:spPr>
          <a:xfrm flipV="1">
            <a:off x="1503373" y="3276741"/>
            <a:ext cx="2021711" cy="1231530"/>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F6EACE-3D57-4D35-CE3F-418E56182487}"/>
              </a:ext>
            </a:extLst>
          </p:cNvPr>
          <p:cNvCxnSpPr>
            <a:cxnSpLocks/>
          </p:cNvCxnSpPr>
          <p:nvPr/>
        </p:nvCxnSpPr>
        <p:spPr>
          <a:xfrm flipV="1">
            <a:off x="3890844" y="1799580"/>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DF9C255D-ADD6-B7F7-EEFF-4286F973567F}"/>
                  </a:ext>
                </a:extLst>
              </p:cNvPr>
              <p:cNvSpPr txBox="1"/>
              <p:nvPr/>
            </p:nvSpPr>
            <p:spPr>
              <a:xfrm>
                <a:off x="4082561" y="1467982"/>
                <a:ext cx="112511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m:oMathPara>
                </a14:m>
                <a:endParaRPr lang="en-US" dirty="0"/>
              </a:p>
            </p:txBody>
          </p:sp>
        </mc:Choice>
        <mc:Fallback>
          <p:sp>
            <p:nvSpPr>
              <p:cNvPr id="62" name="TextBox 61">
                <a:extLst>
                  <a:ext uri="{FF2B5EF4-FFF2-40B4-BE49-F238E27FC236}">
                    <a16:creationId xmlns:a16="http://schemas.microsoft.com/office/drawing/2014/main" id="{DF9C255D-ADD6-B7F7-EEFF-4286F973567F}"/>
                  </a:ext>
                </a:extLst>
              </p:cNvPr>
              <p:cNvSpPr txBox="1">
                <a:spLocks noRot="1" noChangeAspect="1" noMove="1" noResize="1" noEditPoints="1" noAdjustHandles="1" noChangeArrowheads="1" noChangeShapeType="1" noTextEdit="1"/>
              </p:cNvSpPr>
              <p:nvPr/>
            </p:nvSpPr>
            <p:spPr>
              <a:xfrm>
                <a:off x="4082561" y="1467982"/>
                <a:ext cx="1125116" cy="276999"/>
              </a:xfrm>
              <a:prstGeom prst="rect">
                <a:avLst/>
              </a:prstGeom>
              <a:blipFill>
                <a:blip r:embed="rId10"/>
                <a:stretch>
                  <a:fillRect l="-4494" r="-7865" b="-34783"/>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2B361378-4567-126C-D614-58EDF1C46EEE}"/>
              </a:ext>
            </a:extLst>
          </p:cNvPr>
          <p:cNvCxnSpPr>
            <a:cxnSpLocks/>
          </p:cNvCxnSpPr>
          <p:nvPr/>
        </p:nvCxnSpPr>
        <p:spPr>
          <a:xfrm flipV="1">
            <a:off x="3885522" y="2782386"/>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9071106A-121B-642C-1A6B-6F031D2B9E54}"/>
                  </a:ext>
                </a:extLst>
              </p:cNvPr>
              <p:cNvSpPr txBox="1"/>
              <p:nvPr/>
            </p:nvSpPr>
            <p:spPr>
              <a:xfrm>
                <a:off x="4077239" y="2450788"/>
                <a:ext cx="117968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en-US" dirty="0"/>
              </a:p>
            </p:txBody>
          </p:sp>
        </mc:Choice>
        <mc:Fallback>
          <p:sp>
            <p:nvSpPr>
              <p:cNvPr id="64" name="TextBox 63">
                <a:extLst>
                  <a:ext uri="{FF2B5EF4-FFF2-40B4-BE49-F238E27FC236}">
                    <a16:creationId xmlns:a16="http://schemas.microsoft.com/office/drawing/2014/main" id="{9071106A-121B-642C-1A6B-6F031D2B9E54}"/>
                  </a:ext>
                </a:extLst>
              </p:cNvPr>
              <p:cNvSpPr txBox="1">
                <a:spLocks noRot="1" noChangeAspect="1" noMove="1" noResize="1" noEditPoints="1" noAdjustHandles="1" noChangeArrowheads="1" noChangeShapeType="1" noTextEdit="1"/>
              </p:cNvSpPr>
              <p:nvPr/>
            </p:nvSpPr>
            <p:spPr>
              <a:xfrm>
                <a:off x="4077239" y="2450788"/>
                <a:ext cx="1179682" cy="276999"/>
              </a:xfrm>
              <a:prstGeom prst="rect">
                <a:avLst/>
              </a:prstGeom>
              <a:blipFill>
                <a:blip r:embed="rId11"/>
                <a:stretch>
                  <a:fillRect l="-3226" r="-5376" b="-34783"/>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6A48FAB8-3CAC-6297-78F8-632E21DF3683}"/>
              </a:ext>
            </a:extLst>
          </p:cNvPr>
          <p:cNvCxnSpPr>
            <a:cxnSpLocks/>
          </p:cNvCxnSpPr>
          <p:nvPr/>
        </p:nvCxnSpPr>
        <p:spPr>
          <a:xfrm flipV="1">
            <a:off x="3885522" y="2299053"/>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52AB2A4-2A2A-2503-737B-9B2418EBA2DE}"/>
                  </a:ext>
                </a:extLst>
              </p:cNvPr>
              <p:cNvSpPr txBox="1"/>
              <p:nvPr/>
            </p:nvSpPr>
            <p:spPr>
              <a:xfrm>
                <a:off x="4077239" y="1967455"/>
                <a:ext cx="117968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dirty="0"/>
              </a:p>
            </p:txBody>
          </p:sp>
        </mc:Choice>
        <mc:Fallback>
          <p:sp>
            <p:nvSpPr>
              <p:cNvPr id="66" name="TextBox 65">
                <a:extLst>
                  <a:ext uri="{FF2B5EF4-FFF2-40B4-BE49-F238E27FC236}">
                    <a16:creationId xmlns:a16="http://schemas.microsoft.com/office/drawing/2014/main" id="{A52AB2A4-2A2A-2503-737B-9B2418EBA2DE}"/>
                  </a:ext>
                </a:extLst>
              </p:cNvPr>
              <p:cNvSpPr txBox="1">
                <a:spLocks noRot="1" noChangeAspect="1" noMove="1" noResize="1" noEditPoints="1" noAdjustHandles="1" noChangeArrowheads="1" noChangeShapeType="1" noTextEdit="1"/>
              </p:cNvSpPr>
              <p:nvPr/>
            </p:nvSpPr>
            <p:spPr>
              <a:xfrm>
                <a:off x="4077239" y="1967455"/>
                <a:ext cx="1179682" cy="276999"/>
              </a:xfrm>
              <a:prstGeom prst="rect">
                <a:avLst/>
              </a:prstGeom>
              <a:blipFill>
                <a:blip r:embed="rId12"/>
                <a:stretch>
                  <a:fillRect l="-3226" t="-4545" r="-5376" b="-36364"/>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27D0DCBC-A86B-530A-87AD-3511E2479DF9}"/>
              </a:ext>
            </a:extLst>
          </p:cNvPr>
          <p:cNvCxnSpPr>
            <a:cxnSpLocks/>
          </p:cNvCxnSpPr>
          <p:nvPr/>
        </p:nvCxnSpPr>
        <p:spPr>
          <a:xfrm flipV="1">
            <a:off x="3885522" y="3258179"/>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9C1AB093-7497-8BBB-3BA4-2CA2B0E759BE}"/>
                  </a:ext>
                </a:extLst>
              </p:cNvPr>
              <p:cNvSpPr txBox="1"/>
              <p:nvPr/>
            </p:nvSpPr>
            <p:spPr>
              <a:xfrm>
                <a:off x="4077239" y="2926581"/>
                <a:ext cx="112588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oMath>
                  </m:oMathPara>
                </a14:m>
                <a:endParaRPr lang="en-US" dirty="0"/>
              </a:p>
            </p:txBody>
          </p:sp>
        </mc:Choice>
        <mc:Fallback>
          <p:sp>
            <p:nvSpPr>
              <p:cNvPr id="68" name="TextBox 67">
                <a:extLst>
                  <a:ext uri="{FF2B5EF4-FFF2-40B4-BE49-F238E27FC236}">
                    <a16:creationId xmlns:a16="http://schemas.microsoft.com/office/drawing/2014/main" id="{9C1AB093-7497-8BBB-3BA4-2CA2B0E759BE}"/>
                  </a:ext>
                </a:extLst>
              </p:cNvPr>
              <p:cNvSpPr txBox="1">
                <a:spLocks noRot="1" noChangeAspect="1" noMove="1" noResize="1" noEditPoints="1" noAdjustHandles="1" noChangeArrowheads="1" noChangeShapeType="1" noTextEdit="1"/>
              </p:cNvSpPr>
              <p:nvPr/>
            </p:nvSpPr>
            <p:spPr>
              <a:xfrm>
                <a:off x="4077239" y="2926581"/>
                <a:ext cx="1125886" cy="276999"/>
              </a:xfrm>
              <a:prstGeom prst="rect">
                <a:avLst/>
              </a:prstGeom>
              <a:blipFill>
                <a:blip r:embed="rId13"/>
                <a:stretch>
                  <a:fillRect l="-5618" t="-4348" r="-7865" b="-34783"/>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28E3E1E9-F846-DC48-4572-C979FD406229}"/>
              </a:ext>
            </a:extLst>
          </p:cNvPr>
          <p:cNvSpPr/>
          <p:nvPr/>
        </p:nvSpPr>
        <p:spPr>
          <a:xfrm>
            <a:off x="3525084" y="3586248"/>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endParaRPr lang="en-US" sz="2000" b="1" dirty="0">
              <a:solidFill>
                <a:schemeClr val="tx1"/>
              </a:solidFill>
            </a:endParaRPr>
          </a:p>
        </p:txBody>
      </p:sp>
      <p:sp>
        <p:nvSpPr>
          <p:cNvPr id="36" name="Oval 35">
            <a:extLst>
              <a:ext uri="{FF2B5EF4-FFF2-40B4-BE49-F238E27FC236}">
                <a16:creationId xmlns:a16="http://schemas.microsoft.com/office/drawing/2014/main" id="{405C7F61-0ED4-0A9B-98EA-6021D99DC329}"/>
              </a:ext>
            </a:extLst>
          </p:cNvPr>
          <p:cNvSpPr/>
          <p:nvPr/>
        </p:nvSpPr>
        <p:spPr>
          <a:xfrm>
            <a:off x="3525084" y="4078635"/>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endParaRPr lang="en-US" sz="2000" b="1" dirty="0">
              <a:solidFill>
                <a:schemeClr val="tx1"/>
              </a:solidFill>
            </a:endParaRPr>
          </a:p>
        </p:txBody>
      </p:sp>
      <p:sp>
        <p:nvSpPr>
          <p:cNvPr id="37" name="Oval 36">
            <a:extLst>
              <a:ext uri="{FF2B5EF4-FFF2-40B4-BE49-F238E27FC236}">
                <a16:creationId xmlns:a16="http://schemas.microsoft.com/office/drawing/2014/main" id="{837CEC09-EFD8-EA2C-4760-5C1EEA7C49F4}"/>
              </a:ext>
            </a:extLst>
          </p:cNvPr>
          <p:cNvSpPr/>
          <p:nvPr/>
        </p:nvSpPr>
        <p:spPr>
          <a:xfrm>
            <a:off x="3525084" y="4571022"/>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endParaRPr lang="en-US" sz="2000" b="1" dirty="0">
              <a:solidFill>
                <a:schemeClr val="tx1"/>
              </a:solidFill>
            </a:endParaRPr>
          </a:p>
        </p:txBody>
      </p:sp>
      <p:sp>
        <p:nvSpPr>
          <p:cNvPr id="40" name="Oval 39">
            <a:extLst>
              <a:ext uri="{FF2B5EF4-FFF2-40B4-BE49-F238E27FC236}">
                <a16:creationId xmlns:a16="http://schemas.microsoft.com/office/drawing/2014/main" id="{3FD89D82-A186-E9C0-CC1C-A17B4C38B15A}"/>
              </a:ext>
            </a:extLst>
          </p:cNvPr>
          <p:cNvSpPr/>
          <p:nvPr/>
        </p:nvSpPr>
        <p:spPr>
          <a:xfrm>
            <a:off x="3525084" y="5063409"/>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endParaRPr lang="en-US" sz="2000" b="1" dirty="0">
              <a:solidFill>
                <a:schemeClr val="tx1"/>
              </a:solidFill>
            </a:endParaRPr>
          </a:p>
        </p:txBody>
      </p:sp>
      <mc:AlternateContent xmlns:mc="http://schemas.openxmlformats.org/markup-compatibility/2006">
        <mc:Choice xmlns:a14="http://schemas.microsoft.com/office/drawing/2010/main" Requires="a14">
          <p:sp>
            <p:nvSpPr>
              <p:cNvPr id="41" name="Oval 40">
                <a:extLst>
                  <a:ext uri="{FF2B5EF4-FFF2-40B4-BE49-F238E27FC236}">
                    <a16:creationId xmlns:a16="http://schemas.microsoft.com/office/drawing/2014/main" id="{E96257EA-0F2D-CF16-CF04-5E267E7A7166}"/>
                  </a:ext>
                </a:extLst>
              </p:cNvPr>
              <p:cNvSpPr/>
              <p:nvPr/>
            </p:nvSpPr>
            <p:spPr>
              <a:xfrm>
                <a:off x="3525084" y="5694733"/>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𝑚</m:t>
                          </m:r>
                        </m:sub>
                      </m:sSub>
                    </m:oMath>
                  </m:oMathPara>
                </a14:m>
                <a:endParaRPr lang="en-US" sz="2000" dirty="0">
                  <a:solidFill>
                    <a:schemeClr val="tx1"/>
                  </a:solidFill>
                </a:endParaRPr>
              </a:p>
            </p:txBody>
          </p:sp>
        </mc:Choice>
        <mc:Fallback>
          <p:sp>
            <p:nvSpPr>
              <p:cNvPr id="41" name="Oval 40">
                <a:extLst>
                  <a:ext uri="{FF2B5EF4-FFF2-40B4-BE49-F238E27FC236}">
                    <a16:creationId xmlns:a16="http://schemas.microsoft.com/office/drawing/2014/main" id="{E96257EA-0F2D-CF16-CF04-5E267E7A7166}"/>
                  </a:ext>
                </a:extLst>
              </p:cNvPr>
              <p:cNvSpPr>
                <a:spLocks noRot="1" noChangeAspect="1" noMove="1" noResize="1" noEditPoints="1" noAdjustHandles="1" noChangeArrowheads="1" noChangeShapeType="1" noTextEdit="1"/>
              </p:cNvSpPr>
              <p:nvPr/>
            </p:nvSpPr>
            <p:spPr>
              <a:xfrm>
                <a:off x="3525084" y="5694733"/>
                <a:ext cx="365760" cy="365760"/>
              </a:xfrm>
              <a:prstGeom prst="ellipse">
                <a:avLst/>
              </a:prstGeom>
              <a:blipFill>
                <a:blip r:embed="rId14"/>
                <a:stretch>
                  <a:fillRect r="-10000"/>
                </a:stretch>
              </a:blipFill>
              <a:ln>
                <a:noFill/>
              </a:ln>
            </p:spPr>
            <p:txBody>
              <a:bodyPr/>
              <a:lstStyle/>
              <a:p>
                <a:r>
                  <a:rPr lang="en-US">
                    <a:noFill/>
                  </a:rPr>
                  <a:t> </a:t>
                </a:r>
              </a:p>
            </p:txBody>
          </p:sp>
        </mc:Fallback>
      </mc:AlternateContent>
      <p:sp>
        <p:nvSpPr>
          <p:cNvPr id="43" name="TextBox 42">
            <a:extLst>
              <a:ext uri="{FF2B5EF4-FFF2-40B4-BE49-F238E27FC236}">
                <a16:creationId xmlns:a16="http://schemas.microsoft.com/office/drawing/2014/main" id="{C7BFA7FB-153C-092B-25C3-7594D34C626C}"/>
              </a:ext>
            </a:extLst>
          </p:cNvPr>
          <p:cNvSpPr txBox="1"/>
          <p:nvPr/>
        </p:nvSpPr>
        <p:spPr>
          <a:xfrm>
            <a:off x="3547480" y="5371130"/>
            <a:ext cx="343364" cy="369332"/>
          </a:xfrm>
          <a:prstGeom prst="rect">
            <a:avLst/>
          </a:prstGeom>
          <a:noFill/>
        </p:spPr>
        <p:txBody>
          <a:bodyPr wrap="none" rtlCol="0">
            <a:spAutoFit/>
          </a:bodyPr>
          <a:lstStyle/>
          <a:p>
            <a:r>
              <a:rPr lang="en-US" altLang="zh-CN" dirty="0"/>
              <a:t>…</a:t>
            </a:r>
            <a:endParaRPr lang="en-US" dirty="0"/>
          </a:p>
        </p:txBody>
      </p:sp>
      <p:cxnSp>
        <p:nvCxnSpPr>
          <p:cNvPr id="45" name="Straight Arrow Connector 44">
            <a:extLst>
              <a:ext uri="{FF2B5EF4-FFF2-40B4-BE49-F238E27FC236}">
                <a16:creationId xmlns:a16="http://schemas.microsoft.com/office/drawing/2014/main" id="{08785AA0-2FF9-86FE-BF27-D4E1631EE046}"/>
              </a:ext>
            </a:extLst>
          </p:cNvPr>
          <p:cNvCxnSpPr>
            <a:cxnSpLocks/>
            <a:stCxn id="3" idx="6"/>
            <a:endCxn id="35" idx="2"/>
          </p:cNvCxnSpPr>
          <p:nvPr/>
        </p:nvCxnSpPr>
        <p:spPr>
          <a:xfrm>
            <a:off x="1503373" y="2724508"/>
            <a:ext cx="2021711" cy="1044620"/>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9F19870-0A7F-465D-F995-B0112B921647}"/>
              </a:ext>
            </a:extLst>
          </p:cNvPr>
          <p:cNvCxnSpPr>
            <a:cxnSpLocks/>
            <a:stCxn id="3" idx="6"/>
            <a:endCxn id="36" idx="2"/>
          </p:cNvCxnSpPr>
          <p:nvPr/>
        </p:nvCxnSpPr>
        <p:spPr>
          <a:xfrm>
            <a:off x="1503373" y="2724508"/>
            <a:ext cx="2021711" cy="1537007"/>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F5BCC37-E505-7DA7-B318-6F94EAF86741}"/>
              </a:ext>
            </a:extLst>
          </p:cNvPr>
          <p:cNvCxnSpPr>
            <a:cxnSpLocks/>
            <a:stCxn id="3" idx="6"/>
            <a:endCxn id="37" idx="2"/>
          </p:cNvCxnSpPr>
          <p:nvPr/>
        </p:nvCxnSpPr>
        <p:spPr>
          <a:xfrm>
            <a:off x="1503373" y="2724508"/>
            <a:ext cx="2021711" cy="2029394"/>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60A5941-0BEC-14F0-22D9-C15D7A39F2C0}"/>
              </a:ext>
            </a:extLst>
          </p:cNvPr>
          <p:cNvCxnSpPr>
            <a:cxnSpLocks/>
            <a:stCxn id="3" idx="6"/>
            <a:endCxn id="40" idx="2"/>
          </p:cNvCxnSpPr>
          <p:nvPr/>
        </p:nvCxnSpPr>
        <p:spPr>
          <a:xfrm>
            <a:off x="1503373" y="2724508"/>
            <a:ext cx="2021711" cy="2521781"/>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230F7E1-8994-6190-22F8-14DC24D8A581}"/>
              </a:ext>
            </a:extLst>
          </p:cNvPr>
          <p:cNvCxnSpPr>
            <a:cxnSpLocks/>
            <a:stCxn id="3" idx="6"/>
            <a:endCxn id="41" idx="2"/>
          </p:cNvCxnSpPr>
          <p:nvPr/>
        </p:nvCxnSpPr>
        <p:spPr>
          <a:xfrm>
            <a:off x="1503373" y="2724508"/>
            <a:ext cx="2021711" cy="3153105"/>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6C21E35-8865-94DB-110F-34042F00E3FB}"/>
              </a:ext>
            </a:extLst>
          </p:cNvPr>
          <p:cNvCxnSpPr>
            <a:cxnSpLocks/>
            <a:stCxn id="5" idx="6"/>
            <a:endCxn id="35" idx="2"/>
          </p:cNvCxnSpPr>
          <p:nvPr/>
        </p:nvCxnSpPr>
        <p:spPr>
          <a:xfrm>
            <a:off x="1503373" y="3559086"/>
            <a:ext cx="2021711" cy="21004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91AC9F1-C42C-6C74-A67E-1E9533C1EF5E}"/>
              </a:ext>
            </a:extLst>
          </p:cNvPr>
          <p:cNvCxnSpPr>
            <a:cxnSpLocks/>
            <a:stCxn id="5" idx="6"/>
            <a:endCxn id="36" idx="2"/>
          </p:cNvCxnSpPr>
          <p:nvPr/>
        </p:nvCxnSpPr>
        <p:spPr>
          <a:xfrm>
            <a:off x="1503373" y="3559086"/>
            <a:ext cx="2021711" cy="702429"/>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EF71B83-937D-CFFA-20D7-0AE9D3794BA6}"/>
              </a:ext>
            </a:extLst>
          </p:cNvPr>
          <p:cNvCxnSpPr>
            <a:cxnSpLocks/>
            <a:stCxn id="5" idx="6"/>
            <a:endCxn id="37" idx="2"/>
          </p:cNvCxnSpPr>
          <p:nvPr/>
        </p:nvCxnSpPr>
        <p:spPr>
          <a:xfrm>
            <a:off x="1503373" y="3559086"/>
            <a:ext cx="2021711" cy="1194816"/>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14958FC-8F6D-3880-14C8-5958C31773F4}"/>
              </a:ext>
            </a:extLst>
          </p:cNvPr>
          <p:cNvCxnSpPr>
            <a:cxnSpLocks/>
            <a:stCxn id="5" idx="6"/>
            <a:endCxn id="40" idx="2"/>
          </p:cNvCxnSpPr>
          <p:nvPr/>
        </p:nvCxnSpPr>
        <p:spPr>
          <a:xfrm>
            <a:off x="1503373" y="3559086"/>
            <a:ext cx="2021711" cy="1687203"/>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FDE0B86-A984-F149-9226-8EB803BD3C5F}"/>
              </a:ext>
            </a:extLst>
          </p:cNvPr>
          <p:cNvCxnSpPr>
            <a:cxnSpLocks/>
            <a:stCxn id="5" idx="6"/>
            <a:endCxn id="41" idx="2"/>
          </p:cNvCxnSpPr>
          <p:nvPr/>
        </p:nvCxnSpPr>
        <p:spPr>
          <a:xfrm>
            <a:off x="1503373" y="3559086"/>
            <a:ext cx="2021711" cy="2318527"/>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0129B03-6C4E-EF1B-E647-F3205FBC205B}"/>
              </a:ext>
            </a:extLst>
          </p:cNvPr>
          <p:cNvCxnSpPr>
            <a:cxnSpLocks/>
            <a:stCxn id="7" idx="6"/>
            <a:endCxn id="35" idx="2"/>
          </p:cNvCxnSpPr>
          <p:nvPr/>
        </p:nvCxnSpPr>
        <p:spPr>
          <a:xfrm flipV="1">
            <a:off x="1503373" y="3769128"/>
            <a:ext cx="2021711" cy="739143"/>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8A15039-0CC7-E806-E3CF-FF86E387A081}"/>
              </a:ext>
            </a:extLst>
          </p:cNvPr>
          <p:cNvCxnSpPr>
            <a:cxnSpLocks/>
            <a:stCxn id="7" idx="6"/>
            <a:endCxn id="36" idx="2"/>
          </p:cNvCxnSpPr>
          <p:nvPr/>
        </p:nvCxnSpPr>
        <p:spPr>
          <a:xfrm flipV="1">
            <a:off x="1503373" y="4261515"/>
            <a:ext cx="2021711" cy="246756"/>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023986-87FA-DCC2-CC95-CA1347869722}"/>
              </a:ext>
            </a:extLst>
          </p:cNvPr>
          <p:cNvCxnSpPr>
            <a:cxnSpLocks/>
            <a:stCxn id="7" idx="6"/>
            <a:endCxn id="37" idx="2"/>
          </p:cNvCxnSpPr>
          <p:nvPr/>
        </p:nvCxnSpPr>
        <p:spPr>
          <a:xfrm>
            <a:off x="1503373" y="4508271"/>
            <a:ext cx="2021711" cy="245631"/>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07F32E-1FB2-61D5-9CC1-A8C9A33EE529}"/>
              </a:ext>
            </a:extLst>
          </p:cNvPr>
          <p:cNvCxnSpPr>
            <a:cxnSpLocks/>
            <a:stCxn id="7" idx="6"/>
            <a:endCxn id="40" idx="2"/>
          </p:cNvCxnSpPr>
          <p:nvPr/>
        </p:nvCxnSpPr>
        <p:spPr>
          <a:xfrm>
            <a:off x="1503373" y="4508271"/>
            <a:ext cx="2021711" cy="738018"/>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FA38D5D-DE65-4E66-579B-00ABE8C2419E}"/>
              </a:ext>
            </a:extLst>
          </p:cNvPr>
          <p:cNvCxnSpPr>
            <a:cxnSpLocks/>
            <a:stCxn id="7" idx="6"/>
            <a:endCxn id="41" idx="2"/>
          </p:cNvCxnSpPr>
          <p:nvPr/>
        </p:nvCxnSpPr>
        <p:spPr>
          <a:xfrm>
            <a:off x="1503373" y="4508271"/>
            <a:ext cx="2021711" cy="136934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46BB205B-CA6C-2824-8FB5-6BFB7B503AD3}"/>
              </a:ext>
            </a:extLst>
          </p:cNvPr>
          <p:cNvCxnSpPr>
            <a:cxnSpLocks/>
          </p:cNvCxnSpPr>
          <p:nvPr/>
        </p:nvCxnSpPr>
        <p:spPr>
          <a:xfrm flipV="1">
            <a:off x="3888588" y="5892080"/>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95A3F1F2-583A-3FFF-262C-7FB4F056C436}"/>
                  </a:ext>
                </a:extLst>
              </p:cNvPr>
              <p:cNvSpPr txBox="1"/>
              <p:nvPr/>
            </p:nvSpPr>
            <p:spPr>
              <a:xfrm>
                <a:off x="4080305" y="5560482"/>
                <a:ext cx="128868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oMath>
                  </m:oMathPara>
                </a14:m>
                <a:endParaRPr lang="en-US" dirty="0"/>
              </a:p>
            </p:txBody>
          </p:sp>
        </mc:Choice>
        <mc:Fallback>
          <p:sp>
            <p:nvSpPr>
              <p:cNvPr id="106" name="TextBox 105">
                <a:extLst>
                  <a:ext uri="{FF2B5EF4-FFF2-40B4-BE49-F238E27FC236}">
                    <a16:creationId xmlns:a16="http://schemas.microsoft.com/office/drawing/2014/main" id="{95A3F1F2-583A-3FFF-262C-7FB4F056C436}"/>
                  </a:ext>
                </a:extLst>
              </p:cNvPr>
              <p:cNvSpPr txBox="1">
                <a:spLocks noRot="1" noChangeAspect="1" noMove="1" noResize="1" noEditPoints="1" noAdjustHandles="1" noChangeArrowheads="1" noChangeShapeType="1" noTextEdit="1"/>
              </p:cNvSpPr>
              <p:nvPr/>
            </p:nvSpPr>
            <p:spPr>
              <a:xfrm>
                <a:off x="4080305" y="5560482"/>
                <a:ext cx="1288686" cy="276999"/>
              </a:xfrm>
              <a:prstGeom prst="rect">
                <a:avLst/>
              </a:prstGeom>
              <a:blipFill>
                <a:blip r:embed="rId15"/>
                <a:stretch>
                  <a:fillRect l="-2941" r="-4902" b="-34783"/>
                </a:stretch>
              </a:blipFill>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4856D29B-C8F8-977E-FB78-F8F953B5EA44}"/>
              </a:ext>
            </a:extLst>
          </p:cNvPr>
          <p:cNvCxnSpPr>
            <a:cxnSpLocks/>
          </p:cNvCxnSpPr>
          <p:nvPr/>
        </p:nvCxnSpPr>
        <p:spPr>
          <a:xfrm flipV="1">
            <a:off x="3882753" y="3772685"/>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0D3858C-D98B-DEE9-1695-56CAF6C3D1FA}"/>
              </a:ext>
            </a:extLst>
          </p:cNvPr>
          <p:cNvCxnSpPr>
            <a:cxnSpLocks/>
          </p:cNvCxnSpPr>
          <p:nvPr/>
        </p:nvCxnSpPr>
        <p:spPr>
          <a:xfrm flipV="1">
            <a:off x="3882753" y="4263883"/>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746C652E-F184-5A4B-8854-F4AE63536052}"/>
              </a:ext>
            </a:extLst>
          </p:cNvPr>
          <p:cNvCxnSpPr>
            <a:cxnSpLocks/>
          </p:cNvCxnSpPr>
          <p:nvPr/>
        </p:nvCxnSpPr>
        <p:spPr>
          <a:xfrm flipV="1">
            <a:off x="3882753" y="4752084"/>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EB52D2A-E52E-3870-EBE1-FB9C6E74DD6A}"/>
              </a:ext>
            </a:extLst>
          </p:cNvPr>
          <p:cNvCxnSpPr>
            <a:cxnSpLocks/>
          </p:cNvCxnSpPr>
          <p:nvPr/>
        </p:nvCxnSpPr>
        <p:spPr>
          <a:xfrm flipV="1">
            <a:off x="3882753" y="5239956"/>
            <a:ext cx="1530118" cy="1"/>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9AB135B2-E2EC-53DB-E381-29A0780D1610}"/>
              </a:ext>
            </a:extLst>
          </p:cNvPr>
          <p:cNvSpPr txBox="1"/>
          <p:nvPr/>
        </p:nvSpPr>
        <p:spPr>
          <a:xfrm>
            <a:off x="6194475" y="1507274"/>
            <a:ext cx="351865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Corresponding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code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PyTorch</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113" name="TextBox 112">
            <a:extLst>
              <a:ext uri="{FF2B5EF4-FFF2-40B4-BE49-F238E27FC236}">
                <a16:creationId xmlns:a16="http://schemas.microsoft.com/office/drawing/2014/main" id="{9AE44CEB-92F8-39A2-AA55-BC6532FCC6DD}"/>
              </a:ext>
            </a:extLst>
          </p:cNvPr>
          <p:cNvSpPr txBox="1"/>
          <p:nvPr/>
        </p:nvSpPr>
        <p:spPr>
          <a:xfrm>
            <a:off x="6194475" y="1958654"/>
            <a:ext cx="4637944" cy="338554"/>
          </a:xfrm>
          <a:prstGeom prst="rect">
            <a:avLst/>
          </a:prstGeom>
          <a:noFill/>
        </p:spPr>
        <p:txBody>
          <a:bodyPr wrap="square">
            <a:spAutoFit/>
          </a:bodyPr>
          <a:lstStyle/>
          <a:p>
            <a:pPr algn="l"/>
            <a:r>
              <a:rPr lang="en-US" sz="1600" i="0" u="none" strike="noStrike" dirty="0" err="1">
                <a:solidFill>
                  <a:srgbClr val="000000"/>
                </a:solidFill>
                <a:effectLst/>
                <a:latin typeface="Courier New" panose="02070309020205020404" pitchFamily="49" charset="0"/>
              </a:rPr>
              <a:t>nn.Linear</a:t>
            </a:r>
            <a:r>
              <a:rPr lang="en-US" sz="1600" i="0" u="none" strike="noStrike" dirty="0">
                <a:solidFill>
                  <a:srgbClr val="000000"/>
                </a:solidFill>
                <a:effectLst/>
                <a:latin typeface="Courier New" panose="02070309020205020404" pitchFamily="49" charset="0"/>
              </a:rPr>
              <a:t>(</a:t>
            </a:r>
            <a:r>
              <a:rPr lang="en-US" sz="1600" i="0" u="none" strike="noStrike" dirty="0" err="1">
                <a:solidFill>
                  <a:srgbClr val="000000"/>
                </a:solidFill>
                <a:effectLst/>
                <a:latin typeface="Courier New" panose="02070309020205020404" pitchFamily="49" charset="0"/>
              </a:rPr>
              <a:t>input_size</a:t>
            </a:r>
            <a:r>
              <a:rPr lang="en-US" sz="1600" i="0" u="none" strike="noStrike" dirty="0">
                <a:solidFill>
                  <a:srgbClr val="000000"/>
                </a:solidFill>
                <a:effectLst/>
                <a:latin typeface="Courier New" panose="02070309020205020404" pitchFamily="49" charset="0"/>
              </a:rPr>
              <a:t>, </a:t>
            </a:r>
            <a:r>
              <a:rPr lang="en-US" sz="1600" i="0" u="none" strike="noStrike" dirty="0" err="1">
                <a:solidFill>
                  <a:srgbClr val="000000"/>
                </a:solidFill>
                <a:effectLst/>
                <a:latin typeface="Courier New" panose="02070309020205020404" pitchFamily="49" charset="0"/>
              </a:rPr>
              <a:t>output_size</a:t>
            </a:r>
            <a:r>
              <a:rPr lang="en-US" sz="1600" i="0" u="none" strike="noStrike" dirty="0">
                <a:solidFill>
                  <a:srgbClr val="000000"/>
                </a:solidFill>
                <a:effectLst/>
                <a:latin typeface="Courier New" panose="02070309020205020404" pitchFamily="49" charset="0"/>
              </a:rPr>
              <a:t>)</a:t>
            </a:r>
          </a:p>
        </p:txBody>
      </p:sp>
      <p:cxnSp>
        <p:nvCxnSpPr>
          <p:cNvPr id="115" name="Straight Arrow Connector 114">
            <a:extLst>
              <a:ext uri="{FF2B5EF4-FFF2-40B4-BE49-F238E27FC236}">
                <a16:creationId xmlns:a16="http://schemas.microsoft.com/office/drawing/2014/main" id="{6E05BE1D-DF2F-37A8-DB6C-7C2A9958C6E9}"/>
              </a:ext>
            </a:extLst>
          </p:cNvPr>
          <p:cNvCxnSpPr>
            <a:cxnSpLocks/>
            <a:endCxn id="117" idx="0"/>
          </p:cNvCxnSpPr>
          <p:nvPr/>
        </p:nvCxnSpPr>
        <p:spPr>
          <a:xfrm flipH="1">
            <a:off x="7703909" y="2299053"/>
            <a:ext cx="426967" cy="756183"/>
          </a:xfrm>
          <a:prstGeom prst="straightConnector1">
            <a:avLst/>
          </a:prstGeom>
          <a:ln w="28575">
            <a:solidFill>
              <a:srgbClr val="F17475"/>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5B31C8F6-4616-4BC4-9B84-68955E7E435C}"/>
              </a:ext>
            </a:extLst>
          </p:cNvPr>
          <p:cNvGrpSpPr/>
          <p:nvPr/>
        </p:nvGrpSpPr>
        <p:grpSpPr>
          <a:xfrm>
            <a:off x="5895343" y="3055236"/>
            <a:ext cx="3617131" cy="471680"/>
            <a:chOff x="6246055" y="3021331"/>
            <a:chExt cx="3617131" cy="471680"/>
          </a:xfrm>
        </p:grpSpPr>
        <p:sp>
          <p:nvSpPr>
            <p:cNvPr id="117" name="Rounded Rectangle 116">
              <a:extLst>
                <a:ext uri="{FF2B5EF4-FFF2-40B4-BE49-F238E27FC236}">
                  <a16:creationId xmlns:a16="http://schemas.microsoft.com/office/drawing/2014/main" id="{14147CE1-B9F0-8E1A-C38F-EC5F169EA790}"/>
                </a:ext>
              </a:extLst>
            </p:cNvPr>
            <p:cNvSpPr/>
            <p:nvPr/>
          </p:nvSpPr>
          <p:spPr>
            <a:xfrm>
              <a:off x="6246055" y="3021331"/>
              <a:ext cx="3617131" cy="471680"/>
            </a:xfrm>
            <a:prstGeom prst="roundRect">
              <a:avLst/>
            </a:prstGeom>
            <a:solidFill>
              <a:srgbClr val="F17475"/>
            </a:solidFill>
            <a:ln>
              <a:solidFill>
                <a:srgbClr val="F17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64973994-7387-8D41-71A3-139943567C27}"/>
                    </a:ext>
                  </a:extLst>
                </p:cNvPr>
                <p:cNvSpPr txBox="1"/>
                <p:nvPr/>
              </p:nvSpPr>
              <p:spPr>
                <a:xfrm>
                  <a:off x="6300130" y="3065212"/>
                  <a:ext cx="3451522" cy="400110"/>
                </a:xfrm>
                <a:prstGeom prst="rect">
                  <a:avLst/>
                </a:prstGeom>
                <a:noFill/>
              </p:spPr>
              <p:txBody>
                <a:bodyPr wrap="none" rtlCol="0">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The</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number</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of</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input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features:</a:t>
                  </a:r>
                  <a:r>
                    <a:rPr lang="zh-CN" altLang="en-US" sz="20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solidFill>
                            <a:schemeClr val="bg1"/>
                          </a:solidFill>
                          <a:latin typeface="Cambria Math" panose="02040503050406030204" pitchFamily="18" charset="0"/>
                        </a:rPr>
                        <m:t>𝑝</m:t>
                      </m:r>
                    </m:oMath>
                  </a14:m>
                  <a:endParaRPr lang="en-US" sz="2000" dirty="0">
                    <a:solidFill>
                      <a:schemeClr val="bg1"/>
                    </a:solidFill>
                    <a:latin typeface="Times New Roman" panose="02020603050405020304" pitchFamily="18" charset="0"/>
                    <a:cs typeface="Times New Roman" panose="02020603050405020304" pitchFamily="18" charset="0"/>
                  </a:endParaRPr>
                </a:p>
              </p:txBody>
            </p:sp>
          </mc:Choice>
          <mc:Fallback>
            <p:sp>
              <p:nvSpPr>
                <p:cNvPr id="116" name="TextBox 115">
                  <a:extLst>
                    <a:ext uri="{FF2B5EF4-FFF2-40B4-BE49-F238E27FC236}">
                      <a16:creationId xmlns:a16="http://schemas.microsoft.com/office/drawing/2014/main" id="{64973994-7387-8D41-71A3-139943567C27}"/>
                    </a:ext>
                  </a:extLst>
                </p:cNvPr>
                <p:cNvSpPr txBox="1">
                  <a:spLocks noRot="1" noChangeAspect="1" noMove="1" noResize="1" noEditPoints="1" noAdjustHandles="1" noChangeArrowheads="1" noChangeShapeType="1" noTextEdit="1"/>
                </p:cNvSpPr>
                <p:nvPr/>
              </p:nvSpPr>
              <p:spPr>
                <a:xfrm>
                  <a:off x="6300130" y="3065212"/>
                  <a:ext cx="3451522" cy="400110"/>
                </a:xfrm>
                <a:prstGeom prst="rect">
                  <a:avLst/>
                </a:prstGeom>
                <a:blipFill>
                  <a:blip r:embed="rId16"/>
                  <a:stretch>
                    <a:fillRect l="-1832" t="-6061" b="-24242"/>
                  </a:stretch>
                </a:blipFill>
              </p:spPr>
              <p:txBody>
                <a:bodyPr/>
                <a:lstStyle/>
                <a:p>
                  <a:r>
                    <a:rPr lang="en-US">
                      <a:noFill/>
                    </a:rPr>
                    <a:t> </a:t>
                  </a:r>
                </a:p>
              </p:txBody>
            </p:sp>
          </mc:Fallback>
        </mc:AlternateContent>
      </p:grpSp>
      <p:cxnSp>
        <p:nvCxnSpPr>
          <p:cNvPr id="119" name="Straight Arrow Connector 118">
            <a:extLst>
              <a:ext uri="{FF2B5EF4-FFF2-40B4-BE49-F238E27FC236}">
                <a16:creationId xmlns:a16="http://schemas.microsoft.com/office/drawing/2014/main" id="{266E9C8A-55E7-E40D-86A4-81D470F8EF1D}"/>
              </a:ext>
            </a:extLst>
          </p:cNvPr>
          <p:cNvCxnSpPr>
            <a:cxnSpLocks/>
            <a:endCxn id="124" idx="0"/>
          </p:cNvCxnSpPr>
          <p:nvPr/>
        </p:nvCxnSpPr>
        <p:spPr>
          <a:xfrm>
            <a:off x="9713131" y="2348478"/>
            <a:ext cx="372523" cy="1688113"/>
          </a:xfrm>
          <a:prstGeom prst="straightConnector1">
            <a:avLst/>
          </a:prstGeom>
          <a:ln w="28575">
            <a:solidFill>
              <a:srgbClr val="FFBF53"/>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9B2DF394-0AD6-BA07-95A4-FC0201B66E05}"/>
              </a:ext>
            </a:extLst>
          </p:cNvPr>
          <p:cNvGrpSpPr/>
          <p:nvPr/>
        </p:nvGrpSpPr>
        <p:grpSpPr>
          <a:xfrm>
            <a:off x="8232058" y="4036591"/>
            <a:ext cx="3707192" cy="471680"/>
            <a:chOff x="6246054" y="3021331"/>
            <a:chExt cx="3707192" cy="471680"/>
          </a:xfrm>
        </p:grpSpPr>
        <p:sp>
          <p:nvSpPr>
            <p:cNvPr id="124" name="Rounded Rectangle 123">
              <a:extLst>
                <a:ext uri="{FF2B5EF4-FFF2-40B4-BE49-F238E27FC236}">
                  <a16:creationId xmlns:a16="http://schemas.microsoft.com/office/drawing/2014/main" id="{F4D51F8C-1914-34A3-91A9-2DA544368CBE}"/>
                </a:ext>
              </a:extLst>
            </p:cNvPr>
            <p:cNvSpPr/>
            <p:nvPr/>
          </p:nvSpPr>
          <p:spPr>
            <a:xfrm>
              <a:off x="6246054" y="3021331"/>
              <a:ext cx="3707191" cy="471680"/>
            </a:xfrm>
            <a:prstGeom prst="roundRect">
              <a:avLst/>
            </a:prstGeom>
            <a:solidFill>
              <a:srgbClr val="FFBF53"/>
            </a:solidFill>
            <a:ln>
              <a:solidFill>
                <a:srgbClr val="FFBF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5" name="TextBox 124">
                  <a:extLst>
                    <a:ext uri="{FF2B5EF4-FFF2-40B4-BE49-F238E27FC236}">
                      <a16:creationId xmlns:a16="http://schemas.microsoft.com/office/drawing/2014/main" id="{F36D5714-D4B1-FD33-842F-EF5A138CF1A3}"/>
                    </a:ext>
                  </a:extLst>
                </p:cNvPr>
                <p:cNvSpPr txBox="1"/>
                <p:nvPr/>
              </p:nvSpPr>
              <p:spPr>
                <a:xfrm>
                  <a:off x="6300130" y="3065212"/>
                  <a:ext cx="3653116" cy="400110"/>
                </a:xfrm>
                <a:prstGeom prst="rect">
                  <a:avLst/>
                </a:prstGeom>
                <a:noFill/>
              </p:spPr>
              <p:txBody>
                <a:bodyPr wrap="none" rtlCol="0">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The</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number</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of</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output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features:</a:t>
                  </a:r>
                  <a:r>
                    <a:rPr lang="zh-CN" altLang="en-US" sz="20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solidFill>
                            <a:schemeClr val="bg1"/>
                          </a:solidFill>
                          <a:latin typeface="Cambria Math" panose="02040503050406030204" pitchFamily="18" charset="0"/>
                          <a:cs typeface="Times New Roman" panose="02020603050405020304" pitchFamily="18" charset="0"/>
                        </a:rPr>
                        <m:t>𝑚</m:t>
                      </m:r>
                    </m:oMath>
                  </a14:m>
                  <a:endParaRPr lang="en-US" sz="2000" dirty="0">
                    <a:solidFill>
                      <a:schemeClr val="bg1"/>
                    </a:solidFill>
                    <a:latin typeface="Times New Roman" panose="02020603050405020304" pitchFamily="18" charset="0"/>
                    <a:cs typeface="Times New Roman" panose="02020603050405020304" pitchFamily="18" charset="0"/>
                  </a:endParaRPr>
                </a:p>
              </p:txBody>
            </p:sp>
          </mc:Choice>
          <mc:Fallback>
            <p:sp>
              <p:nvSpPr>
                <p:cNvPr id="125" name="TextBox 124">
                  <a:extLst>
                    <a:ext uri="{FF2B5EF4-FFF2-40B4-BE49-F238E27FC236}">
                      <a16:creationId xmlns:a16="http://schemas.microsoft.com/office/drawing/2014/main" id="{F36D5714-D4B1-FD33-842F-EF5A138CF1A3}"/>
                    </a:ext>
                  </a:extLst>
                </p:cNvPr>
                <p:cNvSpPr txBox="1">
                  <a:spLocks noRot="1" noChangeAspect="1" noMove="1" noResize="1" noEditPoints="1" noAdjustHandles="1" noChangeArrowheads="1" noChangeShapeType="1" noTextEdit="1"/>
                </p:cNvSpPr>
                <p:nvPr/>
              </p:nvSpPr>
              <p:spPr>
                <a:xfrm>
                  <a:off x="6300130" y="3065212"/>
                  <a:ext cx="3653116" cy="400110"/>
                </a:xfrm>
                <a:prstGeom prst="rect">
                  <a:avLst/>
                </a:prstGeom>
                <a:blipFill>
                  <a:blip r:embed="rId17"/>
                  <a:stretch>
                    <a:fillRect l="-1730" t="-9375" b="-25000"/>
                  </a:stretch>
                </a:blipFill>
              </p:spPr>
              <p:txBody>
                <a:bodyPr/>
                <a:lstStyle/>
                <a:p>
                  <a:r>
                    <a:rPr lang="en-US">
                      <a:noFill/>
                    </a:rPr>
                    <a:t> </a:t>
                  </a:r>
                </a:p>
              </p:txBody>
            </p:sp>
          </mc:Fallback>
        </mc:AlternateContent>
      </p:grpSp>
      <p:sp>
        <p:nvSpPr>
          <p:cNvPr id="129" name="TextBox 128">
            <a:extLst>
              <a:ext uri="{FF2B5EF4-FFF2-40B4-BE49-F238E27FC236}">
                <a16:creationId xmlns:a16="http://schemas.microsoft.com/office/drawing/2014/main" id="{8098AF65-01E2-BBD9-2DEB-EB788B430ADB}"/>
              </a:ext>
            </a:extLst>
          </p:cNvPr>
          <p:cNvSpPr txBox="1"/>
          <p:nvPr/>
        </p:nvSpPr>
        <p:spPr>
          <a:xfrm>
            <a:off x="5882441" y="4959004"/>
            <a:ext cx="6016753"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U</a:t>
            </a:r>
            <a:r>
              <a:rPr lang="en-US" sz="2000" dirty="0">
                <a:latin typeface="Times New Roman" panose="02020603050405020304" pitchFamily="18" charset="0"/>
                <a:cs typeface="Times New Roman" panose="02020603050405020304" pitchFamily="18" charset="0"/>
              </a:rPr>
              <a:t>nlike a single perceptron that makes one prediction, this network is capable of making multiple predictions simultaneously due to its multiple output nodes.</a:t>
            </a:r>
          </a:p>
        </p:txBody>
      </p:sp>
    </p:spTree>
    <p:extLst>
      <p:ext uri="{BB962C8B-B14F-4D97-AF65-F5344CB8AC3E}">
        <p14:creationId xmlns:p14="http://schemas.microsoft.com/office/powerpoint/2010/main" val="3206395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Single-Layer</a:t>
            </a:r>
            <a:r>
              <a:rPr lang="zh-CN" altLang="en-US" dirty="0"/>
              <a:t> </a:t>
            </a:r>
            <a:r>
              <a:rPr lang="en-US" altLang="zh-CN" dirty="0"/>
              <a:t>Neural</a:t>
            </a:r>
            <a:r>
              <a:rPr lang="zh-CN" altLang="en-US" dirty="0"/>
              <a:t> </a:t>
            </a:r>
            <a:r>
              <a:rPr lang="en-US" altLang="zh-CN" dirty="0"/>
              <a:t>Network</a:t>
            </a:r>
            <a:endParaRPr lang="en-US" dirty="0"/>
          </a:p>
        </p:txBody>
      </p:sp>
      <p:sp>
        <p:nvSpPr>
          <p:cNvPr id="8" name="TextBox 7">
            <a:extLst>
              <a:ext uri="{FF2B5EF4-FFF2-40B4-BE49-F238E27FC236}">
                <a16:creationId xmlns:a16="http://schemas.microsoft.com/office/drawing/2014/main" id="{CFB75307-9DDB-97DC-3D5C-81C7EE0F01E8}"/>
              </a:ext>
            </a:extLst>
          </p:cNvPr>
          <p:cNvSpPr txBox="1"/>
          <p:nvPr/>
        </p:nvSpPr>
        <p:spPr>
          <a:xfrm>
            <a:off x="1043631" y="3870156"/>
            <a:ext cx="343364" cy="369332"/>
          </a:xfrm>
          <a:prstGeom prst="rect">
            <a:avLst/>
          </a:prstGeom>
          <a:noFill/>
        </p:spPr>
        <p:txBody>
          <a:bodyPr wrap="none" rtlCol="0">
            <a:spAutoFit/>
          </a:bodyPr>
          <a:lstStyle/>
          <a:p>
            <a:r>
              <a:rPr lang="en-US" altLang="zh-CN" dirty="0"/>
              <a:t>…</a:t>
            </a:r>
            <a:endParaRPr lang="en-US" dirty="0"/>
          </a:p>
        </p:txBody>
      </p:sp>
      <p:grpSp>
        <p:nvGrpSpPr>
          <p:cNvPr id="13" name="Group 12">
            <a:extLst>
              <a:ext uri="{FF2B5EF4-FFF2-40B4-BE49-F238E27FC236}">
                <a16:creationId xmlns:a16="http://schemas.microsoft.com/office/drawing/2014/main" id="{3F1E348F-E033-E117-529A-9B1D7593AB6B}"/>
              </a:ext>
            </a:extLst>
          </p:cNvPr>
          <p:cNvGrpSpPr/>
          <p:nvPr/>
        </p:nvGrpSpPr>
        <p:grpSpPr>
          <a:xfrm>
            <a:off x="893773" y="2419708"/>
            <a:ext cx="609600" cy="609600"/>
            <a:chOff x="1807029" y="1719942"/>
            <a:chExt cx="609600" cy="609600"/>
          </a:xfrm>
        </p:grpSpPr>
        <p:sp>
          <p:nvSpPr>
            <p:cNvPr id="3" name="Oval 2">
              <a:extLst>
                <a:ext uri="{FF2B5EF4-FFF2-40B4-BE49-F238E27FC236}">
                  <a16:creationId xmlns:a16="http://schemas.microsoft.com/office/drawing/2014/main" id="{D9C9531A-0C04-A75F-116C-E322822921EB}"/>
                </a:ext>
              </a:extLst>
            </p:cNvPr>
            <p:cNvSpPr/>
            <p:nvPr/>
          </p:nvSpPr>
          <p:spPr>
            <a:xfrm>
              <a:off x="1807029" y="1719942"/>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972E292-B696-535F-5895-95E8251E1AD0}"/>
                    </a:ext>
                  </a:extLst>
                </p:cNvPr>
                <p:cNvSpPr txBox="1"/>
                <p:nvPr/>
              </p:nvSpPr>
              <p:spPr>
                <a:xfrm>
                  <a:off x="1905222" y="1842168"/>
                  <a:ext cx="4607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9" name="TextBox 8">
                  <a:extLst>
                    <a:ext uri="{FF2B5EF4-FFF2-40B4-BE49-F238E27FC236}">
                      <a16:creationId xmlns:a16="http://schemas.microsoft.com/office/drawing/2014/main" id="{B972E292-B696-535F-5895-95E8251E1AD0}"/>
                    </a:ext>
                  </a:extLst>
                </p:cNvPr>
                <p:cNvSpPr txBox="1">
                  <a:spLocks noRot="1" noChangeAspect="1" noMove="1" noResize="1" noEditPoints="1" noAdjustHandles="1" noChangeArrowheads="1" noChangeShapeType="1" noTextEdit="1"/>
                </p:cNvSpPr>
                <p:nvPr/>
              </p:nvSpPr>
              <p:spPr>
                <a:xfrm>
                  <a:off x="1905222" y="1842168"/>
                  <a:ext cx="460767" cy="369332"/>
                </a:xfrm>
                <a:prstGeom prst="rect">
                  <a:avLst/>
                </a:prstGeom>
                <a:blipFill>
                  <a:blip r:embed="rId3"/>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FD196491-5CBD-8AC5-6CDA-07EBADE1B83E}"/>
              </a:ext>
            </a:extLst>
          </p:cNvPr>
          <p:cNvGrpSpPr/>
          <p:nvPr/>
        </p:nvGrpSpPr>
        <p:grpSpPr>
          <a:xfrm>
            <a:off x="893773" y="3254286"/>
            <a:ext cx="609600" cy="609600"/>
            <a:chOff x="1807029" y="2841170"/>
            <a:chExt cx="609600" cy="609600"/>
          </a:xfrm>
        </p:grpSpPr>
        <p:sp>
          <p:nvSpPr>
            <p:cNvPr id="5" name="Oval 4">
              <a:extLst>
                <a:ext uri="{FF2B5EF4-FFF2-40B4-BE49-F238E27FC236}">
                  <a16:creationId xmlns:a16="http://schemas.microsoft.com/office/drawing/2014/main" id="{A3C0BAC1-6C1A-37A4-F438-A7EA5FEF2526}"/>
                </a:ext>
              </a:extLst>
            </p:cNvPr>
            <p:cNvSpPr/>
            <p:nvPr/>
          </p:nvSpPr>
          <p:spPr>
            <a:xfrm>
              <a:off x="1807029" y="2841170"/>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9031FBC-653A-FED4-8BFC-7ECD20F5E759}"/>
                    </a:ext>
                  </a:extLst>
                </p:cNvPr>
                <p:cNvSpPr txBox="1"/>
                <p:nvPr/>
              </p:nvSpPr>
              <p:spPr>
                <a:xfrm>
                  <a:off x="1905222" y="2961304"/>
                  <a:ext cx="4660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10" name="TextBox 9">
                  <a:extLst>
                    <a:ext uri="{FF2B5EF4-FFF2-40B4-BE49-F238E27FC236}">
                      <a16:creationId xmlns:a16="http://schemas.microsoft.com/office/drawing/2014/main" id="{79031FBC-653A-FED4-8BFC-7ECD20F5E759}"/>
                    </a:ext>
                  </a:extLst>
                </p:cNvPr>
                <p:cNvSpPr txBox="1">
                  <a:spLocks noRot="1" noChangeAspect="1" noMove="1" noResize="1" noEditPoints="1" noAdjustHandles="1" noChangeArrowheads="1" noChangeShapeType="1" noTextEdit="1"/>
                </p:cNvSpPr>
                <p:nvPr/>
              </p:nvSpPr>
              <p:spPr>
                <a:xfrm>
                  <a:off x="1905222" y="2961304"/>
                  <a:ext cx="466090" cy="369332"/>
                </a:xfrm>
                <a:prstGeom prst="rect">
                  <a:avLst/>
                </a:prstGeom>
                <a:blipFill>
                  <a:blip r:embed="rId4"/>
                  <a:stretch>
                    <a:fillRect/>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FB058659-4C75-5AD2-F6D3-E61AE8A66518}"/>
              </a:ext>
            </a:extLst>
          </p:cNvPr>
          <p:cNvGrpSpPr/>
          <p:nvPr/>
        </p:nvGrpSpPr>
        <p:grpSpPr>
          <a:xfrm>
            <a:off x="893773" y="4203471"/>
            <a:ext cx="609600" cy="609600"/>
            <a:chOff x="1807029" y="5660569"/>
            <a:chExt cx="609600" cy="609600"/>
          </a:xfrm>
        </p:grpSpPr>
        <p:sp>
          <p:nvSpPr>
            <p:cNvPr id="7" name="Oval 6">
              <a:extLst>
                <a:ext uri="{FF2B5EF4-FFF2-40B4-BE49-F238E27FC236}">
                  <a16:creationId xmlns:a16="http://schemas.microsoft.com/office/drawing/2014/main" id="{24E3EE04-4A0C-2D37-A685-C4A488E42FFD}"/>
                </a:ext>
              </a:extLst>
            </p:cNvPr>
            <p:cNvSpPr/>
            <p:nvPr/>
          </p:nvSpPr>
          <p:spPr>
            <a:xfrm>
              <a:off x="1807029" y="5660569"/>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C85206D-A477-E3D0-2E1A-09E3450EDD39}"/>
                    </a:ext>
                  </a:extLst>
                </p:cNvPr>
                <p:cNvSpPr txBox="1"/>
                <p:nvPr/>
              </p:nvSpPr>
              <p:spPr>
                <a:xfrm>
                  <a:off x="1905221" y="5780703"/>
                  <a:ext cx="476156" cy="39074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𝑝</m:t>
                            </m:r>
                          </m:sub>
                        </m:sSub>
                      </m:oMath>
                    </m:oMathPara>
                  </a14:m>
                  <a:endParaRPr lang="en-US" dirty="0">
                    <a:solidFill>
                      <a:schemeClr val="bg1"/>
                    </a:solidFill>
                  </a:endParaRPr>
                </a:p>
              </p:txBody>
            </p:sp>
          </mc:Choice>
          <mc:Fallback>
            <p:sp>
              <p:nvSpPr>
                <p:cNvPr id="12" name="TextBox 11">
                  <a:extLst>
                    <a:ext uri="{FF2B5EF4-FFF2-40B4-BE49-F238E27FC236}">
                      <a16:creationId xmlns:a16="http://schemas.microsoft.com/office/drawing/2014/main" id="{7C85206D-A477-E3D0-2E1A-09E3450EDD39}"/>
                    </a:ext>
                  </a:extLst>
                </p:cNvPr>
                <p:cNvSpPr txBox="1">
                  <a:spLocks noRot="1" noChangeAspect="1" noMove="1" noResize="1" noEditPoints="1" noAdjustHandles="1" noChangeArrowheads="1" noChangeShapeType="1" noTextEdit="1"/>
                </p:cNvSpPr>
                <p:nvPr/>
              </p:nvSpPr>
              <p:spPr>
                <a:xfrm>
                  <a:off x="1905221" y="5780703"/>
                  <a:ext cx="476156" cy="390748"/>
                </a:xfrm>
                <a:prstGeom prst="rect">
                  <a:avLst/>
                </a:prstGeom>
                <a:blipFill>
                  <a:blip r:embed="rId5"/>
                  <a:stretch>
                    <a:fillRect b="-312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5CD649DB-E131-9261-DDB8-2BC603B76B3B}"/>
                  </a:ext>
                </a:extLst>
              </p:cNvPr>
              <p:cNvSpPr/>
              <p:nvPr/>
            </p:nvSpPr>
            <p:spPr>
              <a:xfrm>
                <a:off x="3525084" y="1616700"/>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1</m:t>
                          </m:r>
                        </m:sub>
                      </m:sSub>
                    </m:oMath>
                  </m:oMathPara>
                </a14:m>
                <a:endParaRPr lang="en-US" sz="2000" dirty="0">
                  <a:solidFill>
                    <a:schemeClr val="tx1"/>
                  </a:solidFill>
                </a:endParaRPr>
              </a:p>
            </p:txBody>
          </p:sp>
        </mc:Choice>
        <mc:Fallback>
          <p:sp>
            <p:nvSpPr>
              <p:cNvPr id="19" name="Oval 18">
                <a:extLst>
                  <a:ext uri="{FF2B5EF4-FFF2-40B4-BE49-F238E27FC236}">
                    <a16:creationId xmlns:a16="http://schemas.microsoft.com/office/drawing/2014/main" id="{5CD649DB-E131-9261-DDB8-2BC603B76B3B}"/>
                  </a:ext>
                </a:extLst>
              </p:cNvPr>
              <p:cNvSpPr>
                <a:spLocks noRot="1" noChangeAspect="1" noMove="1" noResize="1" noEditPoints="1" noAdjustHandles="1" noChangeArrowheads="1" noChangeShapeType="1" noTextEdit="1"/>
              </p:cNvSpPr>
              <p:nvPr/>
            </p:nvSpPr>
            <p:spPr>
              <a:xfrm>
                <a:off x="3525084" y="1616700"/>
                <a:ext cx="365760" cy="365760"/>
              </a:xfrm>
              <a:prstGeom prst="ellipse">
                <a:avLst/>
              </a:prstGeom>
              <a:blipFill>
                <a:blip r:embed="rId6"/>
                <a:stretch>
                  <a:fillRect r="-6667"/>
                </a:stretch>
              </a:blipFill>
              <a:ln>
                <a:noFill/>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41B9311-F0C8-3E69-628A-3C4F1A027BE6}"/>
              </a:ext>
            </a:extLst>
          </p:cNvPr>
          <p:cNvCxnSpPr>
            <a:cxnSpLocks/>
            <a:stCxn id="9" idx="3"/>
            <a:endCxn id="19" idx="2"/>
          </p:cNvCxnSpPr>
          <p:nvPr/>
        </p:nvCxnSpPr>
        <p:spPr>
          <a:xfrm flipV="1">
            <a:off x="1452733" y="1799580"/>
            <a:ext cx="2072351" cy="927020"/>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7DD973-C016-3E03-77AD-792E7E15F6F3}"/>
              </a:ext>
            </a:extLst>
          </p:cNvPr>
          <p:cNvCxnSpPr>
            <a:cxnSpLocks/>
            <a:stCxn id="10" idx="3"/>
            <a:endCxn id="19" idx="2"/>
          </p:cNvCxnSpPr>
          <p:nvPr/>
        </p:nvCxnSpPr>
        <p:spPr>
          <a:xfrm flipV="1">
            <a:off x="1458056" y="1799580"/>
            <a:ext cx="2067028" cy="1759506"/>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40E01B-6E7A-E326-EB35-0676DCA5BBB7}"/>
              </a:ext>
            </a:extLst>
          </p:cNvPr>
          <p:cNvCxnSpPr>
            <a:cxnSpLocks/>
            <a:stCxn id="12" idx="3"/>
            <a:endCxn id="19" idx="2"/>
          </p:cNvCxnSpPr>
          <p:nvPr/>
        </p:nvCxnSpPr>
        <p:spPr>
          <a:xfrm flipV="1">
            <a:off x="1468121" y="1799580"/>
            <a:ext cx="2056963" cy="2719399"/>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Oval 23">
                <a:extLst>
                  <a:ext uri="{FF2B5EF4-FFF2-40B4-BE49-F238E27FC236}">
                    <a16:creationId xmlns:a16="http://schemas.microsoft.com/office/drawing/2014/main" id="{C2831F64-20B1-50CB-6565-8E7FE3B4FCE7}"/>
                  </a:ext>
                </a:extLst>
              </p:cNvPr>
              <p:cNvSpPr/>
              <p:nvPr/>
            </p:nvSpPr>
            <p:spPr>
              <a:xfrm>
                <a:off x="3525084" y="2109087"/>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p:sp>
            <p:nvSpPr>
              <p:cNvPr id="24" name="Oval 23">
                <a:extLst>
                  <a:ext uri="{FF2B5EF4-FFF2-40B4-BE49-F238E27FC236}">
                    <a16:creationId xmlns:a16="http://schemas.microsoft.com/office/drawing/2014/main" id="{C2831F64-20B1-50CB-6565-8E7FE3B4FCE7}"/>
                  </a:ext>
                </a:extLst>
              </p:cNvPr>
              <p:cNvSpPr>
                <a:spLocks noRot="1" noChangeAspect="1" noMove="1" noResize="1" noEditPoints="1" noAdjustHandles="1" noChangeArrowheads="1" noChangeShapeType="1" noTextEdit="1"/>
              </p:cNvSpPr>
              <p:nvPr/>
            </p:nvSpPr>
            <p:spPr>
              <a:xfrm>
                <a:off x="3525084" y="2109087"/>
                <a:ext cx="365760" cy="365760"/>
              </a:xfrm>
              <a:prstGeom prst="ellipse">
                <a:avLst/>
              </a:prstGeom>
              <a:blipFill>
                <a:blip r:embed="rId7"/>
                <a:stretch>
                  <a:fillRect r="-6667"/>
                </a:stretch>
              </a:blipFill>
              <a:ln>
                <a:no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B4493FC-34E2-D6AD-347E-99604145F2D3}"/>
              </a:ext>
            </a:extLst>
          </p:cNvPr>
          <p:cNvCxnSpPr>
            <a:cxnSpLocks/>
            <a:stCxn id="9" idx="3"/>
            <a:endCxn id="24" idx="2"/>
          </p:cNvCxnSpPr>
          <p:nvPr/>
        </p:nvCxnSpPr>
        <p:spPr>
          <a:xfrm flipV="1">
            <a:off x="1452733" y="2291967"/>
            <a:ext cx="2072351" cy="434633"/>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219F2B-9BE7-BB8B-3BEF-585D3F7E45A7}"/>
              </a:ext>
            </a:extLst>
          </p:cNvPr>
          <p:cNvCxnSpPr>
            <a:cxnSpLocks/>
            <a:stCxn id="10" idx="3"/>
            <a:endCxn id="24" idx="2"/>
          </p:cNvCxnSpPr>
          <p:nvPr/>
        </p:nvCxnSpPr>
        <p:spPr>
          <a:xfrm flipV="1">
            <a:off x="1458056" y="2291967"/>
            <a:ext cx="2067028" cy="1267119"/>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6F6D6DD-518B-A29F-EDF1-1D3F4EAD0CC8}"/>
              </a:ext>
            </a:extLst>
          </p:cNvPr>
          <p:cNvCxnSpPr>
            <a:cxnSpLocks/>
            <a:stCxn id="12" idx="3"/>
            <a:endCxn id="24" idx="2"/>
          </p:cNvCxnSpPr>
          <p:nvPr/>
        </p:nvCxnSpPr>
        <p:spPr>
          <a:xfrm flipV="1">
            <a:off x="1468121" y="2291967"/>
            <a:ext cx="2056963" cy="222701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Oval 28">
                <a:extLst>
                  <a:ext uri="{FF2B5EF4-FFF2-40B4-BE49-F238E27FC236}">
                    <a16:creationId xmlns:a16="http://schemas.microsoft.com/office/drawing/2014/main" id="{6C8C12A3-62F9-FFBC-349B-809A4D7FB4CE}"/>
                  </a:ext>
                </a:extLst>
              </p:cNvPr>
              <p:cNvSpPr/>
              <p:nvPr/>
            </p:nvSpPr>
            <p:spPr>
              <a:xfrm>
                <a:off x="3525084" y="2601474"/>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3</m:t>
                          </m:r>
                        </m:sub>
                      </m:sSub>
                    </m:oMath>
                  </m:oMathPara>
                </a14:m>
                <a:endParaRPr lang="en-US" sz="2000" dirty="0">
                  <a:solidFill>
                    <a:schemeClr val="tx1"/>
                  </a:solidFill>
                </a:endParaRPr>
              </a:p>
            </p:txBody>
          </p:sp>
        </mc:Choice>
        <mc:Fallback>
          <p:sp>
            <p:nvSpPr>
              <p:cNvPr id="29" name="Oval 28">
                <a:extLst>
                  <a:ext uri="{FF2B5EF4-FFF2-40B4-BE49-F238E27FC236}">
                    <a16:creationId xmlns:a16="http://schemas.microsoft.com/office/drawing/2014/main" id="{6C8C12A3-62F9-FFBC-349B-809A4D7FB4CE}"/>
                  </a:ext>
                </a:extLst>
              </p:cNvPr>
              <p:cNvSpPr>
                <a:spLocks noRot="1" noChangeAspect="1" noMove="1" noResize="1" noEditPoints="1" noAdjustHandles="1" noChangeArrowheads="1" noChangeShapeType="1" noTextEdit="1"/>
              </p:cNvSpPr>
              <p:nvPr/>
            </p:nvSpPr>
            <p:spPr>
              <a:xfrm>
                <a:off x="3525084" y="2601474"/>
                <a:ext cx="365760" cy="365760"/>
              </a:xfrm>
              <a:prstGeom prst="ellipse">
                <a:avLst/>
              </a:prstGeom>
              <a:blipFill>
                <a:blip r:embed="rId8"/>
                <a:stretch>
                  <a:fillRect r="-666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Oval 29">
                <a:extLst>
                  <a:ext uri="{FF2B5EF4-FFF2-40B4-BE49-F238E27FC236}">
                    <a16:creationId xmlns:a16="http://schemas.microsoft.com/office/drawing/2014/main" id="{61173DBA-D333-E312-B861-E35472FFD18C}"/>
                  </a:ext>
                </a:extLst>
              </p:cNvPr>
              <p:cNvSpPr/>
              <p:nvPr/>
            </p:nvSpPr>
            <p:spPr>
              <a:xfrm>
                <a:off x="3525084" y="3093861"/>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4</m:t>
                          </m:r>
                        </m:sub>
                      </m:sSub>
                    </m:oMath>
                  </m:oMathPara>
                </a14:m>
                <a:endParaRPr lang="en-US" sz="2000" dirty="0">
                  <a:solidFill>
                    <a:schemeClr val="tx1"/>
                  </a:solidFill>
                </a:endParaRPr>
              </a:p>
            </p:txBody>
          </p:sp>
        </mc:Choice>
        <mc:Fallback>
          <p:sp>
            <p:nvSpPr>
              <p:cNvPr id="30" name="Oval 29">
                <a:extLst>
                  <a:ext uri="{FF2B5EF4-FFF2-40B4-BE49-F238E27FC236}">
                    <a16:creationId xmlns:a16="http://schemas.microsoft.com/office/drawing/2014/main" id="{61173DBA-D333-E312-B861-E35472FFD18C}"/>
                  </a:ext>
                </a:extLst>
              </p:cNvPr>
              <p:cNvSpPr>
                <a:spLocks noRot="1" noChangeAspect="1" noMove="1" noResize="1" noEditPoints="1" noAdjustHandles="1" noChangeArrowheads="1" noChangeShapeType="1" noTextEdit="1"/>
              </p:cNvSpPr>
              <p:nvPr/>
            </p:nvSpPr>
            <p:spPr>
              <a:xfrm>
                <a:off x="3525084" y="3093861"/>
                <a:ext cx="365760" cy="365760"/>
              </a:xfrm>
              <a:prstGeom prst="ellipse">
                <a:avLst/>
              </a:prstGeom>
              <a:blipFill>
                <a:blip r:embed="rId9"/>
                <a:stretch>
                  <a:fillRect r="-6667"/>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7E36F8B-794B-E9EC-369A-7BBB763BB8C6}"/>
              </a:ext>
            </a:extLst>
          </p:cNvPr>
          <p:cNvCxnSpPr>
            <a:cxnSpLocks/>
            <a:stCxn id="9" idx="3"/>
            <a:endCxn id="29" idx="2"/>
          </p:cNvCxnSpPr>
          <p:nvPr/>
        </p:nvCxnSpPr>
        <p:spPr>
          <a:xfrm>
            <a:off x="1452733" y="2726600"/>
            <a:ext cx="2072351" cy="57754"/>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2431E35-B6B5-DA17-B33D-CAC60BB45D63}"/>
              </a:ext>
            </a:extLst>
          </p:cNvPr>
          <p:cNvCxnSpPr>
            <a:cxnSpLocks/>
            <a:stCxn id="10" idx="3"/>
            <a:endCxn id="29" idx="2"/>
          </p:cNvCxnSpPr>
          <p:nvPr/>
        </p:nvCxnSpPr>
        <p:spPr>
          <a:xfrm flipV="1">
            <a:off x="1458056" y="2784354"/>
            <a:ext cx="2067028" cy="77473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B874A4B-20CC-8FC7-5AE6-6FAF73A5E409}"/>
              </a:ext>
            </a:extLst>
          </p:cNvPr>
          <p:cNvCxnSpPr>
            <a:cxnSpLocks/>
            <a:stCxn id="12" idx="3"/>
            <a:endCxn id="29" idx="2"/>
          </p:cNvCxnSpPr>
          <p:nvPr/>
        </p:nvCxnSpPr>
        <p:spPr>
          <a:xfrm flipV="1">
            <a:off x="1468121" y="2784354"/>
            <a:ext cx="2056963" cy="1734625"/>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DC1AEC6-35C1-8627-DA91-8E38E28F272E}"/>
              </a:ext>
            </a:extLst>
          </p:cNvPr>
          <p:cNvCxnSpPr>
            <a:cxnSpLocks/>
            <a:stCxn id="9" idx="3"/>
            <a:endCxn id="30" idx="2"/>
          </p:cNvCxnSpPr>
          <p:nvPr/>
        </p:nvCxnSpPr>
        <p:spPr>
          <a:xfrm>
            <a:off x="1452733" y="2726600"/>
            <a:ext cx="2072351" cy="550141"/>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1DC8BE1-3F28-7187-221C-AFDEFE40990E}"/>
              </a:ext>
            </a:extLst>
          </p:cNvPr>
          <p:cNvCxnSpPr>
            <a:cxnSpLocks/>
            <a:stCxn id="10" idx="3"/>
            <a:endCxn id="30" idx="2"/>
          </p:cNvCxnSpPr>
          <p:nvPr/>
        </p:nvCxnSpPr>
        <p:spPr>
          <a:xfrm flipV="1">
            <a:off x="1458056" y="3276741"/>
            <a:ext cx="2067028" cy="282345"/>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4CB0216-C34B-2D7F-2CAC-437CE0F64FB5}"/>
              </a:ext>
            </a:extLst>
          </p:cNvPr>
          <p:cNvCxnSpPr>
            <a:cxnSpLocks/>
            <a:stCxn id="7" idx="6"/>
            <a:endCxn id="30" idx="2"/>
          </p:cNvCxnSpPr>
          <p:nvPr/>
        </p:nvCxnSpPr>
        <p:spPr>
          <a:xfrm flipV="1">
            <a:off x="1503373" y="3276741"/>
            <a:ext cx="2021711" cy="1231530"/>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F6EACE-3D57-4D35-CE3F-418E56182487}"/>
              </a:ext>
            </a:extLst>
          </p:cNvPr>
          <p:cNvCxnSpPr>
            <a:cxnSpLocks/>
            <a:endCxn id="4" idx="2"/>
          </p:cNvCxnSpPr>
          <p:nvPr/>
        </p:nvCxnSpPr>
        <p:spPr>
          <a:xfrm>
            <a:off x="3890844" y="1799581"/>
            <a:ext cx="2488844" cy="963026"/>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DF9C255D-ADD6-B7F7-EEFF-4286F973567F}"/>
                  </a:ext>
                </a:extLst>
              </p:cNvPr>
              <p:cNvSpPr txBox="1"/>
              <p:nvPr/>
            </p:nvSpPr>
            <p:spPr>
              <a:xfrm>
                <a:off x="4082561" y="1467982"/>
                <a:ext cx="59888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m:oMathPara>
                </a14:m>
                <a:endParaRPr lang="en-US" dirty="0"/>
              </a:p>
            </p:txBody>
          </p:sp>
        </mc:Choice>
        <mc:Fallback>
          <p:sp>
            <p:nvSpPr>
              <p:cNvPr id="62" name="TextBox 61">
                <a:extLst>
                  <a:ext uri="{FF2B5EF4-FFF2-40B4-BE49-F238E27FC236}">
                    <a16:creationId xmlns:a16="http://schemas.microsoft.com/office/drawing/2014/main" id="{DF9C255D-ADD6-B7F7-EEFF-4286F973567F}"/>
                  </a:ext>
                </a:extLst>
              </p:cNvPr>
              <p:cNvSpPr txBox="1">
                <a:spLocks noRot="1" noChangeAspect="1" noMove="1" noResize="1" noEditPoints="1" noAdjustHandles="1" noChangeArrowheads="1" noChangeShapeType="1" noTextEdit="1"/>
              </p:cNvSpPr>
              <p:nvPr/>
            </p:nvSpPr>
            <p:spPr>
              <a:xfrm>
                <a:off x="4082561" y="1467982"/>
                <a:ext cx="598882" cy="276999"/>
              </a:xfrm>
              <a:prstGeom prst="rect">
                <a:avLst/>
              </a:prstGeom>
              <a:blipFill>
                <a:blip r:embed="rId10"/>
                <a:stretch>
                  <a:fillRect l="-10417" r="-12500" b="-34783"/>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2B361378-4567-126C-D614-58EDF1C46EEE}"/>
              </a:ext>
            </a:extLst>
          </p:cNvPr>
          <p:cNvCxnSpPr>
            <a:cxnSpLocks/>
            <a:endCxn id="4" idx="2"/>
          </p:cNvCxnSpPr>
          <p:nvPr/>
        </p:nvCxnSpPr>
        <p:spPr>
          <a:xfrm flipV="1">
            <a:off x="3885522" y="2762607"/>
            <a:ext cx="2494166" cy="19780"/>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9071106A-121B-642C-1A6B-6F031D2B9E54}"/>
                  </a:ext>
                </a:extLst>
              </p:cNvPr>
              <p:cNvSpPr txBox="1"/>
              <p:nvPr/>
            </p:nvSpPr>
            <p:spPr>
              <a:xfrm>
                <a:off x="4077239" y="2450788"/>
                <a:ext cx="60420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en-US" dirty="0"/>
              </a:p>
            </p:txBody>
          </p:sp>
        </mc:Choice>
        <mc:Fallback>
          <p:sp>
            <p:nvSpPr>
              <p:cNvPr id="64" name="TextBox 63">
                <a:extLst>
                  <a:ext uri="{FF2B5EF4-FFF2-40B4-BE49-F238E27FC236}">
                    <a16:creationId xmlns:a16="http://schemas.microsoft.com/office/drawing/2014/main" id="{9071106A-121B-642C-1A6B-6F031D2B9E54}"/>
                  </a:ext>
                </a:extLst>
              </p:cNvPr>
              <p:cNvSpPr txBox="1">
                <a:spLocks noRot="1" noChangeAspect="1" noMove="1" noResize="1" noEditPoints="1" noAdjustHandles="1" noChangeArrowheads="1" noChangeShapeType="1" noTextEdit="1"/>
              </p:cNvSpPr>
              <p:nvPr/>
            </p:nvSpPr>
            <p:spPr>
              <a:xfrm>
                <a:off x="4077239" y="2450788"/>
                <a:ext cx="604203" cy="276999"/>
              </a:xfrm>
              <a:prstGeom prst="rect">
                <a:avLst/>
              </a:prstGeom>
              <a:blipFill>
                <a:blip r:embed="rId11"/>
                <a:stretch>
                  <a:fillRect l="-10417" r="-12500" b="-34783"/>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6A48FAB8-3CAC-6297-78F8-632E21DF3683}"/>
              </a:ext>
            </a:extLst>
          </p:cNvPr>
          <p:cNvCxnSpPr>
            <a:cxnSpLocks/>
            <a:endCxn id="4" idx="2"/>
          </p:cNvCxnSpPr>
          <p:nvPr/>
        </p:nvCxnSpPr>
        <p:spPr>
          <a:xfrm>
            <a:off x="3885522" y="2299054"/>
            <a:ext cx="2494166" cy="463553"/>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52AB2A4-2A2A-2503-737B-9B2418EBA2DE}"/>
                  </a:ext>
                </a:extLst>
              </p:cNvPr>
              <p:cNvSpPr txBox="1"/>
              <p:nvPr/>
            </p:nvSpPr>
            <p:spPr>
              <a:xfrm>
                <a:off x="4077239" y="1967455"/>
                <a:ext cx="60420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dirty="0"/>
              </a:p>
            </p:txBody>
          </p:sp>
        </mc:Choice>
        <mc:Fallback>
          <p:sp>
            <p:nvSpPr>
              <p:cNvPr id="66" name="TextBox 65">
                <a:extLst>
                  <a:ext uri="{FF2B5EF4-FFF2-40B4-BE49-F238E27FC236}">
                    <a16:creationId xmlns:a16="http://schemas.microsoft.com/office/drawing/2014/main" id="{A52AB2A4-2A2A-2503-737B-9B2418EBA2DE}"/>
                  </a:ext>
                </a:extLst>
              </p:cNvPr>
              <p:cNvSpPr txBox="1">
                <a:spLocks noRot="1" noChangeAspect="1" noMove="1" noResize="1" noEditPoints="1" noAdjustHandles="1" noChangeArrowheads="1" noChangeShapeType="1" noTextEdit="1"/>
              </p:cNvSpPr>
              <p:nvPr/>
            </p:nvSpPr>
            <p:spPr>
              <a:xfrm>
                <a:off x="4077239" y="1967455"/>
                <a:ext cx="604203" cy="276999"/>
              </a:xfrm>
              <a:prstGeom prst="rect">
                <a:avLst/>
              </a:prstGeom>
              <a:blipFill>
                <a:blip r:embed="rId12"/>
                <a:stretch>
                  <a:fillRect l="-10417" t="-4545" r="-12500" b="-36364"/>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27D0DCBC-A86B-530A-87AD-3511E2479DF9}"/>
              </a:ext>
            </a:extLst>
          </p:cNvPr>
          <p:cNvCxnSpPr>
            <a:cxnSpLocks/>
            <a:endCxn id="4" idx="2"/>
          </p:cNvCxnSpPr>
          <p:nvPr/>
        </p:nvCxnSpPr>
        <p:spPr>
          <a:xfrm flipV="1">
            <a:off x="3885522" y="2762607"/>
            <a:ext cx="2494166" cy="495573"/>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9C1AB093-7497-8BBB-3BA4-2CA2B0E759BE}"/>
                  </a:ext>
                </a:extLst>
              </p:cNvPr>
              <p:cNvSpPr txBox="1"/>
              <p:nvPr/>
            </p:nvSpPr>
            <p:spPr>
              <a:xfrm>
                <a:off x="4077239" y="2926581"/>
                <a:ext cx="60420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oMath>
                  </m:oMathPara>
                </a14:m>
                <a:endParaRPr lang="en-US" dirty="0"/>
              </a:p>
            </p:txBody>
          </p:sp>
        </mc:Choice>
        <mc:Fallback>
          <p:sp>
            <p:nvSpPr>
              <p:cNvPr id="68" name="TextBox 67">
                <a:extLst>
                  <a:ext uri="{FF2B5EF4-FFF2-40B4-BE49-F238E27FC236}">
                    <a16:creationId xmlns:a16="http://schemas.microsoft.com/office/drawing/2014/main" id="{9C1AB093-7497-8BBB-3BA4-2CA2B0E759BE}"/>
                  </a:ext>
                </a:extLst>
              </p:cNvPr>
              <p:cNvSpPr txBox="1">
                <a:spLocks noRot="1" noChangeAspect="1" noMove="1" noResize="1" noEditPoints="1" noAdjustHandles="1" noChangeArrowheads="1" noChangeShapeType="1" noTextEdit="1"/>
              </p:cNvSpPr>
              <p:nvPr/>
            </p:nvSpPr>
            <p:spPr>
              <a:xfrm>
                <a:off x="4077239" y="2926581"/>
                <a:ext cx="604203" cy="276999"/>
              </a:xfrm>
              <a:prstGeom prst="rect">
                <a:avLst/>
              </a:prstGeom>
              <a:blipFill>
                <a:blip r:embed="rId13"/>
                <a:stretch>
                  <a:fillRect l="-10417" t="-4348" r="-12500" b="-34783"/>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28E3E1E9-F846-DC48-4572-C979FD406229}"/>
              </a:ext>
            </a:extLst>
          </p:cNvPr>
          <p:cNvSpPr/>
          <p:nvPr/>
        </p:nvSpPr>
        <p:spPr>
          <a:xfrm>
            <a:off x="3525084" y="3586248"/>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endParaRPr lang="en-US" sz="2000" b="1" dirty="0">
              <a:solidFill>
                <a:schemeClr val="tx1"/>
              </a:solidFill>
            </a:endParaRPr>
          </a:p>
        </p:txBody>
      </p:sp>
      <p:sp>
        <p:nvSpPr>
          <p:cNvPr id="36" name="Oval 35">
            <a:extLst>
              <a:ext uri="{FF2B5EF4-FFF2-40B4-BE49-F238E27FC236}">
                <a16:creationId xmlns:a16="http://schemas.microsoft.com/office/drawing/2014/main" id="{405C7F61-0ED4-0A9B-98EA-6021D99DC329}"/>
              </a:ext>
            </a:extLst>
          </p:cNvPr>
          <p:cNvSpPr/>
          <p:nvPr/>
        </p:nvSpPr>
        <p:spPr>
          <a:xfrm>
            <a:off x="3525084" y="4078635"/>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endParaRPr lang="en-US" sz="2000" b="1" dirty="0">
              <a:solidFill>
                <a:schemeClr val="tx1"/>
              </a:solidFill>
            </a:endParaRPr>
          </a:p>
        </p:txBody>
      </p:sp>
      <p:sp>
        <p:nvSpPr>
          <p:cNvPr id="37" name="Oval 36">
            <a:extLst>
              <a:ext uri="{FF2B5EF4-FFF2-40B4-BE49-F238E27FC236}">
                <a16:creationId xmlns:a16="http://schemas.microsoft.com/office/drawing/2014/main" id="{837CEC09-EFD8-EA2C-4760-5C1EEA7C49F4}"/>
              </a:ext>
            </a:extLst>
          </p:cNvPr>
          <p:cNvSpPr/>
          <p:nvPr/>
        </p:nvSpPr>
        <p:spPr>
          <a:xfrm>
            <a:off x="3525084" y="4571022"/>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endParaRPr lang="en-US" sz="2000" b="1" dirty="0">
              <a:solidFill>
                <a:schemeClr val="tx1"/>
              </a:solidFill>
            </a:endParaRPr>
          </a:p>
        </p:txBody>
      </p:sp>
      <p:sp>
        <p:nvSpPr>
          <p:cNvPr id="40" name="Oval 39">
            <a:extLst>
              <a:ext uri="{FF2B5EF4-FFF2-40B4-BE49-F238E27FC236}">
                <a16:creationId xmlns:a16="http://schemas.microsoft.com/office/drawing/2014/main" id="{3FD89D82-A186-E9C0-CC1C-A17B4C38B15A}"/>
              </a:ext>
            </a:extLst>
          </p:cNvPr>
          <p:cNvSpPr/>
          <p:nvPr/>
        </p:nvSpPr>
        <p:spPr>
          <a:xfrm>
            <a:off x="3525084" y="5063409"/>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endParaRPr lang="en-US" sz="2000" b="1" dirty="0">
              <a:solidFill>
                <a:schemeClr val="tx1"/>
              </a:solidFill>
            </a:endParaRPr>
          </a:p>
        </p:txBody>
      </p:sp>
      <mc:AlternateContent xmlns:mc="http://schemas.openxmlformats.org/markup-compatibility/2006">
        <mc:Choice xmlns:a14="http://schemas.microsoft.com/office/drawing/2010/main" Requires="a14">
          <p:sp>
            <p:nvSpPr>
              <p:cNvPr id="41" name="Oval 40">
                <a:extLst>
                  <a:ext uri="{FF2B5EF4-FFF2-40B4-BE49-F238E27FC236}">
                    <a16:creationId xmlns:a16="http://schemas.microsoft.com/office/drawing/2014/main" id="{E96257EA-0F2D-CF16-CF04-5E267E7A7166}"/>
                  </a:ext>
                </a:extLst>
              </p:cNvPr>
              <p:cNvSpPr/>
              <p:nvPr/>
            </p:nvSpPr>
            <p:spPr>
              <a:xfrm>
                <a:off x="3525084" y="5694733"/>
                <a:ext cx="365760" cy="36576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28600" tIns="0" bIns="91440" rtlCol="0" anchor="ctr"/>
              <a:lstStyle/>
              <a:p>
                <a:pPr algn="ctr"/>
                <a14:m>
                  <m:oMathPara xmlns:m="http://schemas.openxmlformats.org/officeDocument/2006/math">
                    <m:oMathParaPr>
                      <m:jc m:val="center"/>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𝑚</m:t>
                          </m:r>
                        </m:sub>
                      </m:sSub>
                    </m:oMath>
                  </m:oMathPara>
                </a14:m>
                <a:endParaRPr lang="en-US" sz="2000" dirty="0">
                  <a:solidFill>
                    <a:schemeClr val="tx1"/>
                  </a:solidFill>
                </a:endParaRPr>
              </a:p>
            </p:txBody>
          </p:sp>
        </mc:Choice>
        <mc:Fallback>
          <p:sp>
            <p:nvSpPr>
              <p:cNvPr id="41" name="Oval 40">
                <a:extLst>
                  <a:ext uri="{FF2B5EF4-FFF2-40B4-BE49-F238E27FC236}">
                    <a16:creationId xmlns:a16="http://schemas.microsoft.com/office/drawing/2014/main" id="{E96257EA-0F2D-CF16-CF04-5E267E7A7166}"/>
                  </a:ext>
                </a:extLst>
              </p:cNvPr>
              <p:cNvSpPr>
                <a:spLocks noRot="1" noChangeAspect="1" noMove="1" noResize="1" noEditPoints="1" noAdjustHandles="1" noChangeArrowheads="1" noChangeShapeType="1" noTextEdit="1"/>
              </p:cNvSpPr>
              <p:nvPr/>
            </p:nvSpPr>
            <p:spPr>
              <a:xfrm>
                <a:off x="3525084" y="5694733"/>
                <a:ext cx="365760" cy="365760"/>
              </a:xfrm>
              <a:prstGeom prst="ellipse">
                <a:avLst/>
              </a:prstGeom>
              <a:blipFill>
                <a:blip r:embed="rId14"/>
                <a:stretch>
                  <a:fillRect r="-10000"/>
                </a:stretch>
              </a:blipFill>
              <a:ln>
                <a:noFill/>
              </a:ln>
            </p:spPr>
            <p:txBody>
              <a:bodyPr/>
              <a:lstStyle/>
              <a:p>
                <a:r>
                  <a:rPr lang="en-US">
                    <a:noFill/>
                  </a:rPr>
                  <a:t> </a:t>
                </a:r>
              </a:p>
            </p:txBody>
          </p:sp>
        </mc:Fallback>
      </mc:AlternateContent>
      <p:sp>
        <p:nvSpPr>
          <p:cNvPr id="43" name="TextBox 42">
            <a:extLst>
              <a:ext uri="{FF2B5EF4-FFF2-40B4-BE49-F238E27FC236}">
                <a16:creationId xmlns:a16="http://schemas.microsoft.com/office/drawing/2014/main" id="{C7BFA7FB-153C-092B-25C3-7594D34C626C}"/>
              </a:ext>
            </a:extLst>
          </p:cNvPr>
          <p:cNvSpPr txBox="1"/>
          <p:nvPr/>
        </p:nvSpPr>
        <p:spPr>
          <a:xfrm>
            <a:off x="3547480" y="5371130"/>
            <a:ext cx="343364" cy="369332"/>
          </a:xfrm>
          <a:prstGeom prst="rect">
            <a:avLst/>
          </a:prstGeom>
          <a:noFill/>
        </p:spPr>
        <p:txBody>
          <a:bodyPr wrap="none" rtlCol="0">
            <a:spAutoFit/>
          </a:bodyPr>
          <a:lstStyle/>
          <a:p>
            <a:r>
              <a:rPr lang="en-US" altLang="zh-CN" dirty="0"/>
              <a:t>…</a:t>
            </a:r>
            <a:endParaRPr lang="en-US" dirty="0"/>
          </a:p>
        </p:txBody>
      </p:sp>
      <p:cxnSp>
        <p:nvCxnSpPr>
          <p:cNvPr id="45" name="Straight Arrow Connector 44">
            <a:extLst>
              <a:ext uri="{FF2B5EF4-FFF2-40B4-BE49-F238E27FC236}">
                <a16:creationId xmlns:a16="http://schemas.microsoft.com/office/drawing/2014/main" id="{08785AA0-2FF9-86FE-BF27-D4E1631EE046}"/>
              </a:ext>
            </a:extLst>
          </p:cNvPr>
          <p:cNvCxnSpPr>
            <a:cxnSpLocks/>
            <a:stCxn id="3" idx="6"/>
            <a:endCxn id="35" idx="2"/>
          </p:cNvCxnSpPr>
          <p:nvPr/>
        </p:nvCxnSpPr>
        <p:spPr>
          <a:xfrm>
            <a:off x="1503373" y="2724508"/>
            <a:ext cx="2021711" cy="1044620"/>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9F19870-0A7F-465D-F995-B0112B921647}"/>
              </a:ext>
            </a:extLst>
          </p:cNvPr>
          <p:cNvCxnSpPr>
            <a:cxnSpLocks/>
            <a:stCxn id="3" idx="6"/>
            <a:endCxn id="36" idx="2"/>
          </p:cNvCxnSpPr>
          <p:nvPr/>
        </p:nvCxnSpPr>
        <p:spPr>
          <a:xfrm>
            <a:off x="1503373" y="2724508"/>
            <a:ext cx="2021711" cy="1537007"/>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F5BCC37-E505-7DA7-B318-6F94EAF86741}"/>
              </a:ext>
            </a:extLst>
          </p:cNvPr>
          <p:cNvCxnSpPr>
            <a:cxnSpLocks/>
            <a:stCxn id="3" idx="6"/>
            <a:endCxn id="37" idx="2"/>
          </p:cNvCxnSpPr>
          <p:nvPr/>
        </p:nvCxnSpPr>
        <p:spPr>
          <a:xfrm>
            <a:off x="1503373" y="2724508"/>
            <a:ext cx="2021711" cy="2029394"/>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60A5941-0BEC-14F0-22D9-C15D7A39F2C0}"/>
              </a:ext>
            </a:extLst>
          </p:cNvPr>
          <p:cNvCxnSpPr>
            <a:cxnSpLocks/>
            <a:stCxn id="3" idx="6"/>
            <a:endCxn id="40" idx="2"/>
          </p:cNvCxnSpPr>
          <p:nvPr/>
        </p:nvCxnSpPr>
        <p:spPr>
          <a:xfrm>
            <a:off x="1503373" y="2724508"/>
            <a:ext cx="2021711" cy="2521781"/>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230F7E1-8994-6190-22F8-14DC24D8A581}"/>
              </a:ext>
            </a:extLst>
          </p:cNvPr>
          <p:cNvCxnSpPr>
            <a:cxnSpLocks/>
            <a:stCxn id="3" idx="6"/>
            <a:endCxn id="41" idx="2"/>
          </p:cNvCxnSpPr>
          <p:nvPr/>
        </p:nvCxnSpPr>
        <p:spPr>
          <a:xfrm>
            <a:off x="1503373" y="2724508"/>
            <a:ext cx="2021711" cy="3153105"/>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6C21E35-8865-94DB-110F-34042F00E3FB}"/>
              </a:ext>
            </a:extLst>
          </p:cNvPr>
          <p:cNvCxnSpPr>
            <a:cxnSpLocks/>
            <a:stCxn id="5" idx="6"/>
            <a:endCxn id="35" idx="2"/>
          </p:cNvCxnSpPr>
          <p:nvPr/>
        </p:nvCxnSpPr>
        <p:spPr>
          <a:xfrm>
            <a:off x="1503373" y="3559086"/>
            <a:ext cx="2021711" cy="21004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91AC9F1-C42C-6C74-A67E-1E9533C1EF5E}"/>
              </a:ext>
            </a:extLst>
          </p:cNvPr>
          <p:cNvCxnSpPr>
            <a:cxnSpLocks/>
            <a:stCxn id="5" idx="6"/>
            <a:endCxn id="36" idx="2"/>
          </p:cNvCxnSpPr>
          <p:nvPr/>
        </p:nvCxnSpPr>
        <p:spPr>
          <a:xfrm>
            <a:off x="1503373" y="3559086"/>
            <a:ext cx="2021711" cy="702429"/>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EF71B83-937D-CFFA-20D7-0AE9D3794BA6}"/>
              </a:ext>
            </a:extLst>
          </p:cNvPr>
          <p:cNvCxnSpPr>
            <a:cxnSpLocks/>
            <a:stCxn id="5" idx="6"/>
            <a:endCxn id="37" idx="2"/>
          </p:cNvCxnSpPr>
          <p:nvPr/>
        </p:nvCxnSpPr>
        <p:spPr>
          <a:xfrm>
            <a:off x="1503373" y="3559086"/>
            <a:ext cx="2021711" cy="1194816"/>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14958FC-8F6D-3880-14C8-5958C31773F4}"/>
              </a:ext>
            </a:extLst>
          </p:cNvPr>
          <p:cNvCxnSpPr>
            <a:cxnSpLocks/>
            <a:stCxn id="5" idx="6"/>
            <a:endCxn id="40" idx="2"/>
          </p:cNvCxnSpPr>
          <p:nvPr/>
        </p:nvCxnSpPr>
        <p:spPr>
          <a:xfrm>
            <a:off x="1503373" y="3559086"/>
            <a:ext cx="2021711" cy="1687203"/>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FDE0B86-A984-F149-9226-8EB803BD3C5F}"/>
              </a:ext>
            </a:extLst>
          </p:cNvPr>
          <p:cNvCxnSpPr>
            <a:cxnSpLocks/>
            <a:stCxn id="5" idx="6"/>
            <a:endCxn id="41" idx="2"/>
          </p:cNvCxnSpPr>
          <p:nvPr/>
        </p:nvCxnSpPr>
        <p:spPr>
          <a:xfrm>
            <a:off x="1503373" y="3559086"/>
            <a:ext cx="2021711" cy="2318527"/>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0129B03-6C4E-EF1B-E647-F3205FBC205B}"/>
              </a:ext>
            </a:extLst>
          </p:cNvPr>
          <p:cNvCxnSpPr>
            <a:cxnSpLocks/>
            <a:stCxn id="7" idx="6"/>
            <a:endCxn id="35" idx="2"/>
          </p:cNvCxnSpPr>
          <p:nvPr/>
        </p:nvCxnSpPr>
        <p:spPr>
          <a:xfrm flipV="1">
            <a:off x="1503373" y="3769128"/>
            <a:ext cx="2021711" cy="739143"/>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8A15039-0CC7-E806-E3CF-FF86E387A081}"/>
              </a:ext>
            </a:extLst>
          </p:cNvPr>
          <p:cNvCxnSpPr>
            <a:cxnSpLocks/>
            <a:stCxn id="7" idx="6"/>
            <a:endCxn id="36" idx="2"/>
          </p:cNvCxnSpPr>
          <p:nvPr/>
        </p:nvCxnSpPr>
        <p:spPr>
          <a:xfrm flipV="1">
            <a:off x="1503373" y="4261515"/>
            <a:ext cx="2021711" cy="246756"/>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023986-87FA-DCC2-CC95-CA1347869722}"/>
              </a:ext>
            </a:extLst>
          </p:cNvPr>
          <p:cNvCxnSpPr>
            <a:cxnSpLocks/>
            <a:stCxn id="7" idx="6"/>
            <a:endCxn id="37" idx="2"/>
          </p:cNvCxnSpPr>
          <p:nvPr/>
        </p:nvCxnSpPr>
        <p:spPr>
          <a:xfrm>
            <a:off x="1503373" y="4508271"/>
            <a:ext cx="2021711" cy="245631"/>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07F32E-1FB2-61D5-9CC1-A8C9A33EE529}"/>
              </a:ext>
            </a:extLst>
          </p:cNvPr>
          <p:cNvCxnSpPr>
            <a:cxnSpLocks/>
            <a:stCxn id="7" idx="6"/>
            <a:endCxn id="40" idx="2"/>
          </p:cNvCxnSpPr>
          <p:nvPr/>
        </p:nvCxnSpPr>
        <p:spPr>
          <a:xfrm>
            <a:off x="1503373" y="4508271"/>
            <a:ext cx="2021711" cy="738018"/>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FA38D5D-DE65-4E66-579B-00ABE8C2419E}"/>
              </a:ext>
            </a:extLst>
          </p:cNvPr>
          <p:cNvCxnSpPr>
            <a:cxnSpLocks/>
            <a:stCxn id="7" idx="6"/>
            <a:endCxn id="41" idx="2"/>
          </p:cNvCxnSpPr>
          <p:nvPr/>
        </p:nvCxnSpPr>
        <p:spPr>
          <a:xfrm>
            <a:off x="1503373" y="4508271"/>
            <a:ext cx="2021711" cy="1369342"/>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46BB205B-CA6C-2824-8FB5-6BFB7B503AD3}"/>
              </a:ext>
            </a:extLst>
          </p:cNvPr>
          <p:cNvCxnSpPr>
            <a:cxnSpLocks/>
            <a:endCxn id="4" idx="2"/>
          </p:cNvCxnSpPr>
          <p:nvPr/>
        </p:nvCxnSpPr>
        <p:spPr>
          <a:xfrm flipV="1">
            <a:off x="3888588" y="2762607"/>
            <a:ext cx="2491100" cy="3129474"/>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95A3F1F2-583A-3FFF-262C-7FB4F056C436}"/>
                  </a:ext>
                </a:extLst>
              </p:cNvPr>
              <p:cNvSpPr txBox="1"/>
              <p:nvPr/>
            </p:nvSpPr>
            <p:spPr>
              <a:xfrm>
                <a:off x="4080305" y="5560482"/>
                <a:ext cx="68441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oMath>
                  </m:oMathPara>
                </a14:m>
                <a:endParaRPr lang="en-US" dirty="0"/>
              </a:p>
            </p:txBody>
          </p:sp>
        </mc:Choice>
        <mc:Fallback>
          <p:sp>
            <p:nvSpPr>
              <p:cNvPr id="106" name="TextBox 105">
                <a:extLst>
                  <a:ext uri="{FF2B5EF4-FFF2-40B4-BE49-F238E27FC236}">
                    <a16:creationId xmlns:a16="http://schemas.microsoft.com/office/drawing/2014/main" id="{95A3F1F2-583A-3FFF-262C-7FB4F056C436}"/>
                  </a:ext>
                </a:extLst>
              </p:cNvPr>
              <p:cNvSpPr txBox="1">
                <a:spLocks noRot="1" noChangeAspect="1" noMove="1" noResize="1" noEditPoints="1" noAdjustHandles="1" noChangeArrowheads="1" noChangeShapeType="1" noTextEdit="1"/>
              </p:cNvSpPr>
              <p:nvPr/>
            </p:nvSpPr>
            <p:spPr>
              <a:xfrm>
                <a:off x="4080305" y="5560482"/>
                <a:ext cx="684418" cy="276999"/>
              </a:xfrm>
              <a:prstGeom prst="rect">
                <a:avLst/>
              </a:prstGeom>
              <a:blipFill>
                <a:blip r:embed="rId15"/>
                <a:stretch>
                  <a:fillRect l="-7273" r="-9091" b="-34783"/>
                </a:stretch>
              </a:blipFill>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4856D29B-C8F8-977E-FB78-F8F953B5EA44}"/>
              </a:ext>
            </a:extLst>
          </p:cNvPr>
          <p:cNvCxnSpPr>
            <a:cxnSpLocks/>
            <a:endCxn id="4" idx="2"/>
          </p:cNvCxnSpPr>
          <p:nvPr/>
        </p:nvCxnSpPr>
        <p:spPr>
          <a:xfrm flipV="1">
            <a:off x="3882753" y="2762607"/>
            <a:ext cx="2496935" cy="1010079"/>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0D3858C-D98B-DEE9-1695-56CAF6C3D1FA}"/>
              </a:ext>
            </a:extLst>
          </p:cNvPr>
          <p:cNvCxnSpPr>
            <a:cxnSpLocks/>
            <a:endCxn id="4" idx="2"/>
          </p:cNvCxnSpPr>
          <p:nvPr/>
        </p:nvCxnSpPr>
        <p:spPr>
          <a:xfrm flipV="1">
            <a:off x="3882753" y="2762607"/>
            <a:ext cx="2496935" cy="1501277"/>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746C652E-F184-5A4B-8854-F4AE63536052}"/>
              </a:ext>
            </a:extLst>
          </p:cNvPr>
          <p:cNvCxnSpPr>
            <a:cxnSpLocks/>
            <a:endCxn id="4" idx="2"/>
          </p:cNvCxnSpPr>
          <p:nvPr/>
        </p:nvCxnSpPr>
        <p:spPr>
          <a:xfrm flipV="1">
            <a:off x="3882753" y="2762607"/>
            <a:ext cx="2496935" cy="1989478"/>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EB52D2A-E52E-3870-EBE1-FB9C6E74DD6A}"/>
              </a:ext>
            </a:extLst>
          </p:cNvPr>
          <p:cNvCxnSpPr>
            <a:cxnSpLocks/>
            <a:endCxn id="4" idx="2"/>
          </p:cNvCxnSpPr>
          <p:nvPr/>
        </p:nvCxnSpPr>
        <p:spPr>
          <a:xfrm flipV="1">
            <a:off x="3882753" y="2762607"/>
            <a:ext cx="2496935" cy="2477350"/>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434CE48D-B2C8-6D0A-57A2-DAF969781957}"/>
                  </a:ext>
                </a:extLst>
              </p:cNvPr>
              <p:cNvSpPr/>
              <p:nvPr/>
            </p:nvSpPr>
            <p:spPr>
              <a:xfrm>
                <a:off x="6379688" y="2365934"/>
                <a:ext cx="793345" cy="793345"/>
              </a:xfrm>
              <a:prstGeom prst="ellipse">
                <a:avLst/>
              </a:prstGeom>
              <a:solidFill>
                <a:srgbClr val="653C76"/>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0" bIns="45720" rtlCol="0" anchor="ctr"/>
              <a:lstStyle/>
              <a:p>
                <a:pPr algn="ctr"/>
                <a14:m>
                  <m:oMathPara xmlns:m="http://schemas.openxmlformats.org/officeDocument/2006/math">
                    <m:oMathParaPr>
                      <m:jc m:val="center"/>
                    </m:oMathParaPr>
                    <m:oMath xmlns:m="http://schemas.openxmlformats.org/officeDocument/2006/math">
                      <m:acc>
                        <m:accPr>
                          <m:chr m:val="̂"/>
                          <m:ctrlPr>
                            <a:rPr lang="en-US" sz="3000" i="1" smtClean="0">
                              <a:solidFill>
                                <a:schemeClr val="bg1"/>
                              </a:solidFill>
                              <a:latin typeface="Cambria Math" panose="02040503050406030204" pitchFamily="18" charset="0"/>
                            </a:rPr>
                          </m:ctrlPr>
                        </m:accPr>
                        <m:e>
                          <m:sSub>
                            <m:sSubPr>
                              <m:ctrlPr>
                                <a:rPr lang="en-US" altLang="zh-CN" sz="3000" i="1" smtClean="0">
                                  <a:solidFill>
                                    <a:schemeClr val="bg1"/>
                                  </a:solidFill>
                                  <a:latin typeface="Cambria Math" panose="02040503050406030204" pitchFamily="18" charset="0"/>
                                </a:rPr>
                              </m:ctrlPr>
                            </m:sSubPr>
                            <m:e>
                              <m:r>
                                <a:rPr lang="en-US" altLang="zh-CN" sz="3000" b="0" i="1" smtClean="0">
                                  <a:solidFill>
                                    <a:schemeClr val="bg1"/>
                                  </a:solidFill>
                                  <a:latin typeface="Cambria Math" panose="02040503050406030204" pitchFamily="18" charset="0"/>
                                </a:rPr>
                                <m:t>𝑦</m:t>
                              </m:r>
                            </m:e>
                            <m:sub>
                              <m:r>
                                <a:rPr lang="en-US" altLang="zh-CN" sz="3000" b="0" i="1" smtClean="0">
                                  <a:solidFill>
                                    <a:schemeClr val="bg1"/>
                                  </a:solidFill>
                                  <a:latin typeface="Cambria Math" panose="02040503050406030204" pitchFamily="18" charset="0"/>
                                </a:rPr>
                                <m:t>1</m:t>
                              </m:r>
                            </m:sub>
                          </m:sSub>
                        </m:e>
                      </m:acc>
                    </m:oMath>
                  </m:oMathPara>
                </a14:m>
                <a:endParaRPr lang="en-US" sz="3000" dirty="0">
                  <a:solidFill>
                    <a:schemeClr val="bg1"/>
                  </a:solidFill>
                </a:endParaRPr>
              </a:p>
            </p:txBody>
          </p:sp>
        </mc:Choice>
        <mc:Fallback>
          <p:sp>
            <p:nvSpPr>
              <p:cNvPr id="4" name="Oval 3">
                <a:extLst>
                  <a:ext uri="{FF2B5EF4-FFF2-40B4-BE49-F238E27FC236}">
                    <a16:creationId xmlns:a16="http://schemas.microsoft.com/office/drawing/2014/main" id="{434CE48D-B2C8-6D0A-57A2-DAF969781957}"/>
                  </a:ext>
                </a:extLst>
              </p:cNvPr>
              <p:cNvSpPr>
                <a:spLocks noRot="1" noChangeAspect="1" noMove="1" noResize="1" noEditPoints="1" noAdjustHandles="1" noChangeArrowheads="1" noChangeShapeType="1" noTextEdit="1"/>
              </p:cNvSpPr>
              <p:nvPr/>
            </p:nvSpPr>
            <p:spPr>
              <a:xfrm>
                <a:off x="6379688" y="2365934"/>
                <a:ext cx="793345" cy="793345"/>
              </a:xfrm>
              <a:prstGeom prst="ellipse">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E12C2E3E-4407-EE42-6FB2-1389A23193F8}"/>
                  </a:ext>
                </a:extLst>
              </p:cNvPr>
              <p:cNvSpPr/>
              <p:nvPr/>
            </p:nvSpPr>
            <p:spPr>
              <a:xfrm>
                <a:off x="6379687" y="3881620"/>
                <a:ext cx="793345" cy="793345"/>
              </a:xfrm>
              <a:prstGeom prst="ellipse">
                <a:avLst/>
              </a:prstGeom>
              <a:solidFill>
                <a:srgbClr val="653C76"/>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0" rtlCol="0" anchor="ctr"/>
              <a:lstStyle/>
              <a:p>
                <a:pPr algn="ctr"/>
                <a14:m>
                  <m:oMathPara xmlns:m="http://schemas.openxmlformats.org/officeDocument/2006/math">
                    <m:oMathParaPr>
                      <m:jc m:val="center"/>
                    </m:oMathParaPr>
                    <m:oMath xmlns:m="http://schemas.openxmlformats.org/officeDocument/2006/math">
                      <m:acc>
                        <m:accPr>
                          <m:chr m:val="̂"/>
                          <m:ctrlPr>
                            <a:rPr lang="en-US" sz="3000" i="1" smtClean="0">
                              <a:solidFill>
                                <a:schemeClr val="bg1"/>
                              </a:solidFill>
                              <a:latin typeface="Cambria Math" panose="02040503050406030204" pitchFamily="18" charset="0"/>
                            </a:rPr>
                          </m:ctrlPr>
                        </m:accPr>
                        <m:e>
                          <m:sSub>
                            <m:sSubPr>
                              <m:ctrlPr>
                                <a:rPr lang="en-US" altLang="zh-CN" sz="3000" i="1" smtClean="0">
                                  <a:solidFill>
                                    <a:schemeClr val="bg1"/>
                                  </a:solidFill>
                                  <a:latin typeface="Cambria Math" panose="02040503050406030204" pitchFamily="18" charset="0"/>
                                </a:rPr>
                              </m:ctrlPr>
                            </m:sSubPr>
                            <m:e>
                              <m:r>
                                <a:rPr lang="en-US" altLang="zh-CN" sz="3000" b="0" i="1" smtClean="0">
                                  <a:solidFill>
                                    <a:schemeClr val="bg1"/>
                                  </a:solidFill>
                                  <a:latin typeface="Cambria Math" panose="02040503050406030204" pitchFamily="18" charset="0"/>
                                </a:rPr>
                                <m:t>𝑦</m:t>
                              </m:r>
                            </m:e>
                            <m:sub>
                              <m:r>
                                <a:rPr lang="en-US" altLang="zh-CN" sz="3000" b="0" i="1" smtClean="0">
                                  <a:solidFill>
                                    <a:schemeClr val="bg1"/>
                                  </a:solidFill>
                                  <a:latin typeface="Cambria Math" panose="02040503050406030204" pitchFamily="18" charset="0"/>
                                </a:rPr>
                                <m:t>2</m:t>
                              </m:r>
                            </m:sub>
                          </m:sSub>
                        </m:e>
                      </m:acc>
                    </m:oMath>
                  </m:oMathPara>
                </a14:m>
                <a:endParaRPr lang="en-US" sz="3000" dirty="0">
                  <a:solidFill>
                    <a:schemeClr val="bg1"/>
                  </a:solidFill>
                </a:endParaRPr>
              </a:p>
            </p:txBody>
          </p:sp>
        </mc:Choice>
        <mc:Fallback>
          <p:sp>
            <p:nvSpPr>
              <p:cNvPr id="6" name="Oval 5">
                <a:extLst>
                  <a:ext uri="{FF2B5EF4-FFF2-40B4-BE49-F238E27FC236}">
                    <a16:creationId xmlns:a16="http://schemas.microsoft.com/office/drawing/2014/main" id="{E12C2E3E-4407-EE42-6FB2-1389A23193F8}"/>
                  </a:ext>
                </a:extLst>
              </p:cNvPr>
              <p:cNvSpPr>
                <a:spLocks noRot="1" noChangeAspect="1" noMove="1" noResize="1" noEditPoints="1" noAdjustHandles="1" noChangeArrowheads="1" noChangeShapeType="1" noTextEdit="1"/>
              </p:cNvSpPr>
              <p:nvPr/>
            </p:nvSpPr>
            <p:spPr>
              <a:xfrm>
                <a:off x="6379687" y="3881620"/>
                <a:ext cx="793345" cy="793345"/>
              </a:xfrm>
              <a:prstGeom prst="ellipse">
                <a:avLst/>
              </a:prstGeom>
              <a:blipFill>
                <a:blip r:embed="rId17"/>
                <a:stretch>
                  <a:fillRect/>
                </a:stretch>
              </a:blipFill>
              <a:ln>
                <a:noFill/>
              </a:ln>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819F1559-25B9-8454-2343-3FAF518DD78C}"/>
              </a:ext>
            </a:extLst>
          </p:cNvPr>
          <p:cNvCxnSpPr>
            <a:cxnSpLocks/>
            <a:stCxn id="19" idx="6"/>
            <a:endCxn id="6" idx="2"/>
          </p:cNvCxnSpPr>
          <p:nvPr/>
        </p:nvCxnSpPr>
        <p:spPr>
          <a:xfrm>
            <a:off x="3890844" y="1799580"/>
            <a:ext cx="2488843" cy="2478713"/>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2B10CAA-790E-3E16-3F22-ED10D6D4B32E}"/>
              </a:ext>
            </a:extLst>
          </p:cNvPr>
          <p:cNvCxnSpPr>
            <a:cxnSpLocks/>
            <a:stCxn id="24" idx="6"/>
            <a:endCxn id="6" idx="2"/>
          </p:cNvCxnSpPr>
          <p:nvPr/>
        </p:nvCxnSpPr>
        <p:spPr>
          <a:xfrm>
            <a:off x="3890844" y="2291967"/>
            <a:ext cx="2488843" cy="1986326"/>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C92553-9A97-B071-C830-1EE3DF368A83}"/>
              </a:ext>
            </a:extLst>
          </p:cNvPr>
          <p:cNvCxnSpPr>
            <a:cxnSpLocks/>
            <a:stCxn id="29" idx="6"/>
            <a:endCxn id="6" idx="2"/>
          </p:cNvCxnSpPr>
          <p:nvPr/>
        </p:nvCxnSpPr>
        <p:spPr>
          <a:xfrm>
            <a:off x="3890844" y="2784354"/>
            <a:ext cx="2488843" cy="1493939"/>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B2FC22-F02D-B773-6115-46CE943265DC}"/>
              </a:ext>
            </a:extLst>
          </p:cNvPr>
          <p:cNvCxnSpPr>
            <a:cxnSpLocks/>
            <a:stCxn id="30" idx="6"/>
            <a:endCxn id="6" idx="2"/>
          </p:cNvCxnSpPr>
          <p:nvPr/>
        </p:nvCxnSpPr>
        <p:spPr>
          <a:xfrm>
            <a:off x="3890844" y="3276741"/>
            <a:ext cx="2488843" cy="1001552"/>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578FFA2-612F-E659-29F9-C60A0E423084}"/>
              </a:ext>
            </a:extLst>
          </p:cNvPr>
          <p:cNvCxnSpPr>
            <a:cxnSpLocks/>
            <a:stCxn id="35" idx="6"/>
            <a:endCxn id="6" idx="2"/>
          </p:cNvCxnSpPr>
          <p:nvPr/>
        </p:nvCxnSpPr>
        <p:spPr>
          <a:xfrm>
            <a:off x="3890844" y="3769128"/>
            <a:ext cx="2488843" cy="509165"/>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61E85C3-B60C-8368-5268-C638855D54F2}"/>
              </a:ext>
            </a:extLst>
          </p:cNvPr>
          <p:cNvCxnSpPr>
            <a:cxnSpLocks/>
            <a:stCxn id="36" idx="6"/>
            <a:endCxn id="6" idx="2"/>
          </p:cNvCxnSpPr>
          <p:nvPr/>
        </p:nvCxnSpPr>
        <p:spPr>
          <a:xfrm>
            <a:off x="3890844" y="4261515"/>
            <a:ext cx="2488843" cy="16778"/>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C8E71CC-1F90-E2FA-6C57-B53B8CC44A39}"/>
              </a:ext>
            </a:extLst>
          </p:cNvPr>
          <p:cNvCxnSpPr>
            <a:cxnSpLocks/>
            <a:stCxn id="37" idx="6"/>
            <a:endCxn id="6" idx="2"/>
          </p:cNvCxnSpPr>
          <p:nvPr/>
        </p:nvCxnSpPr>
        <p:spPr>
          <a:xfrm flipV="1">
            <a:off x="3890844" y="4278293"/>
            <a:ext cx="2488843" cy="475609"/>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7E98F94-A964-F480-873D-A856F9CF47BD}"/>
              </a:ext>
            </a:extLst>
          </p:cNvPr>
          <p:cNvCxnSpPr>
            <a:cxnSpLocks/>
            <a:stCxn id="40" idx="6"/>
            <a:endCxn id="6" idx="2"/>
          </p:cNvCxnSpPr>
          <p:nvPr/>
        </p:nvCxnSpPr>
        <p:spPr>
          <a:xfrm flipV="1">
            <a:off x="3890844" y="4278293"/>
            <a:ext cx="2488843" cy="967996"/>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54168C8-2B6E-61B7-3B90-79F9CC994897}"/>
              </a:ext>
            </a:extLst>
          </p:cNvPr>
          <p:cNvCxnSpPr>
            <a:cxnSpLocks/>
            <a:stCxn id="41" idx="6"/>
            <a:endCxn id="6" idx="2"/>
          </p:cNvCxnSpPr>
          <p:nvPr/>
        </p:nvCxnSpPr>
        <p:spPr>
          <a:xfrm flipV="1">
            <a:off x="3890844" y="4278293"/>
            <a:ext cx="2488843" cy="1599320"/>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3F2F0F96-AF1E-FD03-B5A0-F7EFA068E0DD}"/>
                  </a:ext>
                </a:extLst>
              </p:cNvPr>
              <p:cNvSpPr txBox="1"/>
              <p:nvPr/>
            </p:nvSpPr>
            <p:spPr>
              <a:xfrm>
                <a:off x="2316969" y="5890998"/>
                <a:ext cx="532133" cy="2884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oMath>
                  </m:oMathPara>
                </a14:m>
                <a:endParaRPr lang="en-US" b="1" dirty="0"/>
              </a:p>
            </p:txBody>
          </p:sp>
        </mc:Choice>
        <mc:Fallback>
          <p:sp>
            <p:nvSpPr>
              <p:cNvPr id="95" name="TextBox 94">
                <a:extLst>
                  <a:ext uri="{FF2B5EF4-FFF2-40B4-BE49-F238E27FC236}">
                    <a16:creationId xmlns:a16="http://schemas.microsoft.com/office/drawing/2014/main" id="{3F2F0F96-AF1E-FD03-B5A0-F7EFA068E0DD}"/>
                  </a:ext>
                </a:extLst>
              </p:cNvPr>
              <p:cNvSpPr txBox="1">
                <a:spLocks noRot="1" noChangeAspect="1" noMove="1" noResize="1" noEditPoints="1" noAdjustHandles="1" noChangeArrowheads="1" noChangeShapeType="1" noTextEdit="1"/>
              </p:cNvSpPr>
              <p:nvPr/>
            </p:nvSpPr>
            <p:spPr>
              <a:xfrm>
                <a:off x="2316969" y="5890998"/>
                <a:ext cx="532133" cy="288477"/>
              </a:xfrm>
              <a:prstGeom prst="rect">
                <a:avLst/>
              </a:prstGeom>
              <a:blipFill>
                <a:blip r:embed="rId18"/>
                <a:stretch>
                  <a:fillRect l="-9302" t="-4167" r="-6977"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B4455052-E721-71D1-7C47-5D8C0771CBA6}"/>
                  </a:ext>
                </a:extLst>
              </p:cNvPr>
              <p:cNvSpPr txBox="1"/>
              <p:nvPr/>
            </p:nvSpPr>
            <p:spPr>
              <a:xfrm>
                <a:off x="5202641" y="5890998"/>
                <a:ext cx="532133" cy="2884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b="1" dirty="0"/>
              </a:p>
            </p:txBody>
          </p:sp>
        </mc:Choice>
        <mc:Fallback>
          <p:sp>
            <p:nvSpPr>
              <p:cNvPr id="97" name="TextBox 96">
                <a:extLst>
                  <a:ext uri="{FF2B5EF4-FFF2-40B4-BE49-F238E27FC236}">
                    <a16:creationId xmlns:a16="http://schemas.microsoft.com/office/drawing/2014/main" id="{B4455052-E721-71D1-7C47-5D8C0771CBA6}"/>
                  </a:ext>
                </a:extLst>
              </p:cNvPr>
              <p:cNvSpPr txBox="1">
                <a:spLocks noRot="1" noChangeAspect="1" noMove="1" noResize="1" noEditPoints="1" noAdjustHandles="1" noChangeArrowheads="1" noChangeShapeType="1" noTextEdit="1"/>
              </p:cNvSpPr>
              <p:nvPr/>
            </p:nvSpPr>
            <p:spPr>
              <a:xfrm>
                <a:off x="5202641" y="5890998"/>
                <a:ext cx="532133" cy="288477"/>
              </a:xfrm>
              <a:prstGeom prst="rect">
                <a:avLst/>
              </a:prstGeom>
              <a:blipFill>
                <a:blip r:embed="rId19"/>
                <a:stretch>
                  <a:fillRect l="-9302" t="-4167" r="-6977" b="-8333"/>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FA1C414B-2345-D3E8-3B9F-F3B374D1BF65}"/>
              </a:ext>
            </a:extLst>
          </p:cNvPr>
          <p:cNvSpPr txBox="1"/>
          <p:nvPr/>
        </p:nvSpPr>
        <p:spPr>
          <a:xfrm>
            <a:off x="848053" y="5459252"/>
            <a:ext cx="77457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Inputs</a:t>
            </a:r>
            <a:endParaRPr lang="en-US" dirty="0">
              <a:latin typeface="Times New Roman" panose="02020603050405020304" pitchFamily="18" charset="0"/>
              <a:cs typeface="Times New Roman" panose="02020603050405020304" pitchFamily="18" charset="0"/>
            </a:endParaRPr>
          </a:p>
        </p:txBody>
      </p:sp>
      <p:sp>
        <p:nvSpPr>
          <p:cNvPr id="100" name="TextBox 99">
            <a:extLst>
              <a:ext uri="{FF2B5EF4-FFF2-40B4-BE49-F238E27FC236}">
                <a16:creationId xmlns:a16="http://schemas.microsoft.com/office/drawing/2014/main" id="{E197C307-DCB7-C8A0-2505-2399C9962DC0}"/>
              </a:ext>
            </a:extLst>
          </p:cNvPr>
          <p:cNvSpPr txBox="1"/>
          <p:nvPr/>
        </p:nvSpPr>
        <p:spPr>
          <a:xfrm>
            <a:off x="6375258" y="5448300"/>
            <a:ext cx="85632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Output</a:t>
            </a:r>
            <a:endParaRPr lang="en-US" dirty="0">
              <a:latin typeface="Times New Roman" panose="02020603050405020304" pitchFamily="18" charset="0"/>
              <a:cs typeface="Times New Roman" panose="02020603050405020304" pitchFamily="18" charset="0"/>
            </a:endParaRPr>
          </a:p>
        </p:txBody>
      </p:sp>
      <p:sp>
        <p:nvSpPr>
          <p:cNvPr id="101" name="TextBox 100">
            <a:extLst>
              <a:ext uri="{FF2B5EF4-FFF2-40B4-BE49-F238E27FC236}">
                <a16:creationId xmlns:a16="http://schemas.microsoft.com/office/drawing/2014/main" id="{E169C147-B352-6401-29F6-B574EC8B986E}"/>
              </a:ext>
            </a:extLst>
          </p:cNvPr>
          <p:cNvSpPr txBox="1"/>
          <p:nvPr/>
        </p:nvSpPr>
        <p:spPr>
          <a:xfrm>
            <a:off x="2977636" y="6151674"/>
            <a:ext cx="146065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Hidden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Layer</a:t>
            </a:r>
            <a:endParaRPr lang="en-US" dirty="0">
              <a:latin typeface="Times New Roman" panose="02020603050405020304" pitchFamily="18" charset="0"/>
              <a:cs typeface="Times New Roman" panose="02020603050405020304" pitchFamily="18" charset="0"/>
            </a:endParaRPr>
          </a:p>
        </p:txBody>
      </p:sp>
      <p:grpSp>
        <p:nvGrpSpPr>
          <p:cNvPr id="112" name="Group 111">
            <a:extLst>
              <a:ext uri="{FF2B5EF4-FFF2-40B4-BE49-F238E27FC236}">
                <a16:creationId xmlns:a16="http://schemas.microsoft.com/office/drawing/2014/main" id="{BEA9FC8A-E815-01DA-5EA3-F551C27D069D}"/>
              </a:ext>
            </a:extLst>
          </p:cNvPr>
          <p:cNvGrpSpPr/>
          <p:nvPr/>
        </p:nvGrpSpPr>
        <p:grpSpPr>
          <a:xfrm>
            <a:off x="7960971" y="1310992"/>
            <a:ext cx="2177904" cy="830442"/>
            <a:chOff x="8151222" y="1399468"/>
            <a:chExt cx="2177904" cy="830442"/>
          </a:xfrm>
        </p:grpSpPr>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A7667A36-239A-AC16-8FE0-B466C68CFA02}"/>
                    </a:ext>
                  </a:extLst>
                </p:cNvPr>
                <p:cNvSpPr txBox="1"/>
                <p:nvPr/>
              </p:nvSpPr>
              <p:spPr>
                <a:xfrm>
                  <a:off x="8151222" y="1816976"/>
                  <a:ext cx="2177904" cy="41293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𝒛</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𝒃</m:t>
                            </m:r>
                          </m:e>
                          <m:sub>
                            <m:r>
                              <a:rPr lang="en-US" altLang="zh-CN" sz="2000" b="1" i="1" smtClean="0">
                                <a:latin typeface="Cambria Math" panose="02040503050406030204" pitchFamily="18" charset="0"/>
                              </a:rPr>
                              <m:t>𝒛</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1" i="1" smtClean="0">
                                <a:latin typeface="Cambria Math" panose="02040503050406030204" pitchFamily="18" charset="0"/>
                              </a:rPr>
                              <m:t>𝑿</m:t>
                            </m:r>
                          </m:e>
                          <m:sup>
                            <m:r>
                              <a:rPr lang="en-US" altLang="zh-CN" sz="2000" b="0" i="1" smtClean="0">
                                <a:latin typeface="Cambria Math" panose="02040503050406030204" pitchFamily="18" charset="0"/>
                              </a:rPr>
                              <m:t>𝑇</m:t>
                            </m:r>
                          </m:sup>
                        </m:s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𝑾</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up>
                        </m:sSup>
                      </m:oMath>
                    </m:oMathPara>
                  </a14:m>
                  <a:endParaRPr lang="en-US" sz="2000" b="1" dirty="0"/>
                </a:p>
              </p:txBody>
            </p:sp>
          </mc:Choice>
          <mc:Fallback>
            <p:sp>
              <p:nvSpPr>
                <p:cNvPr id="103" name="TextBox 102">
                  <a:extLst>
                    <a:ext uri="{FF2B5EF4-FFF2-40B4-BE49-F238E27FC236}">
                      <a16:creationId xmlns:a16="http://schemas.microsoft.com/office/drawing/2014/main" id="{A7667A36-239A-AC16-8FE0-B466C68CFA02}"/>
                    </a:ext>
                  </a:extLst>
                </p:cNvPr>
                <p:cNvSpPr txBox="1">
                  <a:spLocks noRot="1" noChangeAspect="1" noMove="1" noResize="1" noEditPoints="1" noAdjustHandles="1" noChangeArrowheads="1" noChangeShapeType="1" noTextEdit="1"/>
                </p:cNvSpPr>
                <p:nvPr/>
              </p:nvSpPr>
              <p:spPr>
                <a:xfrm>
                  <a:off x="8151222" y="1816976"/>
                  <a:ext cx="2177904" cy="412934"/>
                </a:xfrm>
                <a:prstGeom prst="rect">
                  <a:avLst/>
                </a:prstGeom>
                <a:blipFill>
                  <a:blip r:embed="rId20"/>
                  <a:stretch>
                    <a:fillRect b="-18182"/>
                  </a:stretch>
                </a:blipFill>
              </p:spPr>
              <p:txBody>
                <a:bodyPr/>
                <a:lstStyle/>
                <a:p>
                  <a:r>
                    <a:rPr lang="en-US">
                      <a:noFill/>
                    </a:rPr>
                    <a:t> </a:t>
                  </a:r>
                </a:p>
              </p:txBody>
            </p:sp>
          </mc:Fallback>
        </mc:AlternateContent>
        <p:sp>
          <p:nvSpPr>
            <p:cNvPr id="104" name="TextBox 103">
              <a:extLst>
                <a:ext uri="{FF2B5EF4-FFF2-40B4-BE49-F238E27FC236}">
                  <a16:creationId xmlns:a16="http://schemas.microsoft.com/office/drawing/2014/main" id="{60E694F4-325B-A468-D5F8-4A55852AC2FE}"/>
                </a:ext>
              </a:extLst>
            </p:cNvPr>
            <p:cNvSpPr txBox="1"/>
            <p:nvPr/>
          </p:nvSpPr>
          <p:spPr>
            <a:xfrm>
              <a:off x="8164285" y="1399468"/>
              <a:ext cx="1585690"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Hidd</a:t>
              </a:r>
              <a:r>
                <a:rPr lang="en-US" altLang="zh-CN" sz="2000" dirty="0">
                  <a:latin typeface="Times New Roman" panose="02020603050405020304" pitchFamily="18" charset="0"/>
                  <a:cs typeface="Times New Roman" panose="02020603050405020304" pitchFamily="18" charset="0"/>
                </a:rPr>
                <a:t>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layer:</a:t>
              </a:r>
              <a:endParaRPr lang="en-US" sz="2000" dirty="0">
                <a:latin typeface="Times New Roman" panose="02020603050405020304" pitchFamily="18" charset="0"/>
                <a:cs typeface="Times New Roman" panose="02020603050405020304" pitchFamily="18" charset="0"/>
              </a:endParaRPr>
            </a:p>
          </p:txBody>
        </p:sp>
      </p:grpSp>
      <p:grpSp>
        <p:nvGrpSpPr>
          <p:cNvPr id="114" name="Group 113">
            <a:extLst>
              <a:ext uri="{FF2B5EF4-FFF2-40B4-BE49-F238E27FC236}">
                <a16:creationId xmlns:a16="http://schemas.microsoft.com/office/drawing/2014/main" id="{7EAE0690-CD3E-9672-D1DF-E408364E36D8}"/>
              </a:ext>
            </a:extLst>
          </p:cNvPr>
          <p:cNvGrpSpPr/>
          <p:nvPr/>
        </p:nvGrpSpPr>
        <p:grpSpPr>
          <a:xfrm>
            <a:off x="7960971" y="2302105"/>
            <a:ext cx="2214773" cy="865708"/>
            <a:chOff x="8138159" y="1399468"/>
            <a:chExt cx="2214773" cy="865708"/>
          </a:xfrm>
        </p:grpSpPr>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8BA7C2EE-F361-D82F-8E2E-C9C6E5C0560F}"/>
                    </a:ext>
                  </a:extLst>
                </p:cNvPr>
                <p:cNvSpPr txBox="1"/>
                <p:nvPr/>
              </p:nvSpPr>
              <p:spPr>
                <a:xfrm>
                  <a:off x="8138159" y="1816976"/>
                  <a:ext cx="2214773" cy="4482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1" i="1" smtClean="0">
                                <a:latin typeface="Cambria Math" panose="02040503050406030204" pitchFamily="18" charset="0"/>
                              </a:rPr>
                              <m:t>𝒚</m:t>
                            </m:r>
                          </m:e>
                        </m:acc>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𝒃</m:t>
                            </m:r>
                          </m:e>
                          <m:sub>
                            <m:r>
                              <a:rPr lang="en-US" altLang="zh-CN" sz="2000" b="1" i="1" smtClean="0">
                                <a:latin typeface="Cambria Math" panose="02040503050406030204" pitchFamily="18" charset="0"/>
                              </a:rPr>
                              <m:t>𝒚</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1" i="1" smtClean="0">
                                <a:latin typeface="Cambria Math" panose="02040503050406030204" pitchFamily="18" charset="0"/>
                              </a:rPr>
                              <m:t>𝑿</m:t>
                            </m:r>
                          </m:e>
                          <m:sup>
                            <m:r>
                              <a:rPr lang="en-US" altLang="zh-CN" sz="2000" b="0" i="1" smtClean="0">
                                <a:latin typeface="Cambria Math" panose="02040503050406030204" pitchFamily="18" charset="0"/>
                              </a:rPr>
                              <m:t>𝑇</m:t>
                            </m:r>
                          </m:sup>
                        </m:s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𝑾</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sup>
                        </m:sSup>
                      </m:oMath>
                    </m:oMathPara>
                  </a14:m>
                  <a:endParaRPr lang="en-US" sz="2000" b="1" dirty="0"/>
                </a:p>
              </p:txBody>
            </p:sp>
          </mc:Choice>
          <mc:Fallback>
            <p:sp>
              <p:nvSpPr>
                <p:cNvPr id="118" name="TextBox 117">
                  <a:extLst>
                    <a:ext uri="{FF2B5EF4-FFF2-40B4-BE49-F238E27FC236}">
                      <a16:creationId xmlns:a16="http://schemas.microsoft.com/office/drawing/2014/main" id="{8BA7C2EE-F361-D82F-8E2E-C9C6E5C0560F}"/>
                    </a:ext>
                  </a:extLst>
                </p:cNvPr>
                <p:cNvSpPr txBox="1">
                  <a:spLocks noRot="1" noChangeAspect="1" noMove="1" noResize="1" noEditPoints="1" noAdjustHandles="1" noChangeArrowheads="1" noChangeShapeType="1" noTextEdit="1"/>
                </p:cNvSpPr>
                <p:nvPr/>
              </p:nvSpPr>
              <p:spPr>
                <a:xfrm>
                  <a:off x="8138159" y="1816976"/>
                  <a:ext cx="2214773" cy="448200"/>
                </a:xfrm>
                <a:prstGeom prst="rect">
                  <a:avLst/>
                </a:prstGeom>
                <a:blipFill>
                  <a:blip r:embed="rId21"/>
                  <a:stretch>
                    <a:fillRect b="-11111"/>
                  </a:stretch>
                </a:blipFill>
              </p:spPr>
              <p:txBody>
                <a:bodyPr/>
                <a:lstStyle/>
                <a:p>
                  <a:r>
                    <a:rPr lang="en-US">
                      <a:noFill/>
                    </a:rPr>
                    <a:t> </a:t>
                  </a:r>
                </a:p>
              </p:txBody>
            </p:sp>
          </mc:Fallback>
        </mc:AlternateContent>
        <p:sp>
          <p:nvSpPr>
            <p:cNvPr id="120" name="TextBox 119">
              <a:extLst>
                <a:ext uri="{FF2B5EF4-FFF2-40B4-BE49-F238E27FC236}">
                  <a16:creationId xmlns:a16="http://schemas.microsoft.com/office/drawing/2014/main" id="{34FAA3F2-CC75-CEDC-35A0-F915140E7FF7}"/>
                </a:ext>
              </a:extLst>
            </p:cNvPr>
            <p:cNvSpPr txBox="1"/>
            <p:nvPr/>
          </p:nvSpPr>
          <p:spPr>
            <a:xfrm>
              <a:off x="8164285" y="1399468"/>
              <a:ext cx="96693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Output:</a:t>
              </a:r>
              <a:endParaRPr lang="en-US" sz="2000" dirty="0">
                <a:latin typeface="Times New Roman" panose="02020603050405020304" pitchFamily="18" charset="0"/>
                <a:cs typeface="Times New Roman" panose="02020603050405020304" pitchFamily="18" charset="0"/>
              </a:endParaRPr>
            </a:p>
          </p:txBody>
        </p:sp>
      </p:grpSp>
      <p:sp>
        <p:nvSpPr>
          <p:cNvPr id="121" name="TextBox 120">
            <a:extLst>
              <a:ext uri="{FF2B5EF4-FFF2-40B4-BE49-F238E27FC236}">
                <a16:creationId xmlns:a16="http://schemas.microsoft.com/office/drawing/2014/main" id="{68021D94-60D1-6735-2461-0CA57BCF75E7}"/>
              </a:ext>
            </a:extLst>
          </p:cNvPr>
          <p:cNvSpPr txBox="1"/>
          <p:nvPr/>
        </p:nvSpPr>
        <p:spPr>
          <a:xfrm>
            <a:off x="7987097" y="3417338"/>
            <a:ext cx="3553098" cy="1468159"/>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“Single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layer”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refers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 network that has </a:t>
            </a:r>
            <a:r>
              <a:rPr lang="en-US" altLang="zh-CN" sz="2000" b="1" dirty="0">
                <a:latin typeface="Times New Roman" panose="02020603050405020304" pitchFamily="18" charset="0"/>
                <a:cs typeface="Times New Roman" panose="02020603050405020304" pitchFamily="18" charset="0"/>
              </a:rPr>
              <a:t>one layer of hidden nodes</a:t>
            </a:r>
            <a:r>
              <a:rPr lang="en-US" altLang="zh-CN" sz="2000" dirty="0">
                <a:latin typeface="Times New Roman" panose="02020603050405020304" pitchFamily="18" charset="0"/>
                <a:cs typeface="Times New Roman" panose="02020603050405020304" pitchFamily="18" charset="0"/>
              </a:rPr>
              <a:t> between the input and the output layers.</a:t>
            </a:r>
            <a:endParaRPr lang="en-US" sz="2000" dirty="0">
              <a:latin typeface="Times New Roman" panose="02020603050405020304" pitchFamily="18" charset="0"/>
              <a:cs typeface="Times New Roman" panose="02020603050405020304" pitchFamily="18" charset="0"/>
            </a:endParaRPr>
          </a:p>
        </p:txBody>
      </p:sp>
      <p:sp>
        <p:nvSpPr>
          <p:cNvPr id="126" name="TextBox 125">
            <a:extLst>
              <a:ext uri="{FF2B5EF4-FFF2-40B4-BE49-F238E27FC236}">
                <a16:creationId xmlns:a16="http://schemas.microsoft.com/office/drawing/2014/main" id="{CB773380-1D2E-F430-E360-2B5988431ED8}"/>
              </a:ext>
            </a:extLst>
          </p:cNvPr>
          <p:cNvSpPr txBox="1"/>
          <p:nvPr/>
        </p:nvSpPr>
        <p:spPr>
          <a:xfrm>
            <a:off x="7960971" y="5624652"/>
            <a:ext cx="4242887" cy="584775"/>
          </a:xfrm>
          <a:prstGeom prst="rect">
            <a:avLst/>
          </a:prstGeom>
          <a:noFill/>
        </p:spPr>
        <p:txBody>
          <a:bodyPr wrap="square">
            <a:spAutoFit/>
          </a:bodyPr>
          <a:lstStyle/>
          <a:p>
            <a:pPr algn="l"/>
            <a:r>
              <a:rPr lang="en-US" sz="1600" b="0" i="0" u="none" strike="noStrike" dirty="0" err="1">
                <a:solidFill>
                  <a:srgbClr val="001080"/>
                </a:solidFill>
                <a:effectLst/>
                <a:latin typeface="Courier New" panose="02070309020205020404" pitchFamily="49" charset="0"/>
              </a:rPr>
              <a:t>self</a:t>
            </a:r>
            <a:r>
              <a:rPr lang="en-US" sz="1600" b="0" i="0" u="none" strike="noStrike" dirty="0" err="1">
                <a:solidFill>
                  <a:srgbClr val="000000"/>
                </a:solidFill>
                <a:effectLst/>
                <a:latin typeface="Courier New" panose="02070309020205020404" pitchFamily="49" charset="0"/>
              </a:rPr>
              <a:t>.hidden</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nn.Linear</a:t>
            </a:r>
            <a:r>
              <a:rPr lang="en-US" sz="1600" b="0" i="0" u="none" strike="noStrike" dirty="0">
                <a:solidFill>
                  <a:srgbClr val="000000"/>
                </a:solidFill>
                <a:effectLst/>
                <a:latin typeface="Courier New" panose="02070309020205020404" pitchFamily="49" charset="0"/>
              </a:rPr>
              <a:t>(</a:t>
            </a:r>
            <a:r>
              <a:rPr lang="en-US" altLang="zh-CN" sz="1600" b="0" i="0" u="none" strike="noStrike" dirty="0">
                <a:solidFill>
                  <a:srgbClr val="001080"/>
                </a:solidFill>
                <a:effectLst/>
                <a:latin typeface="Courier New" panose="02070309020205020404" pitchFamily="49" charset="0"/>
              </a:rPr>
              <a:t>3</a:t>
            </a:r>
            <a:r>
              <a:rPr lang="en-US" sz="1600" b="0" i="0" u="none" strike="noStrike" dirty="0">
                <a:solidFill>
                  <a:srgbClr val="000000"/>
                </a:solidFill>
                <a:effectLst/>
                <a:latin typeface="Courier New" panose="02070309020205020404" pitchFamily="49" charset="0"/>
              </a:rPr>
              <a:t>, </a:t>
            </a:r>
            <a:r>
              <a:rPr lang="en-US" altLang="zh-CN" sz="1600" dirty="0">
                <a:solidFill>
                  <a:srgbClr val="001080"/>
                </a:solidFill>
                <a:latin typeface="Courier New" panose="02070309020205020404" pitchFamily="49" charset="0"/>
              </a:rPr>
              <a:t>m</a:t>
            </a:r>
            <a:r>
              <a:rPr lang="en-US" sz="1600" b="0" i="0" u="none" strike="noStrike" dirty="0">
                <a:solidFill>
                  <a:srgbClr val="000000"/>
                </a:solidFill>
                <a:effectLst/>
                <a:latin typeface="Courier New" panose="02070309020205020404" pitchFamily="49" charset="0"/>
              </a:rPr>
              <a:t>)</a:t>
            </a:r>
          </a:p>
          <a:p>
            <a:pPr algn="l"/>
            <a:r>
              <a:rPr lang="en-US" sz="1600" b="0" i="0" u="none" strike="noStrike" dirty="0" err="1">
                <a:solidFill>
                  <a:srgbClr val="001080"/>
                </a:solidFill>
                <a:effectLst/>
                <a:latin typeface="Courier New" panose="02070309020205020404" pitchFamily="49" charset="0"/>
              </a:rPr>
              <a:t>self</a:t>
            </a:r>
            <a:r>
              <a:rPr lang="en-US" sz="1600" b="0" i="0" u="none" strike="noStrike" dirty="0" err="1">
                <a:solidFill>
                  <a:srgbClr val="000000"/>
                </a:solidFill>
                <a:effectLst/>
                <a:latin typeface="Courier New" panose="02070309020205020404" pitchFamily="49" charset="0"/>
              </a:rPr>
              <a:t>.output</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nn.Linear</a:t>
            </a:r>
            <a:r>
              <a:rPr lang="en-US" sz="1600" b="0" i="0" u="none" strike="noStrike" dirty="0">
                <a:solidFill>
                  <a:srgbClr val="000000"/>
                </a:solidFill>
                <a:effectLst/>
                <a:latin typeface="Courier New" panose="02070309020205020404" pitchFamily="49" charset="0"/>
              </a:rPr>
              <a:t>(</a:t>
            </a:r>
            <a:r>
              <a:rPr lang="en-US" altLang="zh-CN" sz="1600" b="0" i="0" u="none" strike="noStrike" dirty="0">
                <a:solidFill>
                  <a:srgbClr val="001080"/>
                </a:solidFill>
                <a:effectLst/>
                <a:latin typeface="Courier New" panose="02070309020205020404" pitchFamily="49" charset="0"/>
              </a:rPr>
              <a:t>m</a:t>
            </a:r>
            <a:r>
              <a:rPr lang="en-US" sz="1600" b="0" i="0" u="none" strike="noStrike" dirty="0">
                <a:solidFill>
                  <a:srgbClr val="000000"/>
                </a:solidFill>
                <a:effectLst/>
                <a:latin typeface="Courier New" panose="02070309020205020404" pitchFamily="49" charset="0"/>
              </a:rPr>
              <a:t>, </a:t>
            </a:r>
            <a:r>
              <a:rPr lang="en-US" altLang="zh-CN" sz="1600" b="0" i="0" u="none" strike="noStrike" dirty="0">
                <a:solidFill>
                  <a:srgbClr val="001080"/>
                </a:solidFill>
                <a:effectLst/>
                <a:latin typeface="Courier New" panose="02070309020205020404" pitchFamily="49" charset="0"/>
              </a:rPr>
              <a:t>2</a:t>
            </a:r>
            <a:r>
              <a:rPr lang="en-US" sz="1600" b="0" i="0" u="none" strike="noStrike" dirty="0">
                <a:solidFill>
                  <a:srgbClr val="000000"/>
                </a:solidFill>
                <a:effectLst/>
                <a:latin typeface="Courier New" panose="02070309020205020404" pitchFamily="49" charset="0"/>
              </a:rPr>
              <a:t>)</a:t>
            </a:r>
          </a:p>
        </p:txBody>
      </p:sp>
      <p:sp>
        <p:nvSpPr>
          <p:cNvPr id="127" name="TextBox 126">
            <a:extLst>
              <a:ext uri="{FF2B5EF4-FFF2-40B4-BE49-F238E27FC236}">
                <a16:creationId xmlns:a16="http://schemas.microsoft.com/office/drawing/2014/main" id="{E7004294-9514-C8AE-BF5C-80DBED67AC23}"/>
              </a:ext>
            </a:extLst>
          </p:cNvPr>
          <p:cNvSpPr txBox="1"/>
          <p:nvPr/>
        </p:nvSpPr>
        <p:spPr>
          <a:xfrm>
            <a:off x="7960971" y="5152125"/>
            <a:ext cx="23262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Corr</a:t>
            </a:r>
            <a:r>
              <a:rPr lang="en-US" altLang="zh-CN" sz="2000" dirty="0">
                <a:latin typeface="Times New Roman" panose="02020603050405020304" pitchFamily="18" charset="0"/>
                <a:cs typeface="Times New Roman" panose="02020603050405020304" pitchFamily="18" charset="0"/>
              </a:rPr>
              <a:t>esponding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code: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9509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Multilayer </a:t>
            </a:r>
            <a:r>
              <a:rPr lang="en-US" altLang="zh-CN" dirty="0" err="1"/>
              <a:t>Perceptrons</a:t>
            </a:r>
            <a:r>
              <a:rPr lang="en-US" altLang="zh-CN" dirty="0"/>
              <a:t> (MLP)</a:t>
            </a:r>
            <a:endParaRPr lang="en-US" dirty="0"/>
          </a:p>
        </p:txBody>
      </p:sp>
      <p:sp>
        <p:nvSpPr>
          <p:cNvPr id="4" name="TextBox 3">
            <a:extLst>
              <a:ext uri="{FF2B5EF4-FFF2-40B4-BE49-F238E27FC236}">
                <a16:creationId xmlns:a16="http://schemas.microsoft.com/office/drawing/2014/main" id="{A56C59CE-B932-881A-AB1A-84A31B37BD19}"/>
              </a:ext>
            </a:extLst>
          </p:cNvPr>
          <p:cNvSpPr txBox="1"/>
          <p:nvPr/>
        </p:nvSpPr>
        <p:spPr>
          <a:xfrm>
            <a:off x="838200" y="1690688"/>
            <a:ext cx="10515600" cy="4582858"/>
          </a:xfrm>
          <a:prstGeom prst="rect">
            <a:avLst/>
          </a:prstGeom>
          <a:noFill/>
        </p:spPr>
        <p:txBody>
          <a:bodyPr wrap="square" rtlCol="0">
            <a:spAutoFit/>
          </a:bodyPr>
          <a:lstStyle/>
          <a:p>
            <a:pPr marL="342900" indent="-342900">
              <a:lnSpc>
                <a:spcPct val="114000"/>
              </a:lnSpc>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Definition: </a:t>
            </a:r>
            <a:r>
              <a:rPr lang="en-US" sz="2000" dirty="0">
                <a:latin typeface="Times New Roman" panose="02020603050405020304" pitchFamily="18" charset="0"/>
                <a:cs typeface="Times New Roman" panose="02020603050405020304" pitchFamily="18" charset="0"/>
              </a:rPr>
              <a:t>A Multilayer Perceptron (MLP) is a class of feedforward artificial neural network that consists of at least three layers of nodes: an input layer, 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en-US" sz="2000" dirty="0">
                <a:latin typeface="Times New Roman" panose="02020603050405020304" pitchFamily="18" charset="0"/>
                <a:cs typeface="Times New Roman" panose="02020603050405020304" pitchFamily="18" charset="0"/>
              </a:rPr>
              <a:t> hidden layers, and an output layer.</a:t>
            </a:r>
          </a:p>
          <a:p>
            <a:pPr marL="342900" indent="-342900">
              <a:lnSpc>
                <a:spcPct val="114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 Characteristics:</a:t>
            </a:r>
          </a:p>
          <a:p>
            <a:pPr marL="800100" lvl="1" indent="-342900">
              <a:lnSpc>
                <a:spcPct val="114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Multiple Layers: Unlike single-layer </a:t>
            </a:r>
            <a:r>
              <a:rPr lang="en-US" sz="2000" dirty="0" err="1">
                <a:latin typeface="Times New Roman" panose="02020603050405020304" pitchFamily="18" charset="0"/>
                <a:cs typeface="Times New Roman" panose="02020603050405020304" pitchFamily="18" charset="0"/>
              </a:rPr>
              <a:t>perceptrons</a:t>
            </a:r>
            <a:r>
              <a:rPr lang="en-US" sz="2000" dirty="0">
                <a:latin typeface="Times New Roman" panose="02020603050405020304" pitchFamily="18" charset="0"/>
                <a:cs typeface="Times New Roman" panose="02020603050405020304" pitchFamily="18" charset="0"/>
              </a:rPr>
              <a:t>, MLPs have multiple layers of neurons in a directed graph, meaning that each layer feeds into the next.</a:t>
            </a:r>
          </a:p>
          <a:p>
            <a:pPr marL="800100" lvl="1" indent="-342900">
              <a:lnSpc>
                <a:spcPct val="114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Dense Connections: Each neuron in one layer connects with a certain weight to every neuron in the following layer, facilitating complex data representations.</a:t>
            </a:r>
          </a:p>
          <a:p>
            <a:pPr marL="342900" indent="-342900">
              <a:lnSpc>
                <a:spcPct val="114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Why Multilayer?</a:t>
            </a:r>
          </a:p>
          <a:p>
            <a:pPr marL="800100" lvl="1" indent="-342900">
              <a:lnSpc>
                <a:spcPct val="114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Single-layer networks are only capable of learning linearly separable functions.</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MLPs can overcome this by learning non-linear decision boundaries, making them suitable for a wide range of tasks</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83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3801041"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Neural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Network</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Basics</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809869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 </a:t>
            </a:r>
            <a:r>
              <a:rPr lang="en-US" altLang="zh-CN" sz="2800" dirty="0">
                <a:latin typeface="Times New Roman" panose="02020603050405020304" pitchFamily="18" charset="0"/>
                <a:cs typeface="Times New Roman" panose="02020603050405020304" pitchFamily="18" charset="0"/>
              </a:rPr>
              <a:t>Perceptron Model and Multilayer </a:t>
            </a:r>
            <a:r>
              <a:rPr lang="en-US" altLang="zh-CN" sz="2800" dirty="0" err="1">
                <a:latin typeface="Times New Roman" panose="02020603050405020304" pitchFamily="18" charset="0"/>
                <a:cs typeface="Times New Roman" panose="02020603050405020304" pitchFamily="18" charset="0"/>
              </a:rPr>
              <a:t>Perceptrons</a:t>
            </a:r>
            <a:r>
              <a:rPr lang="en-US" altLang="zh-CN" sz="2800" dirty="0">
                <a:latin typeface="Times New Roman" panose="02020603050405020304" pitchFamily="18" charset="0"/>
                <a:cs typeface="Times New Roman" panose="02020603050405020304" pitchFamily="18" charset="0"/>
              </a:rPr>
              <a:t> (MLP)</a:t>
            </a: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345261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3 </a:t>
            </a:r>
            <a:r>
              <a:rPr lang="en-US" altLang="zh-CN" sz="2800" dirty="0">
                <a:latin typeface="Times New Roman" panose="02020603050405020304" pitchFamily="18" charset="0"/>
                <a:cs typeface="Times New Roman" panose="02020603050405020304" pitchFamily="18" charset="0"/>
              </a:rPr>
              <a:t>Activation Functions</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2637260"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4 </a:t>
            </a:r>
            <a:r>
              <a:rPr lang="en-US" altLang="zh-CN" sz="2800" dirty="0">
                <a:latin typeface="Times New Roman" panose="02020603050405020304" pitchFamily="18" charset="0"/>
                <a:cs typeface="Times New Roman" panose="02020603050405020304" pitchFamily="18" charset="0"/>
              </a:rPr>
              <a:t>Loss Functions</a:t>
            </a:r>
            <a:endParaRPr lang="en-US"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03F3BF2-26D4-93C5-15B8-C6EE81ABEEA2}"/>
              </a:ext>
            </a:extLst>
          </p:cNvPr>
          <p:cNvSpPr txBox="1"/>
          <p:nvPr/>
        </p:nvSpPr>
        <p:spPr>
          <a:xfrm>
            <a:off x="838198" y="5279136"/>
            <a:ext cx="4056431"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Optimization Techniques</a:t>
            </a:r>
          </a:p>
        </p:txBody>
      </p:sp>
    </p:spTree>
    <p:extLst>
      <p:ext uri="{BB962C8B-B14F-4D97-AF65-F5344CB8AC3E}">
        <p14:creationId xmlns:p14="http://schemas.microsoft.com/office/powerpoint/2010/main" val="3543792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Multilayer </a:t>
            </a:r>
            <a:r>
              <a:rPr lang="en-US" altLang="zh-CN" dirty="0" err="1"/>
              <a:t>Perceptrons</a:t>
            </a:r>
            <a:r>
              <a:rPr lang="en-US" altLang="zh-CN" dirty="0"/>
              <a:t> (MLP)</a:t>
            </a:r>
            <a:r>
              <a:rPr lang="zh-CN" altLang="en-US" dirty="0"/>
              <a:t> </a:t>
            </a:r>
            <a:r>
              <a:rPr lang="en-US" altLang="zh-CN" dirty="0"/>
              <a:t>in</a:t>
            </a:r>
            <a:r>
              <a:rPr lang="zh-CN" altLang="en-US" dirty="0"/>
              <a:t> </a:t>
            </a:r>
            <a:r>
              <a:rPr lang="en-US" altLang="zh-CN" dirty="0" err="1"/>
              <a:t>PyTorch</a:t>
            </a:r>
            <a:endParaRPr lang="en-US" dirty="0"/>
          </a:p>
        </p:txBody>
      </p:sp>
      <p:grpSp>
        <p:nvGrpSpPr>
          <p:cNvPr id="3" name="Group 2">
            <a:extLst>
              <a:ext uri="{FF2B5EF4-FFF2-40B4-BE49-F238E27FC236}">
                <a16:creationId xmlns:a16="http://schemas.microsoft.com/office/drawing/2014/main" id="{409AC750-5050-7149-7686-86E208B005B6}"/>
              </a:ext>
            </a:extLst>
          </p:cNvPr>
          <p:cNvGrpSpPr/>
          <p:nvPr/>
        </p:nvGrpSpPr>
        <p:grpSpPr>
          <a:xfrm>
            <a:off x="838198" y="1437459"/>
            <a:ext cx="10760000" cy="4905467"/>
            <a:chOff x="838198" y="1541634"/>
            <a:chExt cx="10760000" cy="4905467"/>
          </a:xfrm>
        </p:grpSpPr>
        <p:sp>
          <p:nvSpPr>
            <p:cNvPr id="5" name="Rounded Rectangle 4">
              <a:extLst>
                <a:ext uri="{FF2B5EF4-FFF2-40B4-BE49-F238E27FC236}">
                  <a16:creationId xmlns:a16="http://schemas.microsoft.com/office/drawing/2014/main" id="{A6397AD2-6AA0-A15F-80C9-170175F31F13}"/>
                </a:ext>
              </a:extLst>
            </p:cNvPr>
            <p:cNvSpPr/>
            <p:nvPr/>
          </p:nvSpPr>
          <p:spPr>
            <a:xfrm>
              <a:off x="838198" y="1541634"/>
              <a:ext cx="10759999" cy="4905467"/>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C2CEA2B-A16B-CDA9-6E0A-78A8F88C208F}"/>
                </a:ext>
              </a:extLst>
            </p:cNvPr>
            <p:cNvSpPr txBox="1"/>
            <p:nvPr/>
          </p:nvSpPr>
          <p:spPr>
            <a:xfrm>
              <a:off x="1082598" y="1675802"/>
              <a:ext cx="10515600" cy="4770537"/>
            </a:xfrm>
            <a:prstGeom prst="rect">
              <a:avLst/>
            </a:prstGeom>
            <a:noFill/>
          </p:spPr>
          <p:txBody>
            <a:bodyPr wrap="square">
              <a:spAutoFit/>
            </a:bodyPr>
            <a:lstStyle/>
            <a:p>
              <a:pPr algn="l"/>
              <a:r>
                <a:rPr lang="en-US" sz="1600" b="0" i="0" u="none" strike="noStrike" dirty="0">
                  <a:solidFill>
                    <a:srgbClr val="008000"/>
                  </a:solidFill>
                  <a:effectLst/>
                  <a:latin typeface="Courier New" panose="02070309020205020404" pitchFamily="49" charset="0"/>
                </a:rPr>
                <a:t># Define the MLP model</a:t>
              </a:r>
              <a:endParaRPr lang="en-US" sz="1600" b="0" i="0" u="none" strike="noStrike" dirty="0">
                <a:solidFill>
                  <a:srgbClr val="000000"/>
                </a:solidFill>
                <a:effectLst/>
                <a:latin typeface="Courier New" panose="02070309020205020404" pitchFamily="49" charset="0"/>
              </a:endParaRPr>
            </a:p>
            <a:p>
              <a:pPr algn="l"/>
              <a:r>
                <a:rPr lang="en-US" sz="1600" b="0" i="0" u="none" strike="noStrike" dirty="0">
                  <a:solidFill>
                    <a:srgbClr val="0000FF"/>
                  </a:solidFill>
                  <a:effectLst/>
                  <a:latin typeface="Courier New" panose="02070309020205020404" pitchFamily="49" charset="0"/>
                </a:rPr>
                <a:t>class</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257693"/>
                  </a:solidFill>
                  <a:effectLst/>
                  <a:latin typeface="Courier New" panose="02070309020205020404" pitchFamily="49" charset="0"/>
                </a:rPr>
                <a:t>MLP</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257693"/>
                  </a:solidFill>
                  <a:effectLst/>
                  <a:latin typeface="Courier New" panose="02070309020205020404" pitchFamily="49" charset="0"/>
                </a:rPr>
                <a:t>nn</a:t>
              </a:r>
              <a:r>
                <a:rPr lang="en-US" sz="1600" b="0" i="0" u="none" strike="noStrike" dirty="0" err="1">
                  <a:solidFill>
                    <a:srgbClr val="000000"/>
                  </a:solidFill>
                  <a:effectLst/>
                  <a:latin typeface="Courier New" panose="02070309020205020404" pitchFamily="49" charset="0"/>
                </a:rPr>
                <a:t>.</a:t>
              </a:r>
              <a:r>
                <a:rPr lang="en-US" sz="1600" b="0" i="0" u="none" strike="noStrike" dirty="0" err="1">
                  <a:solidFill>
                    <a:srgbClr val="257693"/>
                  </a:solidFill>
                  <a:effectLst/>
                  <a:latin typeface="Courier New" panose="02070309020205020404" pitchFamily="49" charset="0"/>
                </a:rPr>
                <a:t>Module</a:t>
              </a:r>
              <a:r>
                <a:rPr lang="en-US" sz="1600" b="0" i="0" u="none" strike="noStrike" dirty="0">
                  <a:solidFill>
                    <a:srgbClr val="000000"/>
                  </a:solidFill>
                  <a:effectLst/>
                  <a:latin typeface="Courier New" panose="02070309020205020404" pitchFamily="49" charset="0"/>
                </a:rPr>
                <a:t>):</a:t>
              </a:r>
            </a:p>
            <a:p>
              <a:pPr algn="l"/>
              <a:r>
                <a:rPr lang="en-US" sz="1600" b="0" i="0" u="none" strike="noStrike" dirty="0">
                  <a:solidFill>
                    <a:srgbClr val="0000FF"/>
                  </a:solidFill>
                  <a:effectLst/>
                  <a:latin typeface="Courier New" panose="02070309020205020404" pitchFamily="49" charset="0"/>
                </a:rPr>
                <a:t>def</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795E26"/>
                  </a:solidFill>
                  <a:effectLst/>
                  <a:latin typeface="Courier New" panose="02070309020205020404" pitchFamily="49" charset="0"/>
                </a:rPr>
                <a:t>__</a:t>
              </a:r>
              <a:r>
                <a:rPr lang="en-US" sz="1600" b="0" i="0" u="none" strike="noStrike" dirty="0" err="1">
                  <a:solidFill>
                    <a:srgbClr val="795E26"/>
                  </a:solidFill>
                  <a:effectLst/>
                  <a:latin typeface="Courier New" panose="02070309020205020404" pitchFamily="49" charset="0"/>
                </a:rPr>
                <a:t>init</a:t>
              </a:r>
              <a:r>
                <a:rPr lang="en-US" sz="1600" b="0" i="0" u="none" strike="noStrike" dirty="0">
                  <a:solidFill>
                    <a:srgbClr val="795E26"/>
                  </a:solidFill>
                  <a:effectLst/>
                  <a:latin typeface="Courier New" panose="02070309020205020404" pitchFamily="49" charset="0"/>
                </a:rPr>
                <a:t>__</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1080"/>
                  </a:solidFill>
                  <a:effectLst/>
                  <a:latin typeface="Courier New" panose="02070309020205020404" pitchFamily="49" charset="0"/>
                </a:rPr>
                <a:t>input_size</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1080"/>
                  </a:solidFill>
                  <a:effectLst/>
                  <a:latin typeface="Courier New" panose="02070309020205020404" pitchFamily="49" charset="0"/>
                </a:rPr>
                <a:t>hidden_size1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1080"/>
                  </a:solidFill>
                  <a:effectLst/>
                  <a:latin typeface="Courier New" panose="02070309020205020404" pitchFamily="49" charset="0"/>
                </a:rPr>
                <a:t>hidden_size2</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1080"/>
                  </a:solidFill>
                  <a:effectLst/>
                  <a:latin typeface="Courier New" panose="02070309020205020404" pitchFamily="49" charset="0"/>
                </a:rPr>
                <a:t>output_size</a:t>
              </a:r>
              <a:r>
                <a:rPr lang="en-US" sz="1600" b="0" i="0" u="none" strike="noStrike" dirty="0">
                  <a:solidFill>
                    <a:srgbClr val="000000"/>
                  </a:solidFill>
                  <a:effectLst/>
                  <a:latin typeface="Courier New" panose="02070309020205020404" pitchFamily="49" charset="0"/>
                </a:rPr>
                <a:t>):</a:t>
              </a:r>
            </a:p>
            <a:p>
              <a:pPr lvl="1"/>
              <a:r>
                <a:rPr lang="en-US" sz="1600" b="0" i="0" u="none" strike="noStrike" dirty="0">
                  <a:solidFill>
                    <a:srgbClr val="000000"/>
                  </a:solidFill>
                  <a:effectLst/>
                  <a:latin typeface="Courier New" panose="02070309020205020404" pitchFamily="49" charset="0"/>
                </a:rPr>
                <a:t>super(MLP, </a:t>
              </a:r>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795E26"/>
                  </a:solidFill>
                  <a:effectLst/>
                  <a:latin typeface="Courier New" panose="02070309020205020404" pitchFamily="49" charset="0"/>
                </a:rPr>
                <a:t>__</a:t>
              </a:r>
              <a:r>
                <a:rPr lang="en-US" sz="1600" b="0" i="0" u="none" strike="noStrike" dirty="0" err="1">
                  <a:solidFill>
                    <a:srgbClr val="795E26"/>
                  </a:solidFill>
                  <a:effectLst/>
                  <a:latin typeface="Courier New" panose="02070309020205020404" pitchFamily="49" charset="0"/>
                </a:rPr>
                <a:t>init</a:t>
              </a:r>
              <a:r>
                <a:rPr lang="en-US" sz="1600" b="0" i="0" u="none" strike="noStrike" dirty="0">
                  <a:solidFill>
                    <a:srgbClr val="795E26"/>
                  </a:solidFill>
                  <a:effectLst/>
                  <a:latin typeface="Courier New" panose="02070309020205020404" pitchFamily="49" charset="0"/>
                </a:rPr>
                <a:t>__</a:t>
              </a:r>
              <a:r>
                <a:rPr lang="en-US" sz="1600" b="0" i="0" u="none" strike="noStrike" dirty="0">
                  <a:solidFill>
                    <a:srgbClr val="000000"/>
                  </a:solidFill>
                  <a:effectLst/>
                  <a:latin typeface="Courier New" panose="02070309020205020404" pitchFamily="49" charset="0"/>
                </a:rPr>
                <a:t>()</a:t>
              </a:r>
            </a:p>
            <a:p>
              <a:pPr lvl="1"/>
              <a:r>
                <a:rPr lang="en-US" sz="1600" b="0" i="0" u="none" strike="noStrike" dirty="0">
                  <a:solidFill>
                    <a:srgbClr val="008000"/>
                  </a:solidFill>
                  <a:effectLst/>
                  <a:latin typeface="Courier New" panose="02070309020205020404" pitchFamily="49" charset="0"/>
                </a:rPr>
                <a:t># First hidden layer</a:t>
              </a:r>
              <a:endParaRPr lang="en-US" sz="1600" b="0" i="0" u="none" strike="noStrike" dirty="0">
                <a:solidFill>
                  <a:srgbClr val="000000"/>
                </a:solidFill>
                <a:effectLst/>
                <a:latin typeface="Courier New" panose="02070309020205020404" pitchFamily="49" charset="0"/>
              </a:endParaRPr>
            </a:p>
            <a:p>
              <a:pPr lvl="1"/>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.hidden1 = </a:t>
              </a:r>
              <a:r>
                <a:rPr lang="en-US" sz="1600" b="0" i="0" u="none" strike="noStrike" dirty="0" err="1">
                  <a:solidFill>
                    <a:srgbClr val="000000"/>
                  </a:solidFill>
                  <a:effectLst/>
                  <a:latin typeface="Courier New" panose="02070309020205020404" pitchFamily="49" charset="0"/>
                </a:rPr>
                <a:t>nn.Linear</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input_size</a:t>
              </a:r>
              <a:r>
                <a:rPr lang="en-US" sz="1600" b="0" i="0" u="none" strike="noStrike" dirty="0">
                  <a:solidFill>
                    <a:srgbClr val="000000"/>
                  </a:solidFill>
                  <a:effectLst/>
                  <a:latin typeface="Courier New" panose="02070309020205020404" pitchFamily="49" charset="0"/>
                </a:rPr>
                <a:t>, hidden_size1)</a:t>
              </a:r>
            </a:p>
            <a:p>
              <a:pPr lvl="1"/>
              <a:r>
                <a:rPr lang="en-US" sz="1600" b="0" i="0" u="none" strike="noStrike" dirty="0">
                  <a:solidFill>
                    <a:srgbClr val="008000"/>
                  </a:solidFill>
                  <a:effectLst/>
                  <a:latin typeface="Courier New" panose="02070309020205020404" pitchFamily="49" charset="0"/>
                </a:rPr>
                <a:t># Second hidden layer</a:t>
              </a:r>
              <a:endParaRPr lang="en-US" sz="1600" b="0" i="0" u="none" strike="noStrike" dirty="0">
                <a:solidFill>
                  <a:srgbClr val="000000"/>
                </a:solidFill>
                <a:effectLst/>
                <a:latin typeface="Courier New" panose="02070309020205020404" pitchFamily="49" charset="0"/>
              </a:endParaRPr>
            </a:p>
            <a:p>
              <a:pPr lvl="1"/>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.hidden2 = </a:t>
              </a:r>
              <a:r>
                <a:rPr lang="en-US" sz="1600" b="0" i="0" u="none" strike="noStrike" dirty="0" err="1">
                  <a:solidFill>
                    <a:srgbClr val="000000"/>
                  </a:solidFill>
                  <a:effectLst/>
                  <a:latin typeface="Courier New" panose="02070309020205020404" pitchFamily="49" charset="0"/>
                </a:rPr>
                <a:t>nn.Linear</a:t>
              </a:r>
              <a:r>
                <a:rPr lang="en-US" sz="1600" b="0" i="0" u="none" strike="noStrike" dirty="0">
                  <a:solidFill>
                    <a:srgbClr val="000000"/>
                  </a:solidFill>
                  <a:effectLst/>
                  <a:latin typeface="Courier New" panose="02070309020205020404" pitchFamily="49" charset="0"/>
                </a:rPr>
                <a:t>(hidden_size1, hidden_size2)</a:t>
              </a:r>
            </a:p>
            <a:p>
              <a:pPr lvl="1"/>
              <a:r>
                <a:rPr lang="en-US" sz="1600" b="0" i="0" u="none" strike="noStrike" dirty="0">
                  <a:solidFill>
                    <a:srgbClr val="008000"/>
                  </a:solidFill>
                  <a:effectLst/>
                  <a:latin typeface="Courier New" panose="02070309020205020404" pitchFamily="49" charset="0"/>
                </a:rPr>
                <a:t># Output layer</a:t>
              </a:r>
              <a:endParaRPr lang="en-US" sz="1600" b="0" i="0" u="none" strike="noStrike" dirty="0">
                <a:solidFill>
                  <a:srgbClr val="000000"/>
                </a:solidFill>
                <a:effectLst/>
                <a:latin typeface="Courier New" panose="02070309020205020404" pitchFamily="49" charset="0"/>
              </a:endParaRPr>
            </a:p>
            <a:p>
              <a:pPr lvl="1"/>
              <a:r>
                <a:rPr lang="en-US" sz="1600" b="0" i="0" u="none" strike="noStrike" dirty="0" err="1">
                  <a:solidFill>
                    <a:srgbClr val="001080"/>
                  </a:solidFill>
                  <a:effectLst/>
                  <a:latin typeface="Courier New" panose="02070309020205020404" pitchFamily="49" charset="0"/>
                </a:rPr>
                <a:t>self</a:t>
              </a:r>
              <a:r>
                <a:rPr lang="en-US" sz="1600" b="0" i="0" u="none" strike="noStrike" dirty="0" err="1">
                  <a:solidFill>
                    <a:srgbClr val="000000"/>
                  </a:solidFill>
                  <a:effectLst/>
                  <a:latin typeface="Courier New" panose="02070309020205020404" pitchFamily="49" charset="0"/>
                </a:rPr>
                <a:t>.output</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nn.Linear</a:t>
              </a:r>
              <a:r>
                <a:rPr lang="en-US" sz="1600" b="0" i="0" u="none" strike="noStrike" dirty="0">
                  <a:solidFill>
                    <a:srgbClr val="000000"/>
                  </a:solidFill>
                  <a:effectLst/>
                  <a:latin typeface="Courier New" panose="02070309020205020404" pitchFamily="49" charset="0"/>
                </a:rPr>
                <a:t>(hidden_size2, </a:t>
              </a:r>
              <a:r>
                <a:rPr lang="en-US" sz="1600" b="0" i="0" u="none" strike="noStrike" dirty="0" err="1">
                  <a:solidFill>
                    <a:srgbClr val="000000"/>
                  </a:solidFill>
                  <a:effectLst/>
                  <a:latin typeface="Courier New" panose="02070309020205020404" pitchFamily="49" charset="0"/>
                </a:rPr>
                <a:t>output_size</a:t>
              </a:r>
              <a:r>
                <a:rPr lang="en-US" sz="1600" b="0" i="0" u="none" strike="noStrike" dirty="0">
                  <a:solidFill>
                    <a:srgbClr val="000000"/>
                  </a:solidFill>
                  <a:effectLst/>
                  <a:latin typeface="Courier New" panose="02070309020205020404" pitchFamily="49" charset="0"/>
                </a:rPr>
                <a:t>)</a:t>
              </a:r>
            </a:p>
            <a:p>
              <a:pPr algn="l"/>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00FF"/>
                  </a:solidFill>
                  <a:effectLst/>
                  <a:latin typeface="Courier New" panose="02070309020205020404" pitchFamily="49" charset="0"/>
                </a:rPr>
                <a:t>def</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795E26"/>
                  </a:solidFill>
                  <a:effectLst/>
                  <a:latin typeface="Courier New" panose="02070309020205020404" pitchFamily="49" charset="0"/>
                </a:rPr>
                <a:t>forward</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1080"/>
                  </a:solidFill>
                  <a:effectLst/>
                  <a:latin typeface="Courier New" panose="02070309020205020404" pitchFamily="49" charset="0"/>
                </a:rPr>
                <a:t>x</a:t>
              </a:r>
              <a:r>
                <a:rPr lang="en-US" sz="1600" b="0" i="0" u="none" strike="noStrike" dirty="0">
                  <a:solidFill>
                    <a:srgbClr val="000000"/>
                  </a:solidFill>
                  <a:effectLst/>
                  <a:latin typeface="Courier New" panose="02070309020205020404" pitchFamily="49" charset="0"/>
                </a:rPr>
                <a:t>):</a:t>
              </a:r>
            </a:p>
            <a:p>
              <a:pPr lvl="1"/>
              <a:r>
                <a:rPr lang="en-US" sz="1600" b="0" i="0" u="none" strike="noStrike" dirty="0">
                  <a:solidFill>
                    <a:srgbClr val="008000"/>
                  </a:solidFill>
                  <a:effectLst/>
                  <a:latin typeface="Courier New" panose="02070309020205020404" pitchFamily="49" charset="0"/>
                </a:rPr>
                <a:t># Pass the input through the first hidden layer and apply activation function</a:t>
              </a:r>
              <a:endParaRPr lang="en-US" sz="1600" b="0" i="0" u="none" strike="noStrike" dirty="0">
                <a:solidFill>
                  <a:srgbClr val="000000"/>
                </a:solidFill>
                <a:effectLst/>
                <a:latin typeface="Courier New" panose="02070309020205020404" pitchFamily="49" charset="0"/>
              </a:endParaRPr>
            </a:p>
            <a:p>
              <a:pPr lvl="1"/>
              <a:r>
                <a:rPr lang="en-US" sz="1600" b="0" i="0" u="none" strike="noStrike" dirty="0">
                  <a:solidFill>
                    <a:srgbClr val="000000"/>
                  </a:solidFill>
                  <a:effectLst/>
                  <a:latin typeface="Courier New" panose="02070309020205020404" pitchFamily="49" charset="0"/>
                </a:rPr>
                <a:t>x = </a:t>
              </a:r>
              <a:r>
                <a:rPr lang="en-US" sz="1600" b="0" i="0" u="none" strike="noStrike" dirty="0" err="1">
                  <a:solidFill>
                    <a:srgbClr val="000000"/>
                  </a:solidFill>
                  <a:effectLst/>
                  <a:latin typeface="Courier New" panose="02070309020205020404" pitchFamily="49" charset="0"/>
                </a:rPr>
                <a:t>F.relu</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.hidden1(x))</a:t>
              </a:r>
            </a:p>
            <a:p>
              <a:pPr lvl="1"/>
              <a:r>
                <a:rPr lang="en-US" sz="1600" b="0" i="0" u="none" strike="noStrike" dirty="0">
                  <a:solidFill>
                    <a:srgbClr val="008000"/>
                  </a:solidFill>
                  <a:effectLst/>
                  <a:latin typeface="Courier New" panose="02070309020205020404" pitchFamily="49" charset="0"/>
                </a:rPr>
                <a:t># Pass the output through the second hidden layer and apply activation function</a:t>
              </a:r>
              <a:endParaRPr lang="en-US" sz="1600" b="0" i="0" u="none" strike="noStrike" dirty="0">
                <a:solidFill>
                  <a:srgbClr val="000000"/>
                </a:solidFill>
                <a:effectLst/>
                <a:latin typeface="Courier New" panose="02070309020205020404" pitchFamily="49" charset="0"/>
              </a:endParaRPr>
            </a:p>
            <a:p>
              <a:pPr lvl="1"/>
              <a:r>
                <a:rPr lang="en-US" sz="1600" b="0" i="0" u="none" strike="noStrike" dirty="0">
                  <a:solidFill>
                    <a:srgbClr val="000000"/>
                  </a:solidFill>
                  <a:effectLst/>
                  <a:latin typeface="Courier New" panose="02070309020205020404" pitchFamily="49" charset="0"/>
                </a:rPr>
                <a:t>x = </a:t>
              </a:r>
              <a:r>
                <a:rPr lang="en-US" sz="1600" b="0" i="0" u="none" strike="noStrike" dirty="0" err="1">
                  <a:solidFill>
                    <a:srgbClr val="000000"/>
                  </a:solidFill>
                  <a:effectLst/>
                  <a:latin typeface="Courier New" panose="02070309020205020404" pitchFamily="49" charset="0"/>
                </a:rPr>
                <a:t>F.relu</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.hidden2(x))</a:t>
              </a:r>
            </a:p>
            <a:p>
              <a:pPr lvl="1"/>
              <a:r>
                <a:rPr lang="en-US" sz="1600" b="0" i="0" u="none" strike="noStrike" dirty="0">
                  <a:solidFill>
                    <a:srgbClr val="008000"/>
                  </a:solidFill>
                  <a:effectLst/>
                  <a:latin typeface="Courier New" panose="02070309020205020404" pitchFamily="49" charset="0"/>
                </a:rPr>
                <a:t># Pass the output through the final layer</a:t>
              </a:r>
              <a:endParaRPr lang="en-US" sz="1600" b="0" i="0" u="none" strike="noStrike" dirty="0">
                <a:solidFill>
                  <a:srgbClr val="000000"/>
                </a:solidFill>
                <a:effectLst/>
                <a:latin typeface="Courier New" panose="02070309020205020404" pitchFamily="49" charset="0"/>
              </a:endParaRPr>
            </a:p>
            <a:p>
              <a:pPr lvl="1"/>
              <a:r>
                <a:rPr lang="en-US" sz="1600" b="0" i="0" u="none" strike="noStrike" dirty="0">
                  <a:solidFill>
                    <a:srgbClr val="000000"/>
                  </a:solidFill>
                  <a:effectLst/>
                  <a:latin typeface="Courier New" panose="02070309020205020404" pitchFamily="49" charset="0"/>
                </a:rPr>
                <a:t>x = </a:t>
              </a:r>
              <a:r>
                <a:rPr lang="en-US" sz="1600" b="0" i="0" u="none" strike="noStrike" dirty="0" err="1">
                  <a:solidFill>
                    <a:srgbClr val="001080"/>
                  </a:solidFill>
                  <a:effectLst/>
                  <a:latin typeface="Courier New" panose="02070309020205020404" pitchFamily="49" charset="0"/>
                </a:rPr>
                <a:t>self</a:t>
              </a:r>
              <a:r>
                <a:rPr lang="en-US" sz="1600" b="0" i="0" u="none" strike="noStrike" dirty="0" err="1">
                  <a:solidFill>
                    <a:srgbClr val="000000"/>
                  </a:solidFill>
                  <a:effectLst/>
                  <a:latin typeface="Courier New" panose="02070309020205020404" pitchFamily="49" charset="0"/>
                </a:rPr>
                <a:t>.output</a:t>
              </a:r>
              <a:r>
                <a:rPr lang="en-US" sz="1600" b="0" i="0" u="none" strike="noStrike" dirty="0">
                  <a:solidFill>
                    <a:srgbClr val="000000"/>
                  </a:solidFill>
                  <a:effectLst/>
                  <a:latin typeface="Courier New" panose="02070309020205020404" pitchFamily="49" charset="0"/>
                </a:rPr>
                <a:t>(x)</a:t>
              </a:r>
            </a:p>
            <a:p>
              <a:pPr lvl="1"/>
              <a:r>
                <a:rPr lang="en-US" sz="1600" b="0" i="0" u="none" strike="noStrike" dirty="0">
                  <a:solidFill>
                    <a:srgbClr val="AF00DB"/>
                  </a:solidFill>
                  <a:effectLst/>
                  <a:latin typeface="Courier New" panose="02070309020205020404" pitchFamily="49" charset="0"/>
                </a:rPr>
                <a:t>return</a:t>
              </a:r>
              <a:r>
                <a:rPr lang="en-US" sz="1600" b="0" i="0" u="none" strike="noStrike" dirty="0">
                  <a:solidFill>
                    <a:srgbClr val="000000"/>
                  </a:solidFill>
                  <a:effectLst/>
                  <a:latin typeface="Courier New" panose="02070309020205020404" pitchFamily="49" charset="0"/>
                </a:rPr>
                <a:t> x</a:t>
              </a:r>
            </a:p>
          </p:txBody>
        </p:sp>
      </p:grpSp>
      <p:sp>
        <p:nvSpPr>
          <p:cNvPr id="7" name="TextBox 6">
            <a:extLst>
              <a:ext uri="{FF2B5EF4-FFF2-40B4-BE49-F238E27FC236}">
                <a16:creationId xmlns:a16="http://schemas.microsoft.com/office/drawing/2014/main" id="{2362E8BA-9CC4-EF17-AB7C-9D1277959D48}"/>
              </a:ext>
            </a:extLst>
          </p:cNvPr>
          <p:cNvSpPr txBox="1"/>
          <p:nvPr/>
        </p:nvSpPr>
        <p:spPr>
          <a:xfrm>
            <a:off x="6096000" y="1571627"/>
            <a:ext cx="5020285" cy="369332"/>
          </a:xfrm>
          <a:prstGeom prst="rect">
            <a:avLst/>
          </a:prstGeom>
          <a:noFill/>
        </p:spPr>
        <p:txBody>
          <a:bodyPr wrap="none" rtlCol="0">
            <a:spAutoFit/>
          </a:bodyPr>
          <a:lstStyle/>
          <a:p>
            <a:r>
              <a:rPr lang="en-US" dirty="0">
                <a:solidFill>
                  <a:srgbClr val="E87071"/>
                </a:solidFill>
                <a:latin typeface="Times New Roman" panose="02020603050405020304" pitchFamily="18" charset="0"/>
                <a:cs typeface="Times New Roman" panose="02020603050405020304" pitchFamily="18" charset="0"/>
              </a:rPr>
              <a:t>Cod</a:t>
            </a:r>
            <a:r>
              <a:rPr lang="en-US" altLang="zh-CN" dirty="0">
                <a:solidFill>
                  <a:srgbClr val="E87071"/>
                </a:solidFill>
                <a:latin typeface="Times New Roman" panose="02020603050405020304" pitchFamily="18" charset="0"/>
                <a:cs typeface="Times New Roman" panose="02020603050405020304" pitchFamily="18" charset="0"/>
              </a:rPr>
              <a:t>e</a:t>
            </a:r>
            <a:r>
              <a:rPr lang="zh-CN" altLang="en-US" dirty="0">
                <a:solidFill>
                  <a:srgbClr val="E87071"/>
                </a:solidFill>
                <a:latin typeface="Times New Roman" panose="02020603050405020304" pitchFamily="18" charset="0"/>
                <a:cs typeface="Times New Roman" panose="02020603050405020304" pitchFamily="18" charset="0"/>
              </a:rPr>
              <a:t> </a:t>
            </a:r>
            <a:r>
              <a:rPr lang="en-US" altLang="zh-CN" dirty="0">
                <a:solidFill>
                  <a:srgbClr val="E87071"/>
                </a:solidFill>
                <a:latin typeface="Times New Roman" panose="02020603050405020304" pitchFamily="18" charset="0"/>
                <a:cs typeface="Times New Roman" panose="02020603050405020304" pitchFamily="18" charset="0"/>
              </a:rPr>
              <a:t>available</a:t>
            </a:r>
            <a:r>
              <a:rPr lang="zh-CN" altLang="en-US" dirty="0">
                <a:solidFill>
                  <a:srgbClr val="E87071"/>
                </a:solidFill>
                <a:latin typeface="Times New Roman" panose="02020603050405020304" pitchFamily="18" charset="0"/>
                <a:cs typeface="Times New Roman" panose="02020603050405020304" pitchFamily="18" charset="0"/>
              </a:rPr>
              <a:t> </a:t>
            </a:r>
            <a:r>
              <a:rPr lang="en-US" altLang="zh-CN" dirty="0">
                <a:solidFill>
                  <a:srgbClr val="E87071"/>
                </a:solidFill>
                <a:latin typeface="Times New Roman" panose="02020603050405020304" pitchFamily="18" charset="0"/>
                <a:cs typeface="Times New Roman" panose="02020603050405020304" pitchFamily="18" charset="0"/>
              </a:rPr>
              <a:t>in</a:t>
            </a:r>
            <a:r>
              <a:rPr lang="zh-CN" altLang="en-US" dirty="0">
                <a:solidFill>
                  <a:srgbClr val="E87071"/>
                </a:solidFill>
                <a:latin typeface="Times New Roman" panose="02020603050405020304" pitchFamily="18" charset="0"/>
                <a:cs typeface="Times New Roman" panose="02020603050405020304" pitchFamily="18" charset="0"/>
              </a:rPr>
              <a:t> </a:t>
            </a:r>
            <a:r>
              <a:rPr lang="en-US" altLang="zh-CN" dirty="0">
                <a:solidFill>
                  <a:srgbClr val="E87071"/>
                </a:solidFill>
                <a:latin typeface="Times New Roman" panose="02020603050405020304" pitchFamily="18" charset="0"/>
                <a:cs typeface="Times New Roman" panose="02020603050405020304" pitchFamily="18" charset="0"/>
              </a:rPr>
              <a:t>Chapter2 Perceptron </a:t>
            </a:r>
            <a:r>
              <a:rPr lang="en-US" altLang="zh-CN" dirty="0" err="1">
                <a:solidFill>
                  <a:srgbClr val="E87071"/>
                </a:solidFill>
                <a:latin typeface="Times New Roman" panose="02020603050405020304" pitchFamily="18" charset="0"/>
                <a:cs typeface="Times New Roman" panose="02020603050405020304" pitchFamily="18" charset="0"/>
              </a:rPr>
              <a:t>Model.ipynb</a:t>
            </a:r>
            <a:endParaRPr lang="en-US" dirty="0">
              <a:solidFill>
                <a:srgbClr val="E87071"/>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59B850A6-9214-6135-2E3A-D8233AC1586F}"/>
              </a:ext>
            </a:extLst>
          </p:cNvPr>
          <p:cNvGrpSpPr/>
          <p:nvPr/>
        </p:nvGrpSpPr>
        <p:grpSpPr>
          <a:xfrm>
            <a:off x="1593669" y="2599509"/>
            <a:ext cx="9522616" cy="563623"/>
            <a:chOff x="1593669" y="2599509"/>
            <a:chExt cx="9522616" cy="563623"/>
          </a:xfrm>
        </p:grpSpPr>
        <p:sp>
          <p:nvSpPr>
            <p:cNvPr id="8" name="Rounded Rectangle 7">
              <a:extLst>
                <a:ext uri="{FF2B5EF4-FFF2-40B4-BE49-F238E27FC236}">
                  <a16:creationId xmlns:a16="http://schemas.microsoft.com/office/drawing/2014/main" id="{A361C7D2-7136-54F6-B4F7-91B14FCFCF69}"/>
                </a:ext>
              </a:extLst>
            </p:cNvPr>
            <p:cNvSpPr/>
            <p:nvPr/>
          </p:nvSpPr>
          <p:spPr>
            <a:xfrm>
              <a:off x="1593669" y="2599509"/>
              <a:ext cx="6361611" cy="509451"/>
            </a:xfrm>
            <a:prstGeom prst="roundRect">
              <a:avLst/>
            </a:prstGeom>
            <a:solidFill>
              <a:srgbClr val="00AF92">
                <a:alpha val="15000"/>
              </a:srgbClr>
            </a:solidFill>
            <a:ln w="28575">
              <a:solidFill>
                <a:srgbClr val="00A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8ACE29-7A72-B885-DA61-DF5BA6EF683B}"/>
                </a:ext>
              </a:extLst>
            </p:cNvPr>
            <p:cNvSpPr txBox="1"/>
            <p:nvPr/>
          </p:nvSpPr>
          <p:spPr>
            <a:xfrm>
              <a:off x="8046214" y="2763022"/>
              <a:ext cx="3070071" cy="400110"/>
            </a:xfrm>
            <a:prstGeom prst="rect">
              <a:avLst/>
            </a:prstGeom>
            <a:noFill/>
          </p:spPr>
          <p:txBody>
            <a:bodyPr wrap="none" rtlCol="0">
              <a:spAutoFit/>
            </a:bodyPr>
            <a:lstStyle/>
            <a:p>
              <a:r>
                <a:rPr lang="en-US" altLang="zh-CN" sz="2000" dirty="0">
                  <a:solidFill>
                    <a:srgbClr val="00AF92"/>
                  </a:solidFill>
                  <a:latin typeface="Times New Roman" panose="02020603050405020304" pitchFamily="18" charset="0"/>
                  <a:cs typeface="Times New Roman" panose="02020603050405020304" pitchFamily="18" charset="0"/>
                </a:rPr>
                <a:t>Define</a:t>
              </a:r>
              <a:r>
                <a:rPr lang="zh-CN" altLang="en-US" sz="2000" dirty="0">
                  <a:solidFill>
                    <a:srgbClr val="00AF92"/>
                  </a:solidFill>
                  <a:latin typeface="Times New Roman" panose="02020603050405020304" pitchFamily="18" charset="0"/>
                  <a:cs typeface="Times New Roman" panose="02020603050405020304" pitchFamily="18" charset="0"/>
                </a:rPr>
                <a:t> </a:t>
              </a:r>
              <a:r>
                <a:rPr lang="en-US" altLang="zh-CN" sz="2000" dirty="0">
                  <a:solidFill>
                    <a:srgbClr val="00AF92"/>
                  </a:solidFill>
                  <a:latin typeface="Times New Roman" panose="02020603050405020304" pitchFamily="18" charset="0"/>
                  <a:cs typeface="Times New Roman" panose="02020603050405020304" pitchFamily="18" charset="0"/>
                </a:rPr>
                <a:t>the</a:t>
              </a:r>
              <a:r>
                <a:rPr lang="zh-CN" altLang="en-US" sz="2000" dirty="0">
                  <a:solidFill>
                    <a:srgbClr val="00AF92"/>
                  </a:solidFill>
                  <a:latin typeface="Times New Roman" panose="02020603050405020304" pitchFamily="18" charset="0"/>
                  <a:cs typeface="Times New Roman" panose="02020603050405020304" pitchFamily="18" charset="0"/>
                </a:rPr>
                <a:t> </a:t>
              </a:r>
              <a:r>
                <a:rPr lang="en-US" altLang="zh-CN" sz="2000" dirty="0">
                  <a:solidFill>
                    <a:srgbClr val="00AF92"/>
                  </a:solidFill>
                  <a:latin typeface="Times New Roman" panose="02020603050405020304" pitchFamily="18" charset="0"/>
                  <a:cs typeface="Times New Roman" panose="02020603050405020304" pitchFamily="18" charset="0"/>
                </a:rPr>
                <a:t>first</a:t>
              </a:r>
              <a:r>
                <a:rPr lang="zh-CN" altLang="en-US" sz="2000" dirty="0">
                  <a:solidFill>
                    <a:srgbClr val="00AF92"/>
                  </a:solidFill>
                  <a:latin typeface="Times New Roman" panose="02020603050405020304" pitchFamily="18" charset="0"/>
                  <a:cs typeface="Times New Roman" panose="02020603050405020304" pitchFamily="18" charset="0"/>
                </a:rPr>
                <a:t> </a:t>
              </a:r>
              <a:r>
                <a:rPr lang="en-US" altLang="zh-CN" sz="2000" dirty="0">
                  <a:solidFill>
                    <a:srgbClr val="00AF92"/>
                  </a:solidFill>
                  <a:latin typeface="Times New Roman" panose="02020603050405020304" pitchFamily="18" charset="0"/>
                  <a:cs typeface="Times New Roman" panose="02020603050405020304" pitchFamily="18" charset="0"/>
                </a:rPr>
                <a:t>hidden</a:t>
              </a:r>
              <a:r>
                <a:rPr lang="zh-CN" altLang="en-US" sz="2000" dirty="0">
                  <a:solidFill>
                    <a:srgbClr val="00AF92"/>
                  </a:solidFill>
                  <a:latin typeface="Times New Roman" panose="02020603050405020304" pitchFamily="18" charset="0"/>
                  <a:cs typeface="Times New Roman" panose="02020603050405020304" pitchFamily="18" charset="0"/>
                </a:rPr>
                <a:t> </a:t>
              </a:r>
              <a:r>
                <a:rPr lang="en-US" altLang="zh-CN" sz="2000" dirty="0">
                  <a:solidFill>
                    <a:srgbClr val="00AF92"/>
                  </a:solidFill>
                  <a:latin typeface="Times New Roman" panose="02020603050405020304" pitchFamily="18" charset="0"/>
                  <a:cs typeface="Times New Roman" panose="02020603050405020304" pitchFamily="18" charset="0"/>
                </a:rPr>
                <a:t>layer</a:t>
              </a:r>
              <a:endParaRPr lang="en-US" sz="2000" dirty="0">
                <a:solidFill>
                  <a:srgbClr val="00AF92"/>
                </a:solidFill>
                <a:latin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0DDC0B77-FF60-AC66-19EB-B5F14412D42E}"/>
              </a:ext>
            </a:extLst>
          </p:cNvPr>
          <p:cNvGrpSpPr/>
          <p:nvPr/>
        </p:nvGrpSpPr>
        <p:grpSpPr>
          <a:xfrm>
            <a:off x="1586786" y="3108960"/>
            <a:ext cx="9823981" cy="563623"/>
            <a:chOff x="1586786" y="3108960"/>
            <a:chExt cx="9823981" cy="563623"/>
          </a:xfrm>
        </p:grpSpPr>
        <p:sp>
          <p:nvSpPr>
            <p:cNvPr id="10" name="Rounded Rectangle 9">
              <a:extLst>
                <a:ext uri="{FF2B5EF4-FFF2-40B4-BE49-F238E27FC236}">
                  <a16:creationId xmlns:a16="http://schemas.microsoft.com/office/drawing/2014/main" id="{36E8778A-89B5-6CBF-7262-CB07CF60B9F6}"/>
                </a:ext>
              </a:extLst>
            </p:cNvPr>
            <p:cNvSpPr/>
            <p:nvPr/>
          </p:nvSpPr>
          <p:spPr>
            <a:xfrm>
              <a:off x="1586786" y="3108960"/>
              <a:ext cx="6361611" cy="509451"/>
            </a:xfrm>
            <a:prstGeom prst="roundRect">
              <a:avLst/>
            </a:prstGeom>
            <a:solidFill>
              <a:srgbClr val="653C76">
                <a:alpha val="15000"/>
              </a:srgbClr>
            </a:solidFill>
            <a:ln w="28575">
              <a:solidFill>
                <a:srgbClr val="653C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8551C2-07AC-90C8-3440-BC86440BF4B2}"/>
                </a:ext>
              </a:extLst>
            </p:cNvPr>
            <p:cNvSpPr txBox="1"/>
            <p:nvPr/>
          </p:nvSpPr>
          <p:spPr>
            <a:xfrm>
              <a:off x="8039331" y="3272473"/>
              <a:ext cx="3371436" cy="400110"/>
            </a:xfrm>
            <a:prstGeom prst="rect">
              <a:avLst/>
            </a:prstGeom>
            <a:noFill/>
          </p:spPr>
          <p:txBody>
            <a:bodyPr wrap="none" rtlCol="0">
              <a:spAutoFit/>
            </a:bodyPr>
            <a:lstStyle/>
            <a:p>
              <a:r>
                <a:rPr lang="en-US" altLang="zh-CN" sz="2000" dirty="0">
                  <a:solidFill>
                    <a:srgbClr val="653C76"/>
                  </a:solidFill>
                  <a:latin typeface="Times New Roman" panose="02020603050405020304" pitchFamily="18" charset="0"/>
                  <a:cs typeface="Times New Roman" panose="02020603050405020304" pitchFamily="18" charset="0"/>
                </a:rPr>
                <a:t>Define</a:t>
              </a:r>
              <a:r>
                <a:rPr lang="zh-CN" altLang="en-US" sz="2000" dirty="0">
                  <a:solidFill>
                    <a:srgbClr val="653C76"/>
                  </a:solidFill>
                  <a:latin typeface="Times New Roman" panose="02020603050405020304" pitchFamily="18" charset="0"/>
                  <a:cs typeface="Times New Roman" panose="02020603050405020304" pitchFamily="18" charset="0"/>
                </a:rPr>
                <a:t> </a:t>
              </a:r>
              <a:r>
                <a:rPr lang="en-US" altLang="zh-CN" sz="2000" dirty="0">
                  <a:solidFill>
                    <a:srgbClr val="653C76"/>
                  </a:solidFill>
                  <a:latin typeface="Times New Roman" panose="02020603050405020304" pitchFamily="18" charset="0"/>
                  <a:cs typeface="Times New Roman" panose="02020603050405020304" pitchFamily="18" charset="0"/>
                </a:rPr>
                <a:t>the</a:t>
              </a:r>
              <a:r>
                <a:rPr lang="zh-CN" altLang="en-US" sz="2000" dirty="0">
                  <a:solidFill>
                    <a:srgbClr val="653C76"/>
                  </a:solidFill>
                  <a:latin typeface="Times New Roman" panose="02020603050405020304" pitchFamily="18" charset="0"/>
                  <a:cs typeface="Times New Roman" panose="02020603050405020304" pitchFamily="18" charset="0"/>
                </a:rPr>
                <a:t> </a:t>
              </a:r>
              <a:r>
                <a:rPr lang="en-US" altLang="zh-CN" sz="2000" dirty="0">
                  <a:solidFill>
                    <a:srgbClr val="653C76"/>
                  </a:solidFill>
                  <a:latin typeface="Times New Roman" panose="02020603050405020304" pitchFamily="18" charset="0"/>
                  <a:cs typeface="Times New Roman" panose="02020603050405020304" pitchFamily="18" charset="0"/>
                </a:rPr>
                <a:t>second</a:t>
              </a:r>
              <a:r>
                <a:rPr lang="zh-CN" altLang="en-US" sz="2000" dirty="0">
                  <a:solidFill>
                    <a:srgbClr val="653C76"/>
                  </a:solidFill>
                  <a:latin typeface="Times New Roman" panose="02020603050405020304" pitchFamily="18" charset="0"/>
                  <a:cs typeface="Times New Roman" panose="02020603050405020304" pitchFamily="18" charset="0"/>
                </a:rPr>
                <a:t> </a:t>
              </a:r>
              <a:r>
                <a:rPr lang="en-US" altLang="zh-CN" sz="2000" dirty="0">
                  <a:solidFill>
                    <a:srgbClr val="653C76"/>
                  </a:solidFill>
                  <a:latin typeface="Times New Roman" panose="02020603050405020304" pitchFamily="18" charset="0"/>
                  <a:cs typeface="Times New Roman" panose="02020603050405020304" pitchFamily="18" charset="0"/>
                </a:rPr>
                <a:t>hidden</a:t>
              </a:r>
              <a:r>
                <a:rPr lang="zh-CN" altLang="en-US" sz="2000" dirty="0">
                  <a:solidFill>
                    <a:srgbClr val="653C76"/>
                  </a:solidFill>
                  <a:latin typeface="Times New Roman" panose="02020603050405020304" pitchFamily="18" charset="0"/>
                  <a:cs typeface="Times New Roman" panose="02020603050405020304" pitchFamily="18" charset="0"/>
                </a:rPr>
                <a:t> </a:t>
              </a:r>
              <a:r>
                <a:rPr lang="en-US" altLang="zh-CN" sz="2000" dirty="0">
                  <a:solidFill>
                    <a:srgbClr val="653C76"/>
                  </a:solidFill>
                  <a:latin typeface="Times New Roman" panose="02020603050405020304" pitchFamily="18" charset="0"/>
                  <a:cs typeface="Times New Roman" panose="02020603050405020304" pitchFamily="18" charset="0"/>
                </a:rPr>
                <a:t>layer</a:t>
              </a:r>
              <a:endParaRPr lang="en-US" sz="2000" dirty="0">
                <a:solidFill>
                  <a:srgbClr val="653C76"/>
                </a:solidFill>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DB631F7C-EAF1-AF15-B563-FDFDF329B726}"/>
              </a:ext>
            </a:extLst>
          </p:cNvPr>
          <p:cNvGrpSpPr/>
          <p:nvPr/>
        </p:nvGrpSpPr>
        <p:grpSpPr>
          <a:xfrm>
            <a:off x="1586785" y="3632110"/>
            <a:ext cx="9004848" cy="548625"/>
            <a:chOff x="1586785" y="3632110"/>
            <a:chExt cx="9004848" cy="548625"/>
          </a:xfrm>
        </p:grpSpPr>
        <p:sp>
          <p:nvSpPr>
            <p:cNvPr id="12" name="Rounded Rectangle 11">
              <a:extLst>
                <a:ext uri="{FF2B5EF4-FFF2-40B4-BE49-F238E27FC236}">
                  <a16:creationId xmlns:a16="http://schemas.microsoft.com/office/drawing/2014/main" id="{626F8752-1728-C925-AFC4-F641E1B7B482}"/>
                </a:ext>
              </a:extLst>
            </p:cNvPr>
            <p:cNvSpPr/>
            <p:nvPr/>
          </p:nvSpPr>
          <p:spPr>
            <a:xfrm>
              <a:off x="1586785" y="3632110"/>
              <a:ext cx="6361611" cy="509451"/>
            </a:xfrm>
            <a:prstGeom prst="roundRect">
              <a:avLst/>
            </a:prstGeom>
            <a:solidFill>
              <a:srgbClr val="FFBF53">
                <a:alpha val="15000"/>
              </a:srgbClr>
            </a:solidFill>
            <a:ln w="28575">
              <a:solidFill>
                <a:srgbClr val="FFBF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D1731E5-CD92-F312-35C8-BE05CE3037A8}"/>
                </a:ext>
              </a:extLst>
            </p:cNvPr>
            <p:cNvSpPr txBox="1"/>
            <p:nvPr/>
          </p:nvSpPr>
          <p:spPr>
            <a:xfrm>
              <a:off x="8039331" y="3780625"/>
              <a:ext cx="2552302" cy="400110"/>
            </a:xfrm>
            <a:prstGeom prst="rect">
              <a:avLst/>
            </a:prstGeom>
            <a:noFill/>
          </p:spPr>
          <p:txBody>
            <a:bodyPr wrap="none" rtlCol="0">
              <a:spAutoFit/>
            </a:bodyPr>
            <a:lstStyle/>
            <a:p>
              <a:r>
                <a:rPr lang="en-US" altLang="zh-CN" sz="2000" dirty="0">
                  <a:solidFill>
                    <a:srgbClr val="FFBF53"/>
                  </a:solidFill>
                  <a:latin typeface="Times New Roman" panose="02020603050405020304" pitchFamily="18" charset="0"/>
                  <a:cs typeface="Times New Roman" panose="02020603050405020304" pitchFamily="18" charset="0"/>
                </a:rPr>
                <a:t>Define</a:t>
              </a:r>
              <a:r>
                <a:rPr lang="zh-CN" altLang="en-US" sz="2000" dirty="0">
                  <a:solidFill>
                    <a:srgbClr val="FFBF53"/>
                  </a:solidFill>
                  <a:latin typeface="Times New Roman" panose="02020603050405020304" pitchFamily="18" charset="0"/>
                  <a:cs typeface="Times New Roman" panose="02020603050405020304" pitchFamily="18" charset="0"/>
                </a:rPr>
                <a:t> </a:t>
              </a:r>
              <a:r>
                <a:rPr lang="en-US" altLang="zh-CN" sz="2000" dirty="0">
                  <a:solidFill>
                    <a:srgbClr val="FFBF53"/>
                  </a:solidFill>
                  <a:latin typeface="Times New Roman" panose="02020603050405020304" pitchFamily="18" charset="0"/>
                  <a:cs typeface="Times New Roman" panose="02020603050405020304" pitchFamily="18" charset="0"/>
                </a:rPr>
                <a:t>the</a:t>
              </a:r>
              <a:r>
                <a:rPr lang="zh-CN" altLang="en-US" sz="2000" dirty="0">
                  <a:solidFill>
                    <a:srgbClr val="FFBF53"/>
                  </a:solidFill>
                  <a:latin typeface="Times New Roman" panose="02020603050405020304" pitchFamily="18" charset="0"/>
                  <a:cs typeface="Times New Roman" panose="02020603050405020304" pitchFamily="18" charset="0"/>
                </a:rPr>
                <a:t> </a:t>
              </a:r>
              <a:r>
                <a:rPr lang="en-US" altLang="zh-CN" sz="2000" dirty="0">
                  <a:solidFill>
                    <a:srgbClr val="FFBF53"/>
                  </a:solidFill>
                  <a:latin typeface="Times New Roman" panose="02020603050405020304" pitchFamily="18" charset="0"/>
                  <a:cs typeface="Times New Roman" panose="02020603050405020304" pitchFamily="18" charset="0"/>
                </a:rPr>
                <a:t>output</a:t>
              </a:r>
              <a:r>
                <a:rPr lang="zh-CN" altLang="en-US" sz="2000" dirty="0">
                  <a:solidFill>
                    <a:srgbClr val="FFBF53"/>
                  </a:solidFill>
                  <a:latin typeface="Times New Roman" panose="02020603050405020304" pitchFamily="18" charset="0"/>
                  <a:cs typeface="Times New Roman" panose="02020603050405020304" pitchFamily="18" charset="0"/>
                </a:rPr>
                <a:t> </a:t>
              </a:r>
              <a:r>
                <a:rPr lang="en-US" altLang="zh-CN" sz="2000" dirty="0">
                  <a:solidFill>
                    <a:srgbClr val="FFBF53"/>
                  </a:solidFill>
                  <a:latin typeface="Times New Roman" panose="02020603050405020304" pitchFamily="18" charset="0"/>
                  <a:cs typeface="Times New Roman" panose="02020603050405020304" pitchFamily="18" charset="0"/>
                </a:rPr>
                <a:t>layer</a:t>
              </a:r>
              <a:endParaRPr lang="en-US" sz="2000" dirty="0">
                <a:solidFill>
                  <a:srgbClr val="FFBF53"/>
                </a:solidFill>
                <a:latin typeface="Times New Roman" panose="02020603050405020304" pitchFamily="18" charset="0"/>
                <a:cs typeface="Times New Roman" panose="02020603050405020304" pitchFamily="18" charset="0"/>
              </a:endParaRPr>
            </a:p>
          </p:txBody>
        </p:sp>
      </p:grpSp>
      <p:sp>
        <p:nvSpPr>
          <p:cNvPr id="17" name="Oval 16">
            <a:extLst>
              <a:ext uri="{FF2B5EF4-FFF2-40B4-BE49-F238E27FC236}">
                <a16:creationId xmlns:a16="http://schemas.microsoft.com/office/drawing/2014/main" id="{91C41B0E-9F8C-138B-18E1-EFA9A2B34134}"/>
              </a:ext>
            </a:extLst>
          </p:cNvPr>
          <p:cNvSpPr/>
          <p:nvPr/>
        </p:nvSpPr>
        <p:spPr>
          <a:xfrm>
            <a:off x="4466791" y="4732410"/>
            <a:ext cx="339635" cy="339635"/>
          </a:xfrm>
          <a:prstGeom prst="ellipse">
            <a:avLst/>
          </a:prstGeom>
          <a:solidFill>
            <a:schemeClr val="accent5">
              <a:alpha val="15000"/>
            </a:schemeClr>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A11E944-0EA2-7E56-8192-4085DFBE90D0}"/>
              </a:ext>
            </a:extLst>
          </p:cNvPr>
          <p:cNvSpPr txBox="1"/>
          <p:nvPr/>
        </p:nvSpPr>
        <p:spPr>
          <a:xfrm>
            <a:off x="4806426" y="4702172"/>
            <a:ext cx="824265" cy="400110"/>
          </a:xfrm>
          <a:prstGeom prst="rect">
            <a:avLst/>
          </a:prstGeom>
          <a:noFill/>
        </p:spPr>
        <p:txBody>
          <a:bodyPr wrap="none" rtlCol="0">
            <a:spAutoFit/>
          </a:bodyPr>
          <a:lstStyle/>
          <a:p>
            <a:r>
              <a:rPr lang="en-US" altLang="zh-CN" sz="2000" dirty="0">
                <a:solidFill>
                  <a:srgbClr val="4B9CD3"/>
                </a:solidFill>
                <a:latin typeface="Times New Roman" panose="02020603050405020304" pitchFamily="18" charset="0"/>
                <a:cs typeface="Times New Roman" panose="02020603050405020304" pitchFamily="18" charset="0"/>
              </a:rPr>
              <a:t>Inputs</a:t>
            </a:r>
            <a:endParaRPr lang="en-US" sz="2000" dirty="0">
              <a:solidFill>
                <a:srgbClr val="4B9CD3"/>
              </a:solidFill>
              <a:latin typeface="Times New Roman" panose="02020603050405020304" pitchFamily="18" charset="0"/>
              <a:cs typeface="Times New Roman" panose="02020603050405020304" pitchFamily="18" charset="0"/>
            </a:endParaRPr>
          </a:p>
        </p:txBody>
      </p:sp>
      <p:cxnSp>
        <p:nvCxnSpPr>
          <p:cNvPr id="20" name="Curved Connector 19">
            <a:extLst>
              <a:ext uri="{FF2B5EF4-FFF2-40B4-BE49-F238E27FC236}">
                <a16:creationId xmlns:a16="http://schemas.microsoft.com/office/drawing/2014/main" id="{1921F18C-0DCC-3F5D-A584-CDDAB112E654}"/>
              </a:ext>
            </a:extLst>
          </p:cNvPr>
          <p:cNvCxnSpPr>
            <a:cxnSpLocks/>
          </p:cNvCxnSpPr>
          <p:nvPr/>
        </p:nvCxnSpPr>
        <p:spPr>
          <a:xfrm>
            <a:off x="1593669" y="5036683"/>
            <a:ext cx="3042939" cy="292963"/>
          </a:xfrm>
          <a:prstGeom prst="curvedConnector3">
            <a:avLst>
              <a:gd name="adj1" fmla="val -10100"/>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7FF0208-864F-39DF-06D9-624227D5A89D}"/>
              </a:ext>
            </a:extLst>
          </p:cNvPr>
          <p:cNvCxnSpPr>
            <a:cxnSpLocks/>
          </p:cNvCxnSpPr>
          <p:nvPr/>
        </p:nvCxnSpPr>
        <p:spPr>
          <a:xfrm>
            <a:off x="1586785" y="5431822"/>
            <a:ext cx="2031626" cy="394212"/>
          </a:xfrm>
          <a:prstGeom prst="curvedConnector3">
            <a:avLst>
              <a:gd name="adj1" fmla="val -1301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5162D41F-5197-50E7-6C83-DAA690622E50}"/>
              </a:ext>
            </a:extLst>
          </p:cNvPr>
          <p:cNvCxnSpPr>
            <a:cxnSpLocks/>
          </p:cNvCxnSpPr>
          <p:nvPr/>
        </p:nvCxnSpPr>
        <p:spPr>
          <a:xfrm>
            <a:off x="1586785" y="5897729"/>
            <a:ext cx="882095" cy="254179"/>
          </a:xfrm>
          <a:prstGeom prst="curvedConnector3">
            <a:avLst>
              <a:gd name="adj1" fmla="val -25525"/>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6F178E62-D54F-5327-0733-4359FD048BBE}"/>
              </a:ext>
            </a:extLst>
          </p:cNvPr>
          <p:cNvSpPr/>
          <p:nvPr/>
        </p:nvSpPr>
        <p:spPr>
          <a:xfrm>
            <a:off x="2953871" y="4716978"/>
            <a:ext cx="1927135" cy="355067"/>
          </a:xfrm>
          <a:prstGeom prst="roundRect">
            <a:avLst/>
          </a:prstGeom>
          <a:solidFill>
            <a:schemeClr val="accent2">
              <a:alpha val="15000"/>
            </a:scheme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CEFD3B7-A9C0-5938-31AC-A5B8476D324C}"/>
                  </a:ext>
                </a:extLst>
              </p:cNvPr>
              <p:cNvSpPr txBox="1"/>
              <p:nvPr/>
            </p:nvSpPr>
            <p:spPr>
              <a:xfrm>
                <a:off x="5438972" y="4275729"/>
                <a:ext cx="38343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1" i="1" smtClean="0">
                          <a:solidFill>
                            <a:schemeClr val="accent2"/>
                          </a:solidFill>
                          <a:latin typeface="Cambria Math" panose="02040503050406030204" pitchFamily="18" charset="0"/>
                        </a:rPr>
                        <m:t>𝒁</m:t>
                      </m:r>
                    </m:oMath>
                  </m:oMathPara>
                </a14:m>
                <a:endParaRPr lang="en-US" b="1" dirty="0">
                  <a:solidFill>
                    <a:schemeClr val="accent2"/>
                  </a:solidFill>
                </a:endParaRPr>
              </a:p>
            </p:txBody>
          </p:sp>
        </mc:Choice>
        <mc:Fallback>
          <p:sp>
            <p:nvSpPr>
              <p:cNvPr id="31" name="TextBox 30">
                <a:extLst>
                  <a:ext uri="{FF2B5EF4-FFF2-40B4-BE49-F238E27FC236}">
                    <a16:creationId xmlns:a16="http://schemas.microsoft.com/office/drawing/2014/main" id="{FCEFD3B7-A9C0-5938-31AC-A5B8476D324C}"/>
                  </a:ext>
                </a:extLst>
              </p:cNvPr>
              <p:cNvSpPr txBox="1">
                <a:spLocks noRot="1" noChangeAspect="1" noMove="1" noResize="1" noEditPoints="1" noAdjustHandles="1" noChangeArrowheads="1" noChangeShapeType="1" noTextEdit="1"/>
              </p:cNvSpPr>
              <p:nvPr/>
            </p:nvSpPr>
            <p:spPr>
              <a:xfrm>
                <a:off x="5438972" y="4275729"/>
                <a:ext cx="383438" cy="369332"/>
              </a:xfrm>
              <a:prstGeom prst="rect">
                <a:avLst/>
              </a:prstGeom>
              <a:blipFill>
                <a:blip r:embed="rId3"/>
                <a:stretch>
                  <a:fillRect/>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DA6B5747-FFDE-7373-9F8E-554741E5B081}"/>
              </a:ext>
            </a:extLst>
          </p:cNvPr>
          <p:cNvCxnSpPr>
            <a:stCxn id="30" idx="0"/>
          </p:cNvCxnSpPr>
          <p:nvPr/>
        </p:nvCxnSpPr>
        <p:spPr>
          <a:xfrm rot="5400000" flipH="1" flipV="1">
            <a:off x="4537326" y="3830535"/>
            <a:ext cx="266556" cy="1506331"/>
          </a:xfrm>
          <a:prstGeom prst="curved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02229CDD-B4B6-4D5C-0698-280C83BD7BB0}"/>
              </a:ext>
            </a:extLst>
          </p:cNvPr>
          <p:cNvSpPr/>
          <p:nvPr/>
        </p:nvSpPr>
        <p:spPr>
          <a:xfrm>
            <a:off x="2057872" y="4707013"/>
            <a:ext cx="821419" cy="355067"/>
          </a:xfrm>
          <a:prstGeom prst="roundRect">
            <a:avLst/>
          </a:prstGeom>
          <a:solidFill>
            <a:schemeClr val="tx1">
              <a:alpha val="1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urved Connector 34">
            <a:extLst>
              <a:ext uri="{FF2B5EF4-FFF2-40B4-BE49-F238E27FC236}">
                <a16:creationId xmlns:a16="http://schemas.microsoft.com/office/drawing/2014/main" id="{4EC9EB4E-BD64-BA20-BC87-A1D95C249C81}"/>
              </a:ext>
            </a:extLst>
          </p:cNvPr>
          <p:cNvCxnSpPr>
            <a:cxnSpLocks/>
            <a:stCxn id="34" idx="2"/>
            <a:endCxn id="39" idx="2"/>
          </p:cNvCxnSpPr>
          <p:nvPr/>
        </p:nvCxnSpPr>
        <p:spPr>
          <a:xfrm rot="5400000" flipH="1" flipV="1">
            <a:off x="5166050" y="1916467"/>
            <a:ext cx="448145" cy="5843082"/>
          </a:xfrm>
          <a:prstGeom prst="curvedConnector3">
            <a:avLst>
              <a:gd name="adj1" fmla="val -2864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F40D5BE-603A-3637-693E-930DCA7C89BF}"/>
                  </a:ext>
                </a:extLst>
              </p:cNvPr>
              <p:cNvSpPr txBox="1"/>
              <p:nvPr/>
            </p:nvSpPr>
            <p:spPr>
              <a:xfrm>
                <a:off x="7164971" y="4244603"/>
                <a:ext cx="2293385" cy="369332"/>
              </a:xfrm>
              <a:prstGeom prst="rect">
                <a:avLst/>
              </a:prstGeom>
              <a:noFill/>
            </p:spPr>
            <p:txBody>
              <a:bodyPr wrap="none" rtlCol="0">
                <a:spAutoFit/>
              </a:bodyPr>
              <a:lstStyle/>
              <a:p>
                <a14:m>
                  <m:oMath xmlns:m="http://schemas.openxmlformats.org/officeDocument/2006/math">
                    <m:r>
                      <a:rPr lang="en-US" altLang="zh-CN" b="0" i="1" smtClean="0">
                        <a:solidFill>
                          <a:schemeClr val="tx1"/>
                        </a:solidFill>
                        <a:latin typeface="Cambria Math" panose="02040503050406030204" pitchFamily="18" charset="0"/>
                      </a:rPr>
                      <m:t>𝑔</m:t>
                    </m:r>
                  </m:oMath>
                </a14:m>
                <a:r>
                  <a:rPr lang="zh-CN" altLang="en-US" dirty="0">
                    <a:solidFill>
                      <a:schemeClr val="tx1"/>
                    </a:solidFill>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activation</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function</a:t>
                </a:r>
                <a:endParaRPr lang="en-US" dirty="0">
                  <a:solidFill>
                    <a:schemeClr val="tx1"/>
                  </a:solidFill>
                  <a:latin typeface="Times New Roman" panose="02020603050405020304" pitchFamily="18" charset="0"/>
                  <a:cs typeface="Times New Roman" panose="02020603050405020304" pitchFamily="18" charset="0"/>
                </a:endParaRPr>
              </a:p>
            </p:txBody>
          </p:sp>
        </mc:Choice>
        <mc:Fallback>
          <p:sp>
            <p:nvSpPr>
              <p:cNvPr id="39" name="TextBox 38">
                <a:extLst>
                  <a:ext uri="{FF2B5EF4-FFF2-40B4-BE49-F238E27FC236}">
                    <a16:creationId xmlns:a16="http://schemas.microsoft.com/office/drawing/2014/main" id="{AF40D5BE-603A-3637-693E-930DCA7C89BF}"/>
                  </a:ext>
                </a:extLst>
              </p:cNvPr>
              <p:cNvSpPr txBox="1">
                <a:spLocks noRot="1" noChangeAspect="1" noMove="1" noResize="1" noEditPoints="1" noAdjustHandles="1" noChangeArrowheads="1" noChangeShapeType="1" noTextEdit="1"/>
              </p:cNvSpPr>
              <p:nvPr/>
            </p:nvSpPr>
            <p:spPr>
              <a:xfrm>
                <a:off x="7164971" y="4244603"/>
                <a:ext cx="2293385" cy="369332"/>
              </a:xfrm>
              <a:prstGeom prst="rect">
                <a:avLst/>
              </a:prstGeom>
              <a:blipFill>
                <a:blip r:embed="rId4"/>
                <a:stretch>
                  <a:fillRect t="-6667" r="-1105" b="-23333"/>
                </a:stretch>
              </a:blipFill>
            </p:spPr>
            <p:txBody>
              <a:bodyPr/>
              <a:lstStyle/>
              <a:p>
                <a:r>
                  <a:rPr lang="en-US">
                    <a:noFill/>
                  </a:rPr>
                  <a:t> </a:t>
                </a:r>
              </a:p>
            </p:txBody>
          </p:sp>
        </mc:Fallback>
      </mc:AlternateContent>
    </p:spTree>
    <p:extLst>
      <p:ext uri="{BB962C8B-B14F-4D97-AF65-F5344CB8AC3E}">
        <p14:creationId xmlns:p14="http://schemas.microsoft.com/office/powerpoint/2010/main" val="2351170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3801041"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Neural</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Network</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Basics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809869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Perceptron Model and Multilayer </a:t>
            </a:r>
            <a:r>
              <a:rPr lang="en-US" altLang="zh-CN" sz="2800" dirty="0" err="1">
                <a:solidFill>
                  <a:schemeClr val="bg2">
                    <a:lumMod val="90000"/>
                  </a:schemeClr>
                </a:solidFill>
                <a:latin typeface="Times New Roman" panose="02020603050405020304" pitchFamily="18" charset="0"/>
                <a:cs typeface="Times New Roman" panose="02020603050405020304" pitchFamily="18" charset="0"/>
              </a:rPr>
              <a:t>Perceptrons</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 (MLP)</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345261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3 </a:t>
            </a:r>
            <a:r>
              <a:rPr lang="en-US" altLang="zh-CN" sz="2800" dirty="0">
                <a:latin typeface="Times New Roman" panose="02020603050405020304" pitchFamily="18" charset="0"/>
                <a:cs typeface="Times New Roman" panose="02020603050405020304" pitchFamily="18" charset="0"/>
              </a:rPr>
              <a:t>Activation Functions</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6937027"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4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Loss Functions and Optimization Techniques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CCAB8F2-44EC-5035-DAAB-4959FC755173}"/>
              </a:ext>
            </a:extLst>
          </p:cNvPr>
          <p:cNvSpPr txBox="1"/>
          <p:nvPr/>
        </p:nvSpPr>
        <p:spPr>
          <a:xfrm>
            <a:off x="838198" y="5279136"/>
            <a:ext cx="4056431" cy="523220"/>
          </a:xfrm>
          <a:prstGeom prst="rect">
            <a:avLst/>
          </a:prstGeom>
          <a:noFill/>
        </p:spPr>
        <p:txBody>
          <a:bodyPr wrap="none" rtlCol="0">
            <a:spAutoFit/>
          </a:bodyPr>
          <a:lstStyle/>
          <a:p>
            <a:r>
              <a:rPr lang="en-US" altLang="zh-CN" sz="2800" dirty="0">
                <a:solidFill>
                  <a:schemeClr val="bg2">
                    <a:lumMod val="90000"/>
                  </a:schemeClr>
                </a:solidFill>
                <a:latin typeface="Times New Roman" panose="02020603050405020304" pitchFamily="18" charset="0"/>
                <a:cs typeface="Times New Roman" panose="02020603050405020304" pitchFamily="18" charset="0"/>
              </a:rPr>
              <a:t>5</a:t>
            </a:r>
            <a:r>
              <a:rPr 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Optimization Techniques</a:t>
            </a:r>
          </a:p>
        </p:txBody>
      </p:sp>
    </p:spTree>
    <p:extLst>
      <p:ext uri="{BB962C8B-B14F-4D97-AF65-F5344CB8AC3E}">
        <p14:creationId xmlns:p14="http://schemas.microsoft.com/office/powerpoint/2010/main" val="3005495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sz="3800" dirty="0"/>
              <a:t>Activation Function - The Gateway to Non-Linearity</a:t>
            </a:r>
            <a:endParaRPr lang="en-US" sz="3800" dirty="0"/>
          </a:p>
        </p:txBody>
      </p:sp>
      <p:sp>
        <p:nvSpPr>
          <p:cNvPr id="4" name="TextBox 3">
            <a:extLst>
              <a:ext uri="{FF2B5EF4-FFF2-40B4-BE49-F238E27FC236}">
                <a16:creationId xmlns:a16="http://schemas.microsoft.com/office/drawing/2014/main" id="{A56C59CE-B932-881A-AB1A-84A31B37BD19}"/>
              </a:ext>
            </a:extLst>
          </p:cNvPr>
          <p:cNvSpPr txBox="1"/>
          <p:nvPr/>
        </p:nvSpPr>
        <p:spPr>
          <a:xfrm>
            <a:off x="838200" y="1516908"/>
            <a:ext cx="10515600" cy="4043223"/>
          </a:xfrm>
          <a:prstGeom prst="rect">
            <a:avLst/>
          </a:prstGeom>
          <a:noFill/>
        </p:spPr>
        <p:txBody>
          <a:bodyPr wrap="square" rtlCol="0">
            <a:spAutoFit/>
          </a:bodyPr>
          <a:lstStyle/>
          <a:p>
            <a:pPr marL="342900" indent="-342900">
              <a:lnSpc>
                <a:spcPct val="114000"/>
              </a:lnSpc>
              <a:spcBef>
                <a:spcPts val="10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Introducing Non-Linearity: Activation functions </a:t>
            </a:r>
            <a:r>
              <a:rPr lang="en-US" sz="2000" b="1" dirty="0">
                <a:latin typeface="Times New Roman" panose="02020603050405020304" pitchFamily="18" charset="0"/>
                <a:cs typeface="Times New Roman" panose="02020603050405020304" pitchFamily="18" charset="0"/>
              </a:rPr>
              <a:t>introduce non-linear properties to the network</a:t>
            </a:r>
            <a:r>
              <a:rPr lang="en-US" sz="2000" dirty="0">
                <a:latin typeface="Times New Roman" panose="02020603050405020304" pitchFamily="18" charset="0"/>
                <a:cs typeface="Times New Roman" panose="02020603050405020304" pitchFamily="18" charset="0"/>
              </a:rPr>
              <a:t>, enabling it to learn complex data patterns beyond the capability of linear models.</a:t>
            </a:r>
          </a:p>
          <a:p>
            <a:pPr marL="342900" indent="-342900">
              <a:lnSpc>
                <a:spcPct val="114000"/>
              </a:lnSpc>
              <a:spcBef>
                <a:spcPts val="10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Transforming Inputs to Outputs: It takes input from previous layers and converts it to some form of input for the next layers. </a:t>
            </a:r>
          </a:p>
          <a:p>
            <a:pPr marL="342900" indent="-342900">
              <a:lnSpc>
                <a:spcPct val="114000"/>
              </a:lnSpc>
              <a:spcBef>
                <a:spcPts val="10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Essential Building Blocks: It decides what is to be fired to the next neuron.</a:t>
            </a:r>
          </a:p>
          <a:p>
            <a:pPr marL="342900" indent="-342900">
              <a:lnSpc>
                <a:spcPct val="114000"/>
              </a:lnSpc>
              <a:spcBef>
                <a:spcPts val="10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Beyond Linear Modeling: Without non-linearity, neural networks would be limited to linear decision boundaries, similar to linear regression.</a:t>
            </a:r>
          </a:p>
          <a:p>
            <a:pPr marL="342900" indent="-342900">
              <a:lnSpc>
                <a:spcPct val="114000"/>
              </a:lnSpc>
              <a:spcBef>
                <a:spcPts val="10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Crucial for Performance: Non-linear functions allow neural networks to solve advanced problems like image and speech recognition, and natural language processing.</a:t>
            </a:r>
          </a:p>
        </p:txBody>
      </p:sp>
    </p:spTree>
    <p:extLst>
      <p:ext uri="{BB962C8B-B14F-4D97-AF65-F5344CB8AC3E}">
        <p14:creationId xmlns:p14="http://schemas.microsoft.com/office/powerpoint/2010/main" val="3687397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Types of Activation Function</a:t>
            </a:r>
            <a:endParaRPr lang="en-US" dirty="0"/>
          </a:p>
        </p:txBody>
      </p:sp>
      <p:pic>
        <p:nvPicPr>
          <p:cNvPr id="2054" name="Picture 6" descr="Activation Functions in Deep Learning: Understanding the Role of Activation  Functions in Neural Networks | by udit | Medium">
            <a:extLst>
              <a:ext uri="{FF2B5EF4-FFF2-40B4-BE49-F238E27FC236}">
                <a16:creationId xmlns:a16="http://schemas.microsoft.com/office/drawing/2014/main" id="{6B459517-E26C-FAB4-4B83-C5CBDBB4A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6607629" cy="44302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Activation Functions Work in Deep Learning - KDnuggets">
            <a:extLst>
              <a:ext uri="{FF2B5EF4-FFF2-40B4-BE49-F238E27FC236}">
                <a16:creationId xmlns:a16="http://schemas.microsoft.com/office/drawing/2014/main" id="{2D69857A-7721-7B84-F2E9-CADA86324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6326" y="2240208"/>
            <a:ext cx="3286034" cy="11103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F8A3778-0985-8F82-FADE-B59D59F52B9F}"/>
              </a:ext>
            </a:extLst>
          </p:cNvPr>
          <p:cNvSpPr txBox="1"/>
          <p:nvPr/>
        </p:nvSpPr>
        <p:spPr>
          <a:xfrm>
            <a:off x="7976326" y="3900118"/>
            <a:ext cx="3937000" cy="2169889"/>
          </a:xfrm>
          <a:prstGeom prst="rect">
            <a:avLst/>
          </a:prstGeom>
          <a:noFill/>
        </p:spPr>
        <p:txBody>
          <a:bodyPr wrap="square" rtlCol="0">
            <a:spAutoFit/>
          </a:bodyPr>
          <a:lstStyle/>
          <a:p>
            <a:pPr>
              <a:lnSpc>
                <a:spcPct val="114000"/>
              </a:lnSpc>
            </a:pPr>
            <a:r>
              <a:rPr lang="en-US" sz="2000" dirty="0">
                <a:latin typeface="Times New Roman" panose="02020603050405020304" pitchFamily="18" charset="0"/>
                <a:cs typeface="Times New Roman" panose="02020603050405020304" pitchFamily="18" charset="0"/>
              </a:rPr>
              <a:t>Each activation function has its own unique properties and is suitable for certain use cases. Using the right activation function for the task leads to faster training and better performance.</a:t>
            </a:r>
          </a:p>
        </p:txBody>
      </p:sp>
    </p:spTree>
    <p:extLst>
      <p:ext uri="{BB962C8B-B14F-4D97-AF65-F5344CB8AC3E}">
        <p14:creationId xmlns:p14="http://schemas.microsoft.com/office/powerpoint/2010/main" val="2333155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Linear Activation Function</a:t>
            </a:r>
            <a:endParaRPr lang="en-US" dirty="0"/>
          </a:p>
        </p:txBody>
      </p:sp>
      <p:sp>
        <p:nvSpPr>
          <p:cNvPr id="3" name="TextBox 2">
            <a:extLst>
              <a:ext uri="{FF2B5EF4-FFF2-40B4-BE49-F238E27FC236}">
                <a16:creationId xmlns:a16="http://schemas.microsoft.com/office/drawing/2014/main" id="{599CFAC7-048B-80D7-D709-D4977F546536}"/>
              </a:ext>
            </a:extLst>
          </p:cNvPr>
          <p:cNvSpPr txBox="1"/>
          <p:nvPr/>
        </p:nvSpPr>
        <p:spPr>
          <a:xfrm>
            <a:off x="838200" y="1690688"/>
            <a:ext cx="797846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The linear activation function is the simplest activation function, defined as: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3708B36-DDB6-3A50-04DE-742E1D0159FE}"/>
                  </a:ext>
                </a:extLst>
              </p:cNvPr>
              <p:cNvSpPr txBox="1"/>
              <p:nvPr/>
            </p:nvSpPr>
            <p:spPr>
              <a:xfrm>
                <a:off x="5625967" y="2305595"/>
                <a:ext cx="94006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p:sp>
            <p:nvSpPr>
              <p:cNvPr id="4" name="TextBox 3">
                <a:extLst>
                  <a:ext uri="{FF2B5EF4-FFF2-40B4-BE49-F238E27FC236}">
                    <a16:creationId xmlns:a16="http://schemas.microsoft.com/office/drawing/2014/main" id="{53708B36-DDB6-3A50-04DE-742E1D0159FE}"/>
                  </a:ext>
                </a:extLst>
              </p:cNvPr>
              <p:cNvSpPr txBox="1">
                <a:spLocks noRot="1" noChangeAspect="1" noMove="1" noResize="1" noEditPoints="1" noAdjustHandles="1" noChangeArrowheads="1" noChangeShapeType="1" noTextEdit="1"/>
              </p:cNvSpPr>
              <p:nvPr/>
            </p:nvSpPr>
            <p:spPr>
              <a:xfrm>
                <a:off x="5625967" y="2305595"/>
                <a:ext cx="940066" cy="276999"/>
              </a:xfrm>
              <a:prstGeom prst="rect">
                <a:avLst/>
              </a:prstGeom>
              <a:blipFill>
                <a:blip r:embed="rId3"/>
                <a:stretch>
                  <a:fillRect l="-9459" t="-4348" r="-2703"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DB68D88-B15F-12CF-F783-3A6CEFCA6D84}"/>
                  </a:ext>
                </a:extLst>
              </p:cNvPr>
              <p:cNvSpPr txBox="1"/>
              <p:nvPr/>
            </p:nvSpPr>
            <p:spPr>
              <a:xfrm>
                <a:off x="838200" y="2745139"/>
                <a:ext cx="1083892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which simply returns the input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𝑥</m:t>
                    </m:r>
                  </m:oMath>
                </a14:m>
                <a:r>
                  <a:rPr lang="en-US" sz="2000" dirty="0">
                    <a:latin typeface="Times New Roman" panose="02020603050405020304" pitchFamily="18" charset="0"/>
                    <a:cs typeface="Times New Roman" panose="02020603050405020304" pitchFamily="18" charset="0"/>
                  </a:rPr>
                  <a:t> as the output. Graphically, it looks like a straight line with a slope of 1.</a:t>
                </a:r>
              </a:p>
            </p:txBody>
          </p:sp>
        </mc:Choice>
        <mc:Fallback>
          <p:sp>
            <p:nvSpPr>
              <p:cNvPr id="5" name="TextBox 4">
                <a:extLst>
                  <a:ext uri="{FF2B5EF4-FFF2-40B4-BE49-F238E27FC236}">
                    <a16:creationId xmlns:a16="http://schemas.microsoft.com/office/drawing/2014/main" id="{8DB68D88-B15F-12CF-F783-3A6CEFCA6D84}"/>
                  </a:ext>
                </a:extLst>
              </p:cNvPr>
              <p:cNvSpPr txBox="1">
                <a:spLocks noRot="1" noChangeAspect="1" noMove="1" noResize="1" noEditPoints="1" noAdjustHandles="1" noChangeArrowheads="1" noChangeShapeType="1" noTextEdit="1"/>
              </p:cNvSpPr>
              <p:nvPr/>
            </p:nvSpPr>
            <p:spPr>
              <a:xfrm>
                <a:off x="838200" y="2745139"/>
                <a:ext cx="10838929" cy="400110"/>
              </a:xfrm>
              <a:prstGeom prst="rect">
                <a:avLst/>
              </a:prstGeom>
              <a:blipFill>
                <a:blip r:embed="rId4"/>
                <a:stretch>
                  <a:fillRect l="-703" t="-9375" b="-250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6A35760-D5AA-FAEC-D365-5172DDAB6ACC}"/>
              </a:ext>
            </a:extLst>
          </p:cNvPr>
          <p:cNvSpPr txBox="1"/>
          <p:nvPr/>
        </p:nvSpPr>
        <p:spPr>
          <a:xfrm>
            <a:off x="838200" y="3145249"/>
            <a:ext cx="10838929" cy="3222485"/>
          </a:xfrm>
          <a:prstGeom prst="rect">
            <a:avLst/>
          </a:prstGeom>
          <a:noFill/>
        </p:spPr>
        <p:txBody>
          <a:bodyPr wrap="square" rtlCol="0">
            <a:spAutoFit/>
          </a:bodyPr>
          <a:lstStyle/>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Ideal for Regression Output:</a:t>
            </a:r>
          </a:p>
          <a:p>
            <a:pPr marL="800100" lvl="1"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"Primarily used in the output layer of neural networks for regression problems."</a:t>
            </a:r>
          </a:p>
          <a:p>
            <a:pPr marL="800100" lvl="1"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"Aids in predicting numerical values without altering or squashing the output."</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Rare in Hidden Layers:</a:t>
            </a:r>
          </a:p>
          <a:p>
            <a:pPr marL="800100" lvl="1"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"Seldom used in hidden layers due to its inability to introduce non-linearity."</a:t>
            </a:r>
          </a:p>
          <a:p>
            <a:pPr marL="800100" lvl="1"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"Neural networks require non-linear functions in hidden layers to learn complex patterns."</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Linear Transformations Limitation:</a:t>
            </a:r>
          </a:p>
          <a:p>
            <a:pPr marL="800100" lvl="1"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linear activation function throughout the network limits it to only learning linear relationships, reducing the model's complexity and adaptability."</a:t>
            </a:r>
          </a:p>
        </p:txBody>
      </p:sp>
    </p:spTree>
    <p:extLst>
      <p:ext uri="{BB962C8B-B14F-4D97-AF65-F5344CB8AC3E}">
        <p14:creationId xmlns:p14="http://schemas.microsoft.com/office/powerpoint/2010/main" val="4291182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Sigmoid Activation Function</a:t>
            </a:r>
            <a:endParaRPr lang="en-US" dirty="0"/>
          </a:p>
        </p:txBody>
      </p:sp>
      <p:sp>
        <p:nvSpPr>
          <p:cNvPr id="3" name="TextBox 2">
            <a:extLst>
              <a:ext uri="{FF2B5EF4-FFF2-40B4-BE49-F238E27FC236}">
                <a16:creationId xmlns:a16="http://schemas.microsoft.com/office/drawing/2014/main" id="{599CFAC7-048B-80D7-D709-D4977F546536}"/>
              </a:ext>
            </a:extLst>
          </p:cNvPr>
          <p:cNvSpPr txBox="1"/>
          <p:nvPr/>
        </p:nvSpPr>
        <p:spPr>
          <a:xfrm>
            <a:off x="838200" y="1690688"/>
            <a:ext cx="1083892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Sigmoid activation function is one of the most widely used non-linear activation functions. Defined as: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3708B36-DDB6-3A50-04DE-742E1D0159FE}"/>
                  </a:ext>
                </a:extLst>
              </p:cNvPr>
              <p:cNvSpPr txBox="1"/>
              <p:nvPr/>
            </p:nvSpPr>
            <p:spPr>
              <a:xfrm>
                <a:off x="5482452" y="2153240"/>
                <a:ext cx="1550424"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𝑧</m:t>
                              </m:r>
                            </m:sup>
                          </m:sSup>
                        </m:den>
                      </m:f>
                    </m:oMath>
                  </m:oMathPara>
                </a14:m>
                <a:endParaRPr lang="en-US" dirty="0"/>
              </a:p>
            </p:txBody>
          </p:sp>
        </mc:Choice>
        <mc:Fallback>
          <p:sp>
            <p:nvSpPr>
              <p:cNvPr id="4" name="TextBox 3">
                <a:extLst>
                  <a:ext uri="{FF2B5EF4-FFF2-40B4-BE49-F238E27FC236}">
                    <a16:creationId xmlns:a16="http://schemas.microsoft.com/office/drawing/2014/main" id="{53708B36-DDB6-3A50-04DE-742E1D0159FE}"/>
                  </a:ext>
                </a:extLst>
              </p:cNvPr>
              <p:cNvSpPr txBox="1">
                <a:spLocks noRot="1" noChangeAspect="1" noMove="1" noResize="1" noEditPoints="1" noAdjustHandles="1" noChangeArrowheads="1" noChangeShapeType="1" noTextEdit="1"/>
              </p:cNvSpPr>
              <p:nvPr/>
            </p:nvSpPr>
            <p:spPr>
              <a:xfrm>
                <a:off x="5482452" y="2153240"/>
                <a:ext cx="1550424" cy="525016"/>
              </a:xfrm>
              <a:prstGeom prst="rect">
                <a:avLst/>
              </a:prstGeom>
              <a:blipFill>
                <a:blip r:embed="rId3"/>
                <a:stretch>
                  <a:fillRect l="-4878" t="-4762" b="-1428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6A35760-D5AA-FAEC-D365-5172DDAB6ACC}"/>
              </a:ext>
            </a:extLst>
          </p:cNvPr>
          <p:cNvSpPr txBox="1"/>
          <p:nvPr/>
        </p:nvSpPr>
        <p:spPr>
          <a:xfrm>
            <a:off x="838199" y="2740698"/>
            <a:ext cx="10838929" cy="3222485"/>
          </a:xfrm>
          <a:prstGeom prst="rect">
            <a:avLst/>
          </a:prstGeom>
          <a:noFill/>
        </p:spPr>
        <p:txBody>
          <a:bodyPr wrap="square" rtlCol="0">
            <a:spAutoFit/>
          </a:bodyPr>
          <a:lstStyle/>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Sigmoid function transforms real-valued input into a range between 0 and 1.</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Characterized by an “S”-shaped curve, </a:t>
            </a:r>
            <a:r>
              <a:rPr lang="en-US" sz="2000" dirty="0" err="1">
                <a:latin typeface="Times New Roman" panose="02020603050405020304" pitchFamily="18" charset="0"/>
                <a:cs typeface="Times New Roman" panose="02020603050405020304" pitchFamily="18" charset="0"/>
              </a:rPr>
              <a:t>asymptoting</a:t>
            </a:r>
            <a:r>
              <a:rPr lang="en-US" sz="2000" dirty="0">
                <a:latin typeface="Times New Roman" panose="02020603050405020304" pitchFamily="18" charset="0"/>
                <a:cs typeface="Times New Roman" panose="02020603050405020304" pitchFamily="18" charset="0"/>
              </a:rPr>
              <a:t> at 0 for large negative inputs and 1 for large positive inputs.</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Output can be interpreted as probabilities of a particular class, ideal for binary classification tasks.</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Initially popular due to strong gradient near the midpoint (0.5), facilitating efficient backpropagation training.</a:t>
            </a:r>
          </a:p>
          <a:p>
            <a:pPr marL="342900" indent="-342900">
              <a:lnSpc>
                <a:spcPct val="114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Vanishing Gradient Problem: </a:t>
            </a:r>
            <a:r>
              <a:rPr lang="en-US" sz="2000" dirty="0">
                <a:latin typeface="Times New Roman" panose="02020603050405020304" pitchFamily="18" charset="0"/>
                <a:cs typeface="Times New Roman" panose="02020603050405020304" pitchFamily="18" charset="0"/>
              </a:rPr>
              <a:t>it suffers from 'vanishing gradient' when inputs are significantly high or low, leading to a flat slope.</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Commonly used as the activation function in the output layer of binary classification models.</a:t>
            </a:r>
          </a:p>
        </p:txBody>
      </p:sp>
    </p:spTree>
    <p:extLst>
      <p:ext uri="{BB962C8B-B14F-4D97-AF65-F5344CB8AC3E}">
        <p14:creationId xmlns:p14="http://schemas.microsoft.com/office/powerpoint/2010/main" val="496530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Tanh (Hyperbolic Tangent) Activation</a:t>
            </a:r>
            <a:endParaRPr lang="en-US" dirty="0"/>
          </a:p>
        </p:txBody>
      </p:sp>
      <p:sp>
        <p:nvSpPr>
          <p:cNvPr id="3" name="TextBox 2">
            <a:extLst>
              <a:ext uri="{FF2B5EF4-FFF2-40B4-BE49-F238E27FC236}">
                <a16:creationId xmlns:a16="http://schemas.microsoft.com/office/drawing/2014/main" id="{599CFAC7-048B-80D7-D709-D4977F546536}"/>
              </a:ext>
            </a:extLst>
          </p:cNvPr>
          <p:cNvSpPr txBox="1"/>
          <p:nvPr/>
        </p:nvSpPr>
        <p:spPr>
          <a:xfrm>
            <a:off x="838200" y="1690688"/>
            <a:ext cx="10838929"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Tanh Function is very similar to the sigmoid function. The only difference is that it is symmetric around the origin. It is defined as: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3708B36-DDB6-3A50-04DE-742E1D0159FE}"/>
                  </a:ext>
                </a:extLst>
              </p:cNvPr>
              <p:cNvSpPr txBox="1"/>
              <p:nvPr/>
            </p:nvSpPr>
            <p:spPr>
              <a:xfrm>
                <a:off x="3994191" y="2432922"/>
                <a:ext cx="4526945"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𝑡𝑎𝑛h</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=2</m:t>
                      </m:r>
                      <m:r>
                        <a:rPr lang="en-US" b="0" i="1" smtClean="0">
                          <a:latin typeface="Cambria Math" panose="02040503050406030204" pitchFamily="18" charset="0"/>
                        </a:rPr>
                        <m:t>𝑠𝑖𝑔𝑚𝑜𝑖𝑑</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𝑧</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r>
                                <a:rPr lang="en-US" b="0" i="1" smtClean="0">
                                  <a:latin typeface="Cambria Math" panose="02040503050406030204" pitchFamily="18" charset="0"/>
                                </a:rPr>
                                <m:t>𝑧</m:t>
                              </m:r>
                            </m:sup>
                          </m:sSup>
                        </m:den>
                      </m:f>
                      <m:r>
                        <a:rPr lang="en-US" b="0" i="1" smtClean="0">
                          <a:latin typeface="Cambria Math" panose="02040503050406030204" pitchFamily="18" charset="0"/>
                        </a:rPr>
                        <m:t>−1</m:t>
                      </m:r>
                    </m:oMath>
                  </m:oMathPara>
                </a14:m>
                <a:endParaRPr lang="en-US" dirty="0"/>
              </a:p>
            </p:txBody>
          </p:sp>
        </mc:Choice>
        <mc:Fallback>
          <p:sp>
            <p:nvSpPr>
              <p:cNvPr id="4" name="TextBox 3">
                <a:extLst>
                  <a:ext uri="{FF2B5EF4-FFF2-40B4-BE49-F238E27FC236}">
                    <a16:creationId xmlns:a16="http://schemas.microsoft.com/office/drawing/2014/main" id="{53708B36-DDB6-3A50-04DE-742E1D0159FE}"/>
                  </a:ext>
                </a:extLst>
              </p:cNvPr>
              <p:cNvSpPr txBox="1">
                <a:spLocks noRot="1" noChangeAspect="1" noMove="1" noResize="1" noEditPoints="1" noAdjustHandles="1" noChangeArrowheads="1" noChangeShapeType="1" noTextEdit="1"/>
              </p:cNvSpPr>
              <p:nvPr/>
            </p:nvSpPr>
            <p:spPr>
              <a:xfrm>
                <a:off x="3994191" y="2432922"/>
                <a:ext cx="4526945" cy="525016"/>
              </a:xfrm>
              <a:prstGeom prst="rect">
                <a:avLst/>
              </a:prstGeom>
              <a:blipFill>
                <a:blip r:embed="rId3"/>
                <a:stretch>
                  <a:fillRect l="-838" t="-4762" r="-559" b="-1428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6A35760-D5AA-FAEC-D365-5172DDAB6ACC}"/>
              </a:ext>
            </a:extLst>
          </p:cNvPr>
          <p:cNvSpPr txBox="1"/>
          <p:nvPr/>
        </p:nvSpPr>
        <p:spPr>
          <a:xfrm>
            <a:off x="838200" y="3140808"/>
            <a:ext cx="10838929" cy="3222485"/>
          </a:xfrm>
          <a:prstGeom prst="rect">
            <a:avLst/>
          </a:prstGeom>
          <a:noFill/>
        </p:spPr>
        <p:txBody>
          <a:bodyPr wrap="square" rtlCol="0">
            <a:spAutoFit/>
          </a:bodyPr>
          <a:lstStyle/>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Output range: -1 to 1, handling negative values better than the sigmoid function.</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Zero-Centered Nature: symmetric around the origin, allowing for faster convergence in learning algorithms.</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Stronger Gradients: More resilient against the vanishing gradient problem, especially beneficial in networks with many layers, compared to sigmoid.</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Vanishing Gradient Issue: though better than sigmoid function, tanh still faces the vanishing gradient problem in deep networks.</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Usage: Commonly used in hidden layers due to its zero-centered nature and efficiency, especially when data is normalized with mean zero.</a:t>
            </a:r>
          </a:p>
        </p:txBody>
      </p:sp>
    </p:spTree>
    <p:extLst>
      <p:ext uri="{BB962C8B-B14F-4D97-AF65-F5344CB8AC3E}">
        <p14:creationId xmlns:p14="http://schemas.microsoft.com/office/powerpoint/2010/main" val="4001724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err="1"/>
              <a:t>ReLU</a:t>
            </a:r>
            <a:r>
              <a:rPr lang="en-US" altLang="zh-CN" dirty="0"/>
              <a:t> (Rectified Linear Unit) Activation</a:t>
            </a:r>
            <a:endParaRPr lang="en-US" dirty="0"/>
          </a:p>
        </p:txBody>
      </p:sp>
      <p:sp>
        <p:nvSpPr>
          <p:cNvPr id="3" name="TextBox 2">
            <a:extLst>
              <a:ext uri="{FF2B5EF4-FFF2-40B4-BE49-F238E27FC236}">
                <a16:creationId xmlns:a16="http://schemas.microsoft.com/office/drawing/2014/main" id="{599CFAC7-048B-80D7-D709-D4977F546536}"/>
              </a:ext>
            </a:extLst>
          </p:cNvPr>
          <p:cNvSpPr txBox="1"/>
          <p:nvPr/>
        </p:nvSpPr>
        <p:spPr>
          <a:xfrm>
            <a:off x="838200" y="1690688"/>
            <a:ext cx="1083892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ReLU</a:t>
            </a:r>
            <a:r>
              <a:rPr lang="en-US" sz="2000" dirty="0">
                <a:latin typeface="Times New Roman" panose="02020603050405020304" pitchFamily="18" charset="0"/>
                <a:cs typeface="Times New Roman" panose="02020603050405020304" pitchFamily="18" charset="0"/>
              </a:rPr>
              <a:t> function is defined as: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3708B36-DDB6-3A50-04DE-742E1D0159FE}"/>
                  </a:ext>
                </a:extLst>
              </p:cNvPr>
              <p:cNvSpPr txBox="1"/>
              <p:nvPr/>
            </p:nvSpPr>
            <p:spPr>
              <a:xfrm>
                <a:off x="5389894" y="1752243"/>
                <a:ext cx="173554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p:sp>
            <p:nvSpPr>
              <p:cNvPr id="4" name="TextBox 3">
                <a:extLst>
                  <a:ext uri="{FF2B5EF4-FFF2-40B4-BE49-F238E27FC236}">
                    <a16:creationId xmlns:a16="http://schemas.microsoft.com/office/drawing/2014/main" id="{53708B36-DDB6-3A50-04DE-742E1D0159FE}"/>
                  </a:ext>
                </a:extLst>
              </p:cNvPr>
              <p:cNvSpPr txBox="1">
                <a:spLocks noRot="1" noChangeAspect="1" noMove="1" noResize="1" noEditPoints="1" noAdjustHandles="1" noChangeArrowheads="1" noChangeShapeType="1" noTextEdit="1"/>
              </p:cNvSpPr>
              <p:nvPr/>
            </p:nvSpPr>
            <p:spPr>
              <a:xfrm>
                <a:off x="5389894" y="1752243"/>
                <a:ext cx="1735540" cy="276999"/>
              </a:xfrm>
              <a:prstGeom prst="rect">
                <a:avLst/>
              </a:prstGeom>
              <a:blipFill>
                <a:blip r:embed="rId3"/>
                <a:stretch>
                  <a:fillRect l="-4348" t="-4348" r="-3623"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6A35760-D5AA-FAEC-D365-5172DDAB6ACC}"/>
                  </a:ext>
                </a:extLst>
              </p:cNvPr>
              <p:cNvSpPr txBox="1"/>
              <p:nvPr/>
            </p:nvSpPr>
            <p:spPr>
              <a:xfrm>
                <a:off x="838200" y="2383163"/>
                <a:ext cx="10838929" cy="3924216"/>
              </a:xfrm>
              <a:prstGeom prst="rect">
                <a:avLst/>
              </a:prstGeom>
              <a:noFill/>
            </p:spPr>
            <p:txBody>
              <a:bodyPr wrap="square" rtlCol="0">
                <a:spAutoFit/>
              </a:bodyPr>
              <a:lstStyle/>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ReLU is another non-linear activation function that has gained popularity in deep learning.</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Main advantage: it </a:t>
                </a:r>
                <a:r>
                  <a:rPr lang="en-US" sz="2000" b="1" dirty="0">
                    <a:latin typeface="Times New Roman" panose="02020603050405020304" pitchFamily="18" charset="0"/>
                    <a:cs typeface="Times New Roman" panose="02020603050405020304" pitchFamily="18" charset="0"/>
                  </a:rPr>
                  <a:t>does not activate all the neurons at the same time</a:t>
                </a:r>
                <a:r>
                  <a:rPr lang="en-US" sz="2000" dirty="0">
                    <a:latin typeface="Times New Roman" panose="02020603050405020304" pitchFamily="18" charset="0"/>
                    <a:cs typeface="Times New Roman" panose="02020603050405020304" pitchFamily="18" charset="0"/>
                  </a:rPr>
                  <a:t>. The neurons will only be activated if the output of the linear transformation is greater than 0.</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Linear for Positive Inputs: Acts as a linear function with a gradient of 1 for positive inputs, which allows the gradient to pass through unchanged during backpropagation, helping to mitigate the vanishing gradient problem.</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Non-Linearity: Despite being linear for half of its input space, </a:t>
                </a:r>
                <a:r>
                  <a:rPr lang="en-US" sz="2000" dirty="0" err="1">
                    <a:latin typeface="Times New Roman" panose="02020603050405020304" pitchFamily="18" charset="0"/>
                    <a:cs typeface="Times New Roman" panose="02020603050405020304" pitchFamily="18" charset="0"/>
                  </a:rPr>
                  <a:t>ReLU</a:t>
                </a:r>
                <a:r>
                  <a:rPr lang="en-US" sz="2000" dirty="0">
                    <a:latin typeface="Times New Roman" panose="02020603050405020304" pitchFamily="18" charset="0"/>
                    <a:cs typeface="Times New Roman" panose="02020603050405020304" pitchFamily="18" charset="0"/>
                  </a:rPr>
                  <a:t> is non-linear due to its non-differentiable point 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cs typeface="Times New Roman" panose="02020603050405020304" pitchFamily="18" charset="0"/>
                  </a:rPr>
                  <a:t>.</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Computational Efficiency: </a:t>
                </a:r>
                <a:r>
                  <a:rPr lang="en-US" sz="2000" dirty="0" err="1">
                    <a:latin typeface="Times New Roman" panose="02020603050405020304" pitchFamily="18" charset="0"/>
                    <a:cs typeface="Times New Roman" panose="02020603050405020304" pitchFamily="18" charset="0"/>
                  </a:rPr>
                  <a:t>ReLU</a:t>
                </a:r>
                <a:r>
                  <a:rPr lang="en-US" sz="2000" dirty="0">
                    <a:latin typeface="Times New Roman" panose="02020603050405020304" pitchFamily="18" charset="0"/>
                    <a:cs typeface="Times New Roman" panose="02020603050405020304" pitchFamily="18" charset="0"/>
                  </a:rPr>
                  <a:t> is computationally inexpensive, involving simple thresholding at zero. Its simplicity allows networks to scale to many layers with minimal increase in computational burden.</a:t>
                </a:r>
              </a:p>
            </p:txBody>
          </p:sp>
        </mc:Choice>
        <mc:Fallback>
          <p:sp>
            <p:nvSpPr>
              <p:cNvPr id="6" name="TextBox 5">
                <a:extLst>
                  <a:ext uri="{FF2B5EF4-FFF2-40B4-BE49-F238E27FC236}">
                    <a16:creationId xmlns:a16="http://schemas.microsoft.com/office/drawing/2014/main" id="{E6A35760-D5AA-FAEC-D365-5172DDAB6ACC}"/>
                  </a:ext>
                </a:extLst>
              </p:cNvPr>
              <p:cNvSpPr txBox="1">
                <a:spLocks noRot="1" noChangeAspect="1" noMove="1" noResize="1" noEditPoints="1" noAdjustHandles="1" noChangeArrowheads="1" noChangeShapeType="1" noTextEdit="1"/>
              </p:cNvSpPr>
              <p:nvPr/>
            </p:nvSpPr>
            <p:spPr>
              <a:xfrm>
                <a:off x="838200" y="2383163"/>
                <a:ext cx="10838929" cy="3924216"/>
              </a:xfrm>
              <a:prstGeom prst="rect">
                <a:avLst/>
              </a:prstGeom>
              <a:blipFill>
                <a:blip r:embed="rId4"/>
                <a:stretch>
                  <a:fillRect l="-585" b="-1935"/>
                </a:stretch>
              </a:blipFill>
            </p:spPr>
            <p:txBody>
              <a:bodyPr/>
              <a:lstStyle/>
              <a:p>
                <a:r>
                  <a:rPr lang="en-US">
                    <a:noFill/>
                  </a:rPr>
                  <a:t> </a:t>
                </a:r>
              </a:p>
            </p:txBody>
          </p:sp>
        </mc:Fallback>
      </mc:AlternateContent>
    </p:spTree>
    <p:extLst>
      <p:ext uri="{BB962C8B-B14F-4D97-AF65-F5344CB8AC3E}">
        <p14:creationId xmlns:p14="http://schemas.microsoft.com/office/powerpoint/2010/main" val="497895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err="1"/>
              <a:t>Softmax</a:t>
            </a:r>
            <a:r>
              <a:rPr lang="en-US" altLang="zh-CN" dirty="0"/>
              <a:t> Activation</a:t>
            </a:r>
          </a:p>
        </p:txBody>
      </p:sp>
      <p:sp>
        <p:nvSpPr>
          <p:cNvPr id="3" name="TextBox 2">
            <a:extLst>
              <a:ext uri="{FF2B5EF4-FFF2-40B4-BE49-F238E27FC236}">
                <a16:creationId xmlns:a16="http://schemas.microsoft.com/office/drawing/2014/main" id="{599CFAC7-048B-80D7-D709-D4977F546536}"/>
              </a:ext>
            </a:extLst>
          </p:cNvPr>
          <p:cNvSpPr txBox="1"/>
          <p:nvPr/>
        </p:nvSpPr>
        <p:spPr>
          <a:xfrm>
            <a:off x="838200" y="1690688"/>
            <a:ext cx="1083892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function is defined as: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3708B36-DDB6-3A50-04DE-742E1D0159FE}"/>
                  </a:ext>
                </a:extLst>
              </p:cNvPr>
              <p:cNvSpPr txBox="1"/>
              <p:nvPr/>
            </p:nvSpPr>
            <p:spPr>
              <a:xfrm>
                <a:off x="5389894" y="1630953"/>
                <a:ext cx="2638222" cy="6226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den>
                      </m:f>
                    </m:oMath>
                  </m:oMathPara>
                </a14:m>
                <a:endParaRPr lang="en-US" dirty="0"/>
              </a:p>
            </p:txBody>
          </p:sp>
        </mc:Choice>
        <mc:Fallback>
          <p:sp>
            <p:nvSpPr>
              <p:cNvPr id="4" name="TextBox 3">
                <a:extLst>
                  <a:ext uri="{FF2B5EF4-FFF2-40B4-BE49-F238E27FC236}">
                    <a16:creationId xmlns:a16="http://schemas.microsoft.com/office/drawing/2014/main" id="{53708B36-DDB6-3A50-04DE-742E1D0159FE}"/>
                  </a:ext>
                </a:extLst>
              </p:cNvPr>
              <p:cNvSpPr txBox="1">
                <a:spLocks noRot="1" noChangeAspect="1" noMove="1" noResize="1" noEditPoints="1" noAdjustHandles="1" noChangeArrowheads="1" noChangeShapeType="1" noTextEdit="1"/>
              </p:cNvSpPr>
              <p:nvPr/>
            </p:nvSpPr>
            <p:spPr>
              <a:xfrm>
                <a:off x="5389894" y="1630953"/>
                <a:ext cx="2638222" cy="622606"/>
              </a:xfrm>
              <a:prstGeom prst="rect">
                <a:avLst/>
              </a:prstGeom>
              <a:blipFill>
                <a:blip r:embed="rId3"/>
                <a:stretch>
                  <a:fillRect l="-2871" t="-26000" r="-2392" b="-1020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6A35760-D5AA-FAEC-D365-5172DDAB6ACC}"/>
              </a:ext>
            </a:extLst>
          </p:cNvPr>
          <p:cNvSpPr txBox="1"/>
          <p:nvPr/>
        </p:nvSpPr>
        <p:spPr>
          <a:xfrm>
            <a:off x="838200" y="2383163"/>
            <a:ext cx="10838929" cy="2871620"/>
          </a:xfrm>
          <a:prstGeom prst="rect">
            <a:avLst/>
          </a:prstGeom>
          <a:noFill/>
        </p:spPr>
        <p:txBody>
          <a:bodyPr wrap="square" rtlCol="0">
            <a:spAutoFit/>
          </a:bodyPr>
          <a:lstStyle/>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Ideal for Multi-Class Classification: Each element in the output signifies the probability of the input belonging to a specific class..</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Non-negative outputs: Uses the exponential function to ensure all outputs are non-negative, aligning with the nature of probabilities.</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Amplification of Differences: Small variations in input values can result in significant differences in output probabilities, which leads to one class dominating in the probability distribution.</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Sensitivity to Outliers: Can be sensitive to outliers or extreme values in the input vector.</a:t>
            </a:r>
          </a:p>
          <a:p>
            <a:pPr marL="342900" indent="-34290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Usage: Commonly used in the output layer for tasks involving classification into multiple categories.</a:t>
            </a:r>
          </a:p>
        </p:txBody>
      </p:sp>
    </p:spTree>
    <p:extLst>
      <p:ext uri="{BB962C8B-B14F-4D97-AF65-F5344CB8AC3E}">
        <p14:creationId xmlns:p14="http://schemas.microsoft.com/office/powerpoint/2010/main" val="3506998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Activation Function in </a:t>
            </a:r>
            <a:r>
              <a:rPr lang="en-US" altLang="zh-CN" dirty="0" err="1"/>
              <a:t>PyTorch</a:t>
            </a:r>
            <a:endParaRPr lang="en-US" altLang="zh-CN" dirty="0"/>
          </a:p>
        </p:txBody>
      </p:sp>
      <p:grpSp>
        <p:nvGrpSpPr>
          <p:cNvPr id="18" name="Group 17">
            <a:extLst>
              <a:ext uri="{FF2B5EF4-FFF2-40B4-BE49-F238E27FC236}">
                <a16:creationId xmlns:a16="http://schemas.microsoft.com/office/drawing/2014/main" id="{60607BB6-5C4B-8CBF-D705-FECA173755A4}"/>
              </a:ext>
            </a:extLst>
          </p:cNvPr>
          <p:cNvGrpSpPr/>
          <p:nvPr/>
        </p:nvGrpSpPr>
        <p:grpSpPr>
          <a:xfrm>
            <a:off x="838198" y="1898224"/>
            <a:ext cx="6699069" cy="1265642"/>
            <a:chOff x="838200" y="1836623"/>
            <a:chExt cx="6699069" cy="1265642"/>
          </a:xfrm>
        </p:grpSpPr>
        <p:sp>
          <p:nvSpPr>
            <p:cNvPr id="17" name="Rounded Rectangle 16">
              <a:extLst>
                <a:ext uri="{FF2B5EF4-FFF2-40B4-BE49-F238E27FC236}">
                  <a16:creationId xmlns:a16="http://schemas.microsoft.com/office/drawing/2014/main" id="{A317CC95-99FE-DC05-33DF-038C9F96A422}"/>
                </a:ext>
              </a:extLst>
            </p:cNvPr>
            <p:cNvSpPr/>
            <p:nvPr/>
          </p:nvSpPr>
          <p:spPr>
            <a:xfrm>
              <a:off x="838200" y="1836623"/>
              <a:ext cx="6411686" cy="1265642"/>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6E754B2C-E745-5A82-FA58-2A080B703B76}"/>
                </a:ext>
              </a:extLst>
            </p:cNvPr>
            <p:cNvSpPr txBox="1"/>
            <p:nvPr/>
          </p:nvSpPr>
          <p:spPr>
            <a:xfrm>
              <a:off x="942703" y="1846377"/>
              <a:ext cx="6594566" cy="1206612"/>
            </a:xfrm>
            <a:prstGeom prst="rect">
              <a:avLst/>
            </a:prstGeom>
            <a:noFill/>
          </p:spPr>
          <p:txBody>
            <a:bodyPr wrap="square">
              <a:spAutoFit/>
            </a:bodyPr>
            <a:lstStyle/>
            <a:p>
              <a:pPr algn="l">
                <a:lnSpc>
                  <a:spcPct val="114000"/>
                </a:lnSpc>
              </a:pPr>
              <a:r>
                <a:rPr lang="en-US" sz="1600" b="0" i="0" u="none" strike="noStrike" dirty="0">
                  <a:solidFill>
                    <a:srgbClr val="0000FF"/>
                  </a:solidFill>
                  <a:effectLst/>
                  <a:latin typeface="Courier New" panose="02070309020205020404" pitchFamily="49" charset="0"/>
                </a:rPr>
                <a:t>def</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795E26"/>
                  </a:solidFill>
                  <a:effectLst/>
                  <a:latin typeface="Courier New" panose="02070309020205020404" pitchFamily="49" charset="0"/>
                </a:rPr>
                <a:t>linear_activation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1080"/>
                  </a:solidFill>
                  <a:effectLst/>
                  <a:latin typeface="Courier New" panose="02070309020205020404" pitchFamily="49" charset="0"/>
                </a:rPr>
                <a:t>x</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AF00DB"/>
                  </a:solidFill>
                  <a:effectLst/>
                  <a:latin typeface="Courier New" panose="02070309020205020404" pitchFamily="49" charset="0"/>
                </a:rPr>
                <a:t>	return</a:t>
              </a:r>
              <a:r>
                <a:rPr lang="en-US" sz="1600" b="0" i="0" u="none" strike="noStrike" dirty="0">
                  <a:solidFill>
                    <a:srgbClr val="000000"/>
                  </a:solidFill>
                  <a:effectLst/>
                  <a:latin typeface="Courier New" panose="02070309020205020404" pitchFamily="49" charset="0"/>
                </a:rPr>
                <a:t> x</a:t>
              </a:r>
            </a:p>
            <a:p>
              <a:pPr algn="l">
                <a:lnSpc>
                  <a:spcPct val="114000"/>
                </a:lnSpc>
              </a:pPr>
              <a:r>
                <a:rPr lang="en-US" sz="1600" b="0" i="0" u="none" strike="noStrike" dirty="0">
                  <a:solidFill>
                    <a:srgbClr val="008000"/>
                  </a:solidFill>
                  <a:effectLst/>
                  <a:latin typeface="Courier New" panose="02070309020205020404" pitchFamily="49" charset="0"/>
                </a:rPr>
                <a:t># Passing the array to linear activation function</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output = </a:t>
              </a:r>
              <a:r>
                <a:rPr lang="en-US" sz="1600" b="0" i="0" u="none" strike="noStrike" dirty="0" err="1">
                  <a:solidFill>
                    <a:srgbClr val="000000"/>
                  </a:solidFill>
                  <a:effectLst/>
                  <a:latin typeface="Courier New" panose="02070309020205020404" pitchFamily="49" charset="0"/>
                </a:rPr>
                <a:t>linear_activation</a:t>
              </a:r>
              <a:r>
                <a:rPr lang="en-US" sz="1600" b="0" i="0" u="none" strike="noStrike" dirty="0">
                  <a:solidFill>
                    <a:srgbClr val="000000"/>
                  </a:solidFill>
                  <a:effectLst/>
                  <a:latin typeface="Courier New" panose="02070309020205020404" pitchFamily="49" charset="0"/>
                </a:rPr>
                <a:t>(</a:t>
              </a:r>
              <a:r>
                <a:rPr lang="en-US" sz="1600" dirty="0">
                  <a:solidFill>
                    <a:srgbClr val="000000"/>
                  </a:solidFill>
                  <a:latin typeface="Courier New" panose="02070309020205020404" pitchFamily="49" charset="0"/>
                </a:rPr>
                <a:t>z</a:t>
              </a:r>
              <a:r>
                <a:rPr lang="en-US" sz="1600" b="0" i="0" u="none" strike="noStrike" dirty="0">
                  <a:solidFill>
                    <a:srgbClr val="000000"/>
                  </a:solidFill>
                  <a:effectLst/>
                  <a:latin typeface="Courier New" panose="02070309020205020404" pitchFamily="49" charset="0"/>
                </a:rPr>
                <a:t>)</a:t>
              </a:r>
            </a:p>
          </p:txBody>
        </p:sp>
      </p:grpSp>
      <p:grpSp>
        <p:nvGrpSpPr>
          <p:cNvPr id="23" name="Group 22">
            <a:extLst>
              <a:ext uri="{FF2B5EF4-FFF2-40B4-BE49-F238E27FC236}">
                <a16:creationId xmlns:a16="http://schemas.microsoft.com/office/drawing/2014/main" id="{81DBC324-1490-5C91-F4FB-FC37FED273A0}"/>
              </a:ext>
            </a:extLst>
          </p:cNvPr>
          <p:cNvGrpSpPr/>
          <p:nvPr/>
        </p:nvGrpSpPr>
        <p:grpSpPr>
          <a:xfrm>
            <a:off x="845821" y="3707896"/>
            <a:ext cx="4800600" cy="981152"/>
            <a:chOff x="838200" y="3685223"/>
            <a:chExt cx="4800600" cy="981152"/>
          </a:xfrm>
        </p:grpSpPr>
        <p:sp>
          <p:nvSpPr>
            <p:cNvPr id="19" name="Rounded Rectangle 18">
              <a:extLst>
                <a:ext uri="{FF2B5EF4-FFF2-40B4-BE49-F238E27FC236}">
                  <a16:creationId xmlns:a16="http://schemas.microsoft.com/office/drawing/2014/main" id="{EF779C33-F77D-008F-4EDB-5BD137F81998}"/>
                </a:ext>
              </a:extLst>
            </p:cNvPr>
            <p:cNvSpPr/>
            <p:nvPr/>
          </p:nvSpPr>
          <p:spPr>
            <a:xfrm>
              <a:off x="838200" y="3685223"/>
              <a:ext cx="4800600" cy="981152"/>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2333541B-4035-F648-7EC4-7792517FD5D1}"/>
                </a:ext>
              </a:extLst>
            </p:cNvPr>
            <p:cNvSpPr txBox="1"/>
            <p:nvPr/>
          </p:nvSpPr>
          <p:spPr>
            <a:xfrm>
              <a:off x="942701" y="3711749"/>
              <a:ext cx="4576354" cy="925894"/>
            </a:xfrm>
            <a:prstGeom prst="rect">
              <a:avLst/>
            </a:prstGeom>
            <a:noFill/>
          </p:spPr>
          <p:txBody>
            <a:bodyPr wrap="square">
              <a:spAutoFit/>
            </a:bodyPr>
            <a:lstStyle/>
            <a:p>
              <a:pPr algn="l">
                <a:lnSpc>
                  <a:spcPct val="114000"/>
                </a:lnSpc>
              </a:pPr>
              <a:r>
                <a:rPr lang="en-US" sz="1600" b="0" i="0" u="none" strike="noStrike" dirty="0">
                  <a:solidFill>
                    <a:srgbClr val="000000"/>
                  </a:solidFill>
                  <a:effectLst/>
                  <a:latin typeface="Courier New" panose="02070309020205020404" pitchFamily="49" charset="0"/>
                </a:rPr>
                <a:t>sig = </a:t>
              </a:r>
              <a:r>
                <a:rPr lang="en-US" sz="1600" b="0" i="0" u="none" strike="noStrike" dirty="0" err="1">
                  <a:solidFill>
                    <a:srgbClr val="000000"/>
                  </a:solidFill>
                  <a:effectLst/>
                  <a:latin typeface="Courier New" panose="02070309020205020404" pitchFamily="49" charset="0"/>
                </a:rPr>
                <a:t>nn.Sigmoid</a:t>
              </a:r>
              <a:r>
                <a:rPr lang="en-US" sz="1600" b="0" i="0" u="none" strike="noStrike" dirty="0">
                  <a:solidFill>
                    <a:srgbClr val="000000"/>
                  </a:solidFill>
                  <a:effectLst/>
                  <a:latin typeface="Courier New" panose="02070309020205020404" pitchFamily="49" charset="0"/>
                </a:rPr>
                <a:t>()</a:t>
              </a: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Applying sigmoid to the tensor</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output = sig(</a:t>
              </a:r>
              <a:r>
                <a:rPr lang="en-US" sz="1600" dirty="0">
                  <a:solidFill>
                    <a:srgbClr val="000000"/>
                  </a:solidFill>
                  <a:latin typeface="Courier New" panose="02070309020205020404" pitchFamily="49" charset="0"/>
                </a:rPr>
                <a:t>z</a:t>
              </a:r>
              <a:r>
                <a:rPr lang="en-US" sz="1600" b="0" i="0" u="none" strike="noStrike" dirty="0">
                  <a:solidFill>
                    <a:srgbClr val="000000"/>
                  </a:solidFill>
                  <a:effectLst/>
                  <a:latin typeface="Courier New" panose="02070309020205020404" pitchFamily="49" charset="0"/>
                </a:rPr>
                <a:t>)</a:t>
              </a:r>
            </a:p>
          </p:txBody>
        </p:sp>
      </p:grpSp>
      <p:grpSp>
        <p:nvGrpSpPr>
          <p:cNvPr id="24" name="Group 23">
            <a:extLst>
              <a:ext uri="{FF2B5EF4-FFF2-40B4-BE49-F238E27FC236}">
                <a16:creationId xmlns:a16="http://schemas.microsoft.com/office/drawing/2014/main" id="{01CDE05D-3350-5ADF-1788-5314F2888329}"/>
              </a:ext>
            </a:extLst>
          </p:cNvPr>
          <p:cNvGrpSpPr/>
          <p:nvPr/>
        </p:nvGrpSpPr>
        <p:grpSpPr>
          <a:xfrm>
            <a:off x="838198" y="5151070"/>
            <a:ext cx="4800601" cy="1067076"/>
            <a:chOff x="903514" y="5291883"/>
            <a:chExt cx="4800601" cy="1067076"/>
          </a:xfrm>
        </p:grpSpPr>
        <p:sp>
          <p:nvSpPr>
            <p:cNvPr id="20" name="Rounded Rectangle 19">
              <a:extLst>
                <a:ext uri="{FF2B5EF4-FFF2-40B4-BE49-F238E27FC236}">
                  <a16:creationId xmlns:a16="http://schemas.microsoft.com/office/drawing/2014/main" id="{92EE4FA5-106A-F50B-3956-EED1254481FF}"/>
                </a:ext>
              </a:extLst>
            </p:cNvPr>
            <p:cNvSpPr/>
            <p:nvPr/>
          </p:nvSpPr>
          <p:spPr>
            <a:xfrm>
              <a:off x="903514" y="5291883"/>
              <a:ext cx="4800601" cy="1067076"/>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BAE08CB0-ACBD-2572-3328-2B2052C010A4}"/>
                </a:ext>
              </a:extLst>
            </p:cNvPr>
            <p:cNvSpPr txBox="1"/>
            <p:nvPr/>
          </p:nvSpPr>
          <p:spPr>
            <a:xfrm>
              <a:off x="1057547" y="5358177"/>
              <a:ext cx="4579620" cy="925894"/>
            </a:xfrm>
            <a:prstGeom prst="rect">
              <a:avLst/>
            </a:prstGeom>
            <a:noFill/>
          </p:spPr>
          <p:txBody>
            <a:bodyPr wrap="square">
              <a:spAutoFit/>
            </a:bodyPr>
            <a:lstStyle/>
            <a:p>
              <a:pPr algn="l">
                <a:lnSpc>
                  <a:spcPct val="114000"/>
                </a:lnSpc>
              </a:pPr>
              <a:r>
                <a:rPr lang="en-US" sz="1600" b="0" i="0" u="none" strike="noStrike" dirty="0">
                  <a:solidFill>
                    <a:srgbClr val="000000"/>
                  </a:solidFill>
                  <a:effectLst/>
                  <a:latin typeface="Courier New" panose="02070309020205020404" pitchFamily="49" charset="0"/>
                </a:rPr>
                <a:t>t = </a:t>
              </a:r>
              <a:r>
                <a:rPr lang="en-US" sz="1600" b="0" i="0" u="none" strike="noStrike" dirty="0" err="1">
                  <a:solidFill>
                    <a:srgbClr val="000000"/>
                  </a:solidFill>
                  <a:effectLst/>
                  <a:latin typeface="Courier New" panose="02070309020205020404" pitchFamily="49" charset="0"/>
                </a:rPr>
                <a:t>nn.Tanh</a:t>
              </a:r>
              <a:r>
                <a:rPr lang="en-US" sz="1600" b="0" i="0" u="none" strike="noStrike" dirty="0">
                  <a:solidFill>
                    <a:srgbClr val="000000"/>
                  </a:solidFill>
                  <a:effectLst/>
                  <a:latin typeface="Courier New" panose="02070309020205020404" pitchFamily="49" charset="0"/>
                </a:rPr>
                <a:t>()</a:t>
              </a: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Applying Tanh to the tensor</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output = t(z) </a:t>
              </a:r>
            </a:p>
          </p:txBody>
        </p:sp>
      </p:grpSp>
      <p:grpSp>
        <p:nvGrpSpPr>
          <p:cNvPr id="26" name="Group 25">
            <a:extLst>
              <a:ext uri="{FF2B5EF4-FFF2-40B4-BE49-F238E27FC236}">
                <a16:creationId xmlns:a16="http://schemas.microsoft.com/office/drawing/2014/main" id="{4A4F0CEC-41B5-583C-65C6-03064E81F904}"/>
              </a:ext>
            </a:extLst>
          </p:cNvPr>
          <p:cNvGrpSpPr/>
          <p:nvPr/>
        </p:nvGrpSpPr>
        <p:grpSpPr>
          <a:xfrm>
            <a:off x="6560823" y="3704496"/>
            <a:ext cx="4994367" cy="1019745"/>
            <a:chOff x="6254929" y="2773329"/>
            <a:chExt cx="4994367" cy="1019745"/>
          </a:xfrm>
        </p:grpSpPr>
        <p:sp>
          <p:nvSpPr>
            <p:cNvPr id="21" name="Rounded Rectangle 20">
              <a:extLst>
                <a:ext uri="{FF2B5EF4-FFF2-40B4-BE49-F238E27FC236}">
                  <a16:creationId xmlns:a16="http://schemas.microsoft.com/office/drawing/2014/main" id="{03828904-F513-086A-0CF8-F31087CA8943}"/>
                </a:ext>
              </a:extLst>
            </p:cNvPr>
            <p:cNvSpPr/>
            <p:nvPr/>
          </p:nvSpPr>
          <p:spPr>
            <a:xfrm>
              <a:off x="6254929" y="2773329"/>
              <a:ext cx="4994367" cy="1019745"/>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B5649918-891B-315E-E077-1DEA87B8F20B}"/>
                </a:ext>
              </a:extLst>
            </p:cNvPr>
            <p:cNvSpPr txBox="1"/>
            <p:nvPr/>
          </p:nvSpPr>
          <p:spPr>
            <a:xfrm>
              <a:off x="6407330" y="2820657"/>
              <a:ext cx="4745084" cy="925894"/>
            </a:xfrm>
            <a:prstGeom prst="rect">
              <a:avLst/>
            </a:prstGeom>
            <a:noFill/>
          </p:spPr>
          <p:txBody>
            <a:bodyPr wrap="square">
              <a:spAutoFit/>
            </a:bodyPr>
            <a:lstStyle/>
            <a:p>
              <a:pPr algn="l">
                <a:lnSpc>
                  <a:spcPct val="114000"/>
                </a:lnSpc>
              </a:pPr>
              <a:r>
                <a:rPr lang="en-US" sz="1600" b="0" i="0" u="none" strike="noStrike" dirty="0">
                  <a:solidFill>
                    <a:srgbClr val="000000"/>
                  </a:solidFill>
                  <a:effectLst/>
                  <a:latin typeface="Courier New" panose="02070309020205020404" pitchFamily="49" charset="0"/>
                </a:rPr>
                <a:t>r = </a:t>
              </a:r>
              <a:r>
                <a:rPr lang="en-US" sz="1600" b="0" i="0" u="none" strike="noStrike" dirty="0" err="1">
                  <a:solidFill>
                    <a:srgbClr val="000000"/>
                  </a:solidFill>
                  <a:effectLst/>
                  <a:latin typeface="Courier New" panose="02070309020205020404" pitchFamily="49" charset="0"/>
                </a:rPr>
                <a:t>nn.ReLU</a:t>
              </a:r>
              <a:r>
                <a:rPr lang="en-US" sz="1600" b="0" i="0" u="none" strike="noStrike" dirty="0">
                  <a:solidFill>
                    <a:srgbClr val="000000"/>
                  </a:solidFill>
                  <a:effectLst/>
                  <a:latin typeface="Courier New" panose="02070309020205020404" pitchFamily="49" charset="0"/>
                </a:rPr>
                <a:t>()</a:t>
              </a: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Passing the array to </a:t>
              </a:r>
              <a:r>
                <a:rPr lang="en-US" sz="1600" b="0" i="0" u="none" strike="noStrike" dirty="0" err="1">
                  <a:solidFill>
                    <a:srgbClr val="008000"/>
                  </a:solidFill>
                  <a:effectLst/>
                  <a:latin typeface="Courier New" panose="02070309020205020404" pitchFamily="49" charset="0"/>
                </a:rPr>
                <a:t>relu</a:t>
              </a:r>
              <a:r>
                <a:rPr lang="en-US" sz="1600" b="0" i="0" u="none" strike="noStrike" dirty="0">
                  <a:solidFill>
                    <a:srgbClr val="008000"/>
                  </a:solidFill>
                  <a:effectLst/>
                  <a:latin typeface="Courier New" panose="02070309020205020404" pitchFamily="49" charset="0"/>
                </a:rPr>
                <a:t> function</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output = r(</a:t>
              </a:r>
              <a:r>
                <a:rPr lang="en-US" sz="1600" dirty="0">
                  <a:solidFill>
                    <a:srgbClr val="000000"/>
                  </a:solidFill>
                  <a:latin typeface="Courier New" panose="02070309020205020404" pitchFamily="49" charset="0"/>
                </a:rPr>
                <a:t>z</a:t>
              </a:r>
              <a:r>
                <a:rPr lang="en-US" sz="1600" b="0" i="0" u="none" strike="noStrike" dirty="0">
                  <a:solidFill>
                    <a:srgbClr val="000000"/>
                  </a:solidFill>
                  <a:effectLst/>
                  <a:latin typeface="Courier New" panose="02070309020205020404" pitchFamily="49" charset="0"/>
                </a:rPr>
                <a:t>)</a:t>
              </a:r>
            </a:p>
          </p:txBody>
        </p:sp>
      </p:grpSp>
      <p:grpSp>
        <p:nvGrpSpPr>
          <p:cNvPr id="25" name="Group 24">
            <a:extLst>
              <a:ext uri="{FF2B5EF4-FFF2-40B4-BE49-F238E27FC236}">
                <a16:creationId xmlns:a16="http://schemas.microsoft.com/office/drawing/2014/main" id="{393ECCAC-6796-7FF7-9B29-716C6A43C122}"/>
              </a:ext>
            </a:extLst>
          </p:cNvPr>
          <p:cNvGrpSpPr/>
          <p:nvPr/>
        </p:nvGrpSpPr>
        <p:grpSpPr>
          <a:xfrm>
            <a:off x="6560823" y="5217364"/>
            <a:ext cx="4994366" cy="997967"/>
            <a:chOff x="6096000" y="4718290"/>
            <a:chExt cx="4994366" cy="997967"/>
          </a:xfrm>
        </p:grpSpPr>
        <p:sp>
          <p:nvSpPr>
            <p:cNvPr id="22" name="Rounded Rectangle 21">
              <a:extLst>
                <a:ext uri="{FF2B5EF4-FFF2-40B4-BE49-F238E27FC236}">
                  <a16:creationId xmlns:a16="http://schemas.microsoft.com/office/drawing/2014/main" id="{0CAE447D-FA38-8EA5-1654-DA6069D48075}"/>
                </a:ext>
              </a:extLst>
            </p:cNvPr>
            <p:cNvSpPr/>
            <p:nvPr/>
          </p:nvSpPr>
          <p:spPr>
            <a:xfrm>
              <a:off x="6096000" y="4718290"/>
              <a:ext cx="4994366" cy="997967"/>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A4159354-FB60-8661-252B-B12538F5F944}"/>
                </a:ext>
              </a:extLst>
            </p:cNvPr>
            <p:cNvSpPr txBox="1"/>
            <p:nvPr/>
          </p:nvSpPr>
          <p:spPr>
            <a:xfrm>
              <a:off x="6248401" y="4740271"/>
              <a:ext cx="4487092" cy="925894"/>
            </a:xfrm>
            <a:prstGeom prst="rect">
              <a:avLst/>
            </a:prstGeom>
            <a:noFill/>
          </p:spPr>
          <p:txBody>
            <a:bodyPr wrap="square">
              <a:spAutoFit/>
            </a:bodyPr>
            <a:lstStyle/>
            <a:p>
              <a:pPr algn="l">
                <a:lnSpc>
                  <a:spcPct val="114000"/>
                </a:lnSpc>
              </a:pPr>
              <a:r>
                <a:rPr lang="en-US" sz="1600" b="0" i="0" u="none" strike="noStrike" dirty="0" err="1">
                  <a:solidFill>
                    <a:srgbClr val="000000"/>
                  </a:solidFill>
                  <a:effectLst/>
                  <a:latin typeface="Courier New" panose="02070309020205020404" pitchFamily="49" charset="0"/>
                </a:rPr>
                <a:t>sm</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nn.Softmax</a:t>
              </a:r>
              <a:r>
                <a:rPr lang="en-US" sz="1600" b="0" i="0" u="none" strike="noStrike" dirty="0">
                  <a:solidFill>
                    <a:srgbClr val="000000"/>
                  </a:solidFill>
                  <a:effectLst/>
                  <a:latin typeface="Courier New" panose="02070309020205020404" pitchFamily="49" charset="0"/>
                </a:rPr>
                <a:t>(dim=</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Applying function to the tensor</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output = </a:t>
              </a:r>
              <a:r>
                <a:rPr lang="en-US" sz="1600" b="0" i="0" u="none" strike="noStrike" dirty="0" err="1">
                  <a:solidFill>
                    <a:srgbClr val="000000"/>
                  </a:solidFill>
                  <a:effectLst/>
                  <a:latin typeface="Courier New" panose="02070309020205020404" pitchFamily="49" charset="0"/>
                </a:rPr>
                <a:t>sm</a:t>
              </a:r>
              <a:r>
                <a:rPr lang="en-US" sz="1600" b="0" i="0" u="none" strike="noStrike" dirty="0">
                  <a:solidFill>
                    <a:srgbClr val="000000"/>
                  </a:solidFill>
                  <a:effectLst/>
                  <a:latin typeface="Courier New" panose="02070309020205020404" pitchFamily="49" charset="0"/>
                </a:rPr>
                <a:t>(</a:t>
              </a:r>
              <a:r>
                <a:rPr lang="en-US" sz="1600" dirty="0">
                  <a:solidFill>
                    <a:srgbClr val="000000"/>
                  </a:solidFill>
                  <a:latin typeface="Courier New" panose="02070309020205020404" pitchFamily="49" charset="0"/>
                </a:rPr>
                <a:t>z</a:t>
              </a:r>
              <a:r>
                <a:rPr lang="en-US" sz="1600" b="0" i="0" u="none" strike="noStrike" dirty="0">
                  <a:solidFill>
                    <a:srgbClr val="000000"/>
                  </a:solidFill>
                  <a:effectLst/>
                  <a:latin typeface="Courier New" panose="02070309020205020404" pitchFamily="49" charset="0"/>
                </a:rPr>
                <a:t>) </a:t>
              </a:r>
            </a:p>
          </p:txBody>
        </p:sp>
      </p:grpSp>
      <p:sp>
        <p:nvSpPr>
          <p:cNvPr id="16" name="TextBox 15">
            <a:extLst>
              <a:ext uri="{FF2B5EF4-FFF2-40B4-BE49-F238E27FC236}">
                <a16:creationId xmlns:a16="http://schemas.microsoft.com/office/drawing/2014/main" id="{B702C5A8-BC08-6D6F-E925-E34A0A730D3A}"/>
              </a:ext>
            </a:extLst>
          </p:cNvPr>
          <p:cNvSpPr txBox="1"/>
          <p:nvPr/>
        </p:nvSpPr>
        <p:spPr>
          <a:xfrm>
            <a:off x="838200" y="1462598"/>
            <a:ext cx="199605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Linear activation:</a:t>
            </a:r>
          </a:p>
        </p:txBody>
      </p:sp>
      <p:sp>
        <p:nvSpPr>
          <p:cNvPr id="27" name="TextBox 26">
            <a:extLst>
              <a:ext uri="{FF2B5EF4-FFF2-40B4-BE49-F238E27FC236}">
                <a16:creationId xmlns:a16="http://schemas.microsoft.com/office/drawing/2014/main" id="{C28167DD-8AB7-CAEA-C396-E71BF3F325C9}"/>
              </a:ext>
            </a:extLst>
          </p:cNvPr>
          <p:cNvSpPr txBox="1"/>
          <p:nvPr/>
        </p:nvSpPr>
        <p:spPr>
          <a:xfrm>
            <a:off x="845819" y="3276187"/>
            <a:ext cx="219483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Sigmoid activation:</a:t>
            </a:r>
          </a:p>
        </p:txBody>
      </p:sp>
      <p:sp>
        <p:nvSpPr>
          <p:cNvPr id="28" name="TextBox 27">
            <a:extLst>
              <a:ext uri="{FF2B5EF4-FFF2-40B4-BE49-F238E27FC236}">
                <a16:creationId xmlns:a16="http://schemas.microsoft.com/office/drawing/2014/main" id="{27756FCB-BC03-FFC1-A7AE-FC5DF6755AE1}"/>
              </a:ext>
            </a:extLst>
          </p:cNvPr>
          <p:cNvSpPr txBox="1"/>
          <p:nvPr/>
        </p:nvSpPr>
        <p:spPr>
          <a:xfrm>
            <a:off x="845819" y="4754637"/>
            <a:ext cx="183710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Tanh activation:</a:t>
            </a:r>
          </a:p>
        </p:txBody>
      </p:sp>
      <p:sp>
        <p:nvSpPr>
          <p:cNvPr id="29" name="TextBox 28">
            <a:extLst>
              <a:ext uri="{FF2B5EF4-FFF2-40B4-BE49-F238E27FC236}">
                <a16:creationId xmlns:a16="http://schemas.microsoft.com/office/drawing/2014/main" id="{0B68B502-D846-A80F-2721-7A6AAA356059}"/>
              </a:ext>
            </a:extLst>
          </p:cNvPr>
          <p:cNvSpPr txBox="1"/>
          <p:nvPr/>
        </p:nvSpPr>
        <p:spPr>
          <a:xfrm>
            <a:off x="6521630" y="3276187"/>
            <a:ext cx="1955985"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ReLU</a:t>
            </a:r>
            <a:r>
              <a:rPr lang="en-US" sz="2000" dirty="0">
                <a:latin typeface="Times New Roman" panose="02020603050405020304" pitchFamily="18" charset="0"/>
                <a:cs typeface="Times New Roman" panose="02020603050405020304" pitchFamily="18" charset="0"/>
              </a:rPr>
              <a:t> activation:</a:t>
            </a:r>
          </a:p>
        </p:txBody>
      </p:sp>
      <p:sp>
        <p:nvSpPr>
          <p:cNvPr id="30" name="TextBox 29">
            <a:extLst>
              <a:ext uri="{FF2B5EF4-FFF2-40B4-BE49-F238E27FC236}">
                <a16:creationId xmlns:a16="http://schemas.microsoft.com/office/drawing/2014/main" id="{BB3076A4-F4A2-8E24-A966-041171F45410}"/>
              </a:ext>
            </a:extLst>
          </p:cNvPr>
          <p:cNvSpPr txBox="1"/>
          <p:nvPr/>
        </p:nvSpPr>
        <p:spPr>
          <a:xfrm>
            <a:off x="6521630" y="4781738"/>
            <a:ext cx="2194832"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activation:</a:t>
            </a:r>
          </a:p>
        </p:txBody>
      </p:sp>
    </p:spTree>
    <p:extLst>
      <p:ext uri="{BB962C8B-B14F-4D97-AF65-F5344CB8AC3E}">
        <p14:creationId xmlns:p14="http://schemas.microsoft.com/office/powerpoint/2010/main" val="2757713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3801041"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Neural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Network</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Basics</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809869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Perceptron Model and Multilayer </a:t>
            </a:r>
            <a:r>
              <a:rPr lang="en-US" altLang="zh-CN" sz="2800" dirty="0" err="1">
                <a:solidFill>
                  <a:schemeClr val="bg2">
                    <a:lumMod val="90000"/>
                  </a:schemeClr>
                </a:solidFill>
                <a:latin typeface="Times New Roman" panose="02020603050405020304" pitchFamily="18" charset="0"/>
                <a:cs typeface="Times New Roman" panose="02020603050405020304" pitchFamily="18" charset="0"/>
              </a:rPr>
              <a:t>Perceptrons</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 (MLP)</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345261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Activation Functions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2637260"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4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Loss Functions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99621E8-D7A1-A990-8E73-8D331665021F}"/>
              </a:ext>
            </a:extLst>
          </p:cNvPr>
          <p:cNvSpPr txBox="1"/>
          <p:nvPr/>
        </p:nvSpPr>
        <p:spPr>
          <a:xfrm>
            <a:off x="838198" y="5279136"/>
            <a:ext cx="4056431" cy="523220"/>
          </a:xfrm>
          <a:prstGeom prst="rect">
            <a:avLst/>
          </a:prstGeom>
          <a:noFill/>
        </p:spPr>
        <p:txBody>
          <a:bodyPr wrap="none" rtlCol="0">
            <a:spAutoFit/>
          </a:bodyPr>
          <a:lstStyle/>
          <a:p>
            <a:r>
              <a:rPr lang="en-US" altLang="zh-CN" sz="2800" dirty="0">
                <a:solidFill>
                  <a:schemeClr val="bg2">
                    <a:lumMod val="90000"/>
                  </a:schemeClr>
                </a:solidFill>
                <a:latin typeface="Times New Roman" panose="02020603050405020304" pitchFamily="18" charset="0"/>
                <a:cs typeface="Times New Roman" panose="02020603050405020304" pitchFamily="18" charset="0"/>
              </a:rPr>
              <a:t>5</a:t>
            </a:r>
            <a:r>
              <a:rPr 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Optimization Techniques</a:t>
            </a:r>
          </a:p>
        </p:txBody>
      </p:sp>
    </p:spTree>
    <p:extLst>
      <p:ext uri="{BB962C8B-B14F-4D97-AF65-F5344CB8AC3E}">
        <p14:creationId xmlns:p14="http://schemas.microsoft.com/office/powerpoint/2010/main" val="652058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Activation Function Choice</a:t>
            </a:r>
          </a:p>
        </p:txBody>
      </p:sp>
      <p:sp>
        <p:nvSpPr>
          <p:cNvPr id="6" name="TextBox 5">
            <a:extLst>
              <a:ext uri="{FF2B5EF4-FFF2-40B4-BE49-F238E27FC236}">
                <a16:creationId xmlns:a16="http://schemas.microsoft.com/office/drawing/2014/main" id="{5CEC9515-DA7B-CC2A-9A4E-382164C235A0}"/>
              </a:ext>
            </a:extLst>
          </p:cNvPr>
          <p:cNvSpPr txBox="1"/>
          <p:nvPr/>
        </p:nvSpPr>
        <p:spPr>
          <a:xfrm>
            <a:off x="838200" y="1690688"/>
            <a:ext cx="10515600" cy="3698961"/>
          </a:xfrm>
          <a:prstGeom prst="rect">
            <a:avLst/>
          </a:prstGeom>
          <a:noFill/>
        </p:spPr>
        <p:txBody>
          <a:bodyPr wrap="square">
            <a:spAutoFit/>
          </a:bodyPr>
          <a:lstStyle/>
          <a:p>
            <a:pPr>
              <a:lnSpc>
                <a:spcPct val="114000"/>
              </a:lnSpc>
            </a:pPr>
            <a:r>
              <a:rPr lang="en-US" sz="2000" b="1" dirty="0">
                <a:latin typeface="Times New Roman" panose="02020603050405020304" pitchFamily="18" charset="0"/>
                <a:cs typeface="Times New Roman" panose="02020603050405020304" pitchFamily="18" charset="0"/>
              </a:rPr>
              <a:t>For binary classification:</a:t>
            </a:r>
            <a:endParaRPr lang="en-US" sz="2000" dirty="0">
              <a:latin typeface="Times New Roman" panose="02020603050405020304" pitchFamily="18" charset="0"/>
              <a:cs typeface="Times New Roman" panose="02020603050405020304" pitchFamily="18" charset="0"/>
            </a:endParaRPr>
          </a:p>
          <a:p>
            <a:pPr>
              <a:lnSpc>
                <a:spcPct val="114000"/>
              </a:lnSpc>
              <a:spcBef>
                <a:spcPts val="600"/>
              </a:spcBef>
            </a:pPr>
            <a:r>
              <a:rPr lang="en-US" dirty="0">
                <a:latin typeface="Times New Roman" panose="02020603050405020304" pitchFamily="18" charset="0"/>
                <a:cs typeface="Times New Roman" panose="02020603050405020304" pitchFamily="18" charset="0"/>
              </a:rPr>
              <a:t>Use the </a:t>
            </a:r>
            <a:r>
              <a:rPr lang="en-US" b="1" dirty="0">
                <a:latin typeface="Times New Roman" panose="02020603050405020304" pitchFamily="18" charset="0"/>
                <a:cs typeface="Times New Roman" panose="02020603050405020304" pitchFamily="18" charset="0"/>
              </a:rPr>
              <a:t>sigmoid activation </a:t>
            </a:r>
            <a:r>
              <a:rPr lang="en-US" dirty="0">
                <a:latin typeface="Times New Roman" panose="02020603050405020304" pitchFamily="18" charset="0"/>
                <a:cs typeface="Times New Roman" panose="02020603050405020304" pitchFamily="18" charset="0"/>
              </a:rPr>
              <a:t>function in the output layer. It will squash outputs between 0 and 1, representing probabilities for the two classes.</a:t>
            </a:r>
          </a:p>
          <a:p>
            <a:pPr>
              <a:lnSpc>
                <a:spcPct val="114000"/>
              </a:lnSpc>
            </a:pPr>
            <a:endParaRPr lang="en-US" sz="2000" dirty="0">
              <a:latin typeface="Times New Roman" panose="02020603050405020304" pitchFamily="18" charset="0"/>
              <a:cs typeface="Times New Roman" panose="02020603050405020304" pitchFamily="18" charset="0"/>
            </a:endParaRPr>
          </a:p>
          <a:p>
            <a:pPr>
              <a:lnSpc>
                <a:spcPct val="114000"/>
              </a:lnSpc>
            </a:pPr>
            <a:r>
              <a:rPr lang="en-US" sz="2000" b="1" dirty="0">
                <a:latin typeface="Times New Roman" panose="02020603050405020304" pitchFamily="18" charset="0"/>
                <a:cs typeface="Times New Roman" panose="02020603050405020304" pitchFamily="18" charset="0"/>
              </a:rPr>
              <a:t>For multi-class classification:</a:t>
            </a:r>
            <a:endParaRPr lang="en-US" sz="2000" dirty="0">
              <a:latin typeface="Times New Roman" panose="02020603050405020304" pitchFamily="18" charset="0"/>
              <a:cs typeface="Times New Roman" panose="02020603050405020304" pitchFamily="18" charset="0"/>
            </a:endParaRPr>
          </a:p>
          <a:p>
            <a:pPr>
              <a:lnSpc>
                <a:spcPct val="114000"/>
              </a:lnSpc>
              <a:spcBef>
                <a:spcPts val="600"/>
              </a:spcBef>
            </a:pPr>
            <a:r>
              <a:rPr lang="en-US" dirty="0">
                <a:latin typeface="Times New Roman" panose="02020603050405020304" pitchFamily="18" charset="0"/>
                <a:cs typeface="Times New Roman" panose="02020603050405020304" pitchFamily="18" charset="0"/>
              </a:rPr>
              <a:t>Use the </a:t>
            </a:r>
            <a:r>
              <a:rPr lang="en-US" b="1" dirty="0" err="1">
                <a:latin typeface="Times New Roman" panose="02020603050405020304" pitchFamily="18" charset="0"/>
                <a:cs typeface="Times New Roman" panose="02020603050405020304" pitchFamily="18" charset="0"/>
              </a:rPr>
              <a:t>softmax</a:t>
            </a:r>
            <a:r>
              <a:rPr lang="en-US" b="1" dirty="0">
                <a:latin typeface="Times New Roman" panose="02020603050405020304" pitchFamily="18" charset="0"/>
                <a:cs typeface="Times New Roman" panose="02020603050405020304" pitchFamily="18" charset="0"/>
              </a:rPr>
              <a:t> activation </a:t>
            </a:r>
            <a:r>
              <a:rPr lang="en-US" dirty="0">
                <a:latin typeface="Times New Roman" panose="02020603050405020304" pitchFamily="18" charset="0"/>
                <a:cs typeface="Times New Roman" panose="02020603050405020304" pitchFamily="18" charset="0"/>
              </a:rPr>
              <a:t>function in the output layer. It will output probability distributions over all classes.</a:t>
            </a:r>
          </a:p>
          <a:p>
            <a:pPr>
              <a:lnSpc>
                <a:spcPct val="114000"/>
              </a:lnSpc>
            </a:pPr>
            <a:endParaRPr lang="en-US" sz="2000" dirty="0">
              <a:latin typeface="Times New Roman" panose="02020603050405020304" pitchFamily="18" charset="0"/>
              <a:cs typeface="Times New Roman" panose="02020603050405020304" pitchFamily="18" charset="0"/>
            </a:endParaRPr>
          </a:p>
          <a:p>
            <a:pPr>
              <a:lnSpc>
                <a:spcPct val="114000"/>
              </a:lnSpc>
            </a:pPr>
            <a:r>
              <a:rPr lang="en-US" sz="2000" b="1" dirty="0">
                <a:latin typeface="Times New Roman" panose="02020603050405020304" pitchFamily="18" charset="0"/>
                <a:cs typeface="Times New Roman" panose="02020603050405020304" pitchFamily="18" charset="0"/>
              </a:rPr>
              <a:t>If unsure:</a:t>
            </a:r>
            <a:endParaRPr lang="en-US" sz="2000" dirty="0">
              <a:latin typeface="Times New Roman" panose="02020603050405020304" pitchFamily="18" charset="0"/>
              <a:cs typeface="Times New Roman" panose="02020603050405020304" pitchFamily="18" charset="0"/>
            </a:endParaRPr>
          </a:p>
          <a:p>
            <a:pPr>
              <a:lnSpc>
                <a:spcPct val="114000"/>
              </a:lnSpc>
              <a:spcBef>
                <a:spcPts val="600"/>
              </a:spcBef>
            </a:pPr>
            <a:r>
              <a:rPr lang="en-US" dirty="0">
                <a:latin typeface="Times New Roman" panose="02020603050405020304" pitchFamily="18" charset="0"/>
                <a:cs typeface="Times New Roman" panose="02020603050405020304" pitchFamily="18" charset="0"/>
              </a:rPr>
              <a:t>Use the </a:t>
            </a:r>
            <a:r>
              <a:rPr lang="en-US" b="1" dirty="0" err="1">
                <a:latin typeface="Times New Roman" panose="02020603050405020304" pitchFamily="18" charset="0"/>
                <a:cs typeface="Times New Roman" panose="02020603050405020304" pitchFamily="18" charset="0"/>
              </a:rPr>
              <a:t>ReLU</a:t>
            </a:r>
            <a:r>
              <a:rPr lang="en-US" b="1" dirty="0">
                <a:latin typeface="Times New Roman" panose="02020603050405020304" pitchFamily="18" charset="0"/>
                <a:cs typeface="Times New Roman" panose="02020603050405020304" pitchFamily="18" charset="0"/>
              </a:rPr>
              <a:t> activation </a:t>
            </a:r>
            <a:r>
              <a:rPr lang="en-US" dirty="0">
                <a:latin typeface="Times New Roman" panose="02020603050405020304" pitchFamily="18" charset="0"/>
                <a:cs typeface="Times New Roman" panose="02020603050405020304" pitchFamily="18" charset="0"/>
              </a:rPr>
              <a:t>function in the hidden layers.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is the most common default activation function and usually a good choice.</a:t>
            </a:r>
          </a:p>
        </p:txBody>
      </p:sp>
    </p:spTree>
    <p:extLst>
      <p:ext uri="{BB962C8B-B14F-4D97-AF65-F5344CB8AC3E}">
        <p14:creationId xmlns:p14="http://schemas.microsoft.com/office/powerpoint/2010/main" val="2081981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3801041"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Neural</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Network</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Basics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809869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Perceptron Model and Multilayer </a:t>
            </a:r>
            <a:r>
              <a:rPr lang="en-US" altLang="zh-CN" sz="2800" dirty="0" err="1">
                <a:solidFill>
                  <a:schemeClr val="bg2">
                    <a:lumMod val="90000"/>
                  </a:schemeClr>
                </a:solidFill>
                <a:latin typeface="Times New Roman" panose="02020603050405020304" pitchFamily="18" charset="0"/>
                <a:cs typeface="Times New Roman" panose="02020603050405020304" pitchFamily="18" charset="0"/>
              </a:rPr>
              <a:t>Perceptrons</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 (MLP)</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345261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Activation Functions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2727029"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4 </a:t>
            </a:r>
            <a:r>
              <a:rPr lang="en-US" altLang="zh-CN" sz="2800" dirty="0">
                <a:latin typeface="Times New Roman" panose="02020603050405020304" pitchFamily="18" charset="0"/>
                <a:cs typeface="Times New Roman" panose="02020603050405020304" pitchFamily="18" charset="0"/>
              </a:rPr>
              <a:t>Loss Functions</a:t>
            </a:r>
            <a:endParaRPr lang="en-US"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8C18580-ADC7-8D82-5EEC-1992AAD818B3}"/>
              </a:ext>
            </a:extLst>
          </p:cNvPr>
          <p:cNvSpPr txBox="1"/>
          <p:nvPr/>
        </p:nvSpPr>
        <p:spPr>
          <a:xfrm>
            <a:off x="838198" y="5279136"/>
            <a:ext cx="4056431" cy="523220"/>
          </a:xfrm>
          <a:prstGeom prst="rect">
            <a:avLst/>
          </a:prstGeom>
          <a:noFill/>
        </p:spPr>
        <p:txBody>
          <a:bodyPr wrap="none" rtlCol="0">
            <a:spAutoFit/>
          </a:bodyPr>
          <a:lstStyle/>
          <a:p>
            <a:r>
              <a:rPr lang="en-US" altLang="zh-CN" sz="2800" dirty="0">
                <a:solidFill>
                  <a:schemeClr val="bg2">
                    <a:lumMod val="90000"/>
                  </a:schemeClr>
                </a:solidFill>
                <a:latin typeface="Times New Roman" panose="02020603050405020304" pitchFamily="18" charset="0"/>
                <a:cs typeface="Times New Roman" panose="02020603050405020304" pitchFamily="18" charset="0"/>
              </a:rPr>
              <a:t>5</a:t>
            </a:r>
            <a:r>
              <a:rPr 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Optimization Techniques</a:t>
            </a:r>
          </a:p>
        </p:txBody>
      </p:sp>
    </p:spTree>
    <p:extLst>
      <p:ext uri="{BB962C8B-B14F-4D97-AF65-F5344CB8AC3E}">
        <p14:creationId xmlns:p14="http://schemas.microsoft.com/office/powerpoint/2010/main" val="3941210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Loss Function</a:t>
            </a:r>
          </a:p>
        </p:txBody>
      </p:sp>
      <p:sp>
        <p:nvSpPr>
          <p:cNvPr id="3" name="TextBox 2">
            <a:extLst>
              <a:ext uri="{FF2B5EF4-FFF2-40B4-BE49-F238E27FC236}">
                <a16:creationId xmlns:a16="http://schemas.microsoft.com/office/drawing/2014/main" id="{599CFAC7-048B-80D7-D709-D4977F546536}"/>
              </a:ext>
            </a:extLst>
          </p:cNvPr>
          <p:cNvSpPr txBox="1"/>
          <p:nvPr/>
        </p:nvSpPr>
        <p:spPr>
          <a:xfrm>
            <a:off x="838201" y="1690688"/>
            <a:ext cx="6242221" cy="3573351"/>
          </a:xfrm>
          <a:prstGeom prst="rect">
            <a:avLst/>
          </a:prstGeom>
          <a:noFill/>
        </p:spPr>
        <p:txBody>
          <a:bodyPr wrap="square" rtlCol="0">
            <a:spAutoFit/>
          </a:bodyPr>
          <a:lstStyle/>
          <a:p>
            <a:pPr>
              <a:lnSpc>
                <a:spcPct val="114000"/>
              </a:lnSpc>
            </a:pPr>
            <a:r>
              <a:rPr lang="en-US" sz="2000" dirty="0">
                <a:latin typeface="Times New Roman" panose="02020603050405020304" pitchFamily="18" charset="0"/>
                <a:cs typeface="Times New Roman" panose="02020603050405020304" pitchFamily="18" charset="0"/>
              </a:rPr>
              <a:t>Definition: a measure of error between what your model predicts and what the actual value is. </a:t>
            </a:r>
          </a:p>
          <a:p>
            <a:pPr>
              <a:lnSpc>
                <a:spcPct val="114000"/>
              </a:lnSpc>
            </a:pPr>
            <a:r>
              <a:rPr lang="en-US" sz="2000" dirty="0">
                <a:latin typeface="Times New Roman" panose="02020603050405020304" pitchFamily="18" charset="0"/>
                <a:cs typeface="Times New Roman" panose="02020603050405020304" pitchFamily="18" charset="0"/>
              </a:rPr>
              <a:t>Purpose: quantifies how well the neural network matches what we want to output and thus guides the optimization process.</a:t>
            </a:r>
          </a:p>
          <a:p>
            <a:pPr>
              <a:lnSpc>
                <a:spcPct val="114000"/>
              </a:lnSpc>
            </a:pPr>
            <a:r>
              <a:rPr lang="en-US" sz="2000" dirty="0">
                <a:latin typeface="Times New Roman" panose="02020603050405020304" pitchFamily="18" charset="0"/>
                <a:cs typeface="Times New Roman" panose="02020603050405020304" pitchFamily="18" charset="0"/>
              </a:rPr>
              <a:t>Importance: The choice of loss function directly impacts how the weights of the model are adjusted.</a:t>
            </a:r>
          </a:p>
          <a:p>
            <a:pPr>
              <a:lnSpc>
                <a:spcPct val="114000"/>
              </a:lnSpc>
            </a:pPr>
            <a:r>
              <a:rPr lang="en-US" sz="2000" dirty="0">
                <a:latin typeface="Times New Roman" panose="02020603050405020304" pitchFamily="18" charset="0"/>
                <a:cs typeface="Times New Roman" panose="02020603050405020304" pitchFamily="18" charset="0"/>
              </a:rPr>
              <a:t>Examples: Mean Squared Error (Regression), Cross-Entropy (Classification).</a:t>
            </a:r>
          </a:p>
          <a:p>
            <a:pPr>
              <a:lnSpc>
                <a:spcPct val="114000"/>
              </a:lnSpc>
            </a:pPr>
            <a:r>
              <a:rPr lang="en-US" sz="2000" dirty="0">
                <a:latin typeface="Times New Roman" panose="02020603050405020304" pitchFamily="18" charset="0"/>
                <a:cs typeface="Times New Roman" panose="02020603050405020304" pitchFamily="18" charset="0"/>
              </a:rPr>
              <a:t>Notation: </a:t>
            </a:r>
          </a:p>
        </p:txBody>
      </p:sp>
      <p:pic>
        <p:nvPicPr>
          <p:cNvPr id="11268" name="Picture 4" descr="Loss Functions Explained. Intuitive explanations of various Loss… | by  Harsha Bommana | Deep Learning Demystified | Medium">
            <a:extLst>
              <a:ext uri="{FF2B5EF4-FFF2-40B4-BE49-F238E27FC236}">
                <a16:creationId xmlns:a16="http://schemas.microsoft.com/office/drawing/2014/main" id="{00234169-32E5-7571-6EF0-2B359A945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422" y="944016"/>
            <a:ext cx="4880918" cy="366068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ntroduction to Loss Functions | DataRobot Blog">
            <a:extLst>
              <a:ext uri="{FF2B5EF4-FFF2-40B4-BE49-F238E27FC236}">
                <a16:creationId xmlns:a16="http://schemas.microsoft.com/office/drawing/2014/main" id="{51D5BEB0-495A-7454-3C45-5BB138112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431" y="3601182"/>
            <a:ext cx="3559089" cy="28082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B924401-5F0A-C2BF-7BFC-D4CBB7AACA3B}"/>
                  </a:ext>
                </a:extLst>
              </p:cNvPr>
              <p:cNvSpPr txBox="1"/>
              <p:nvPr/>
            </p:nvSpPr>
            <p:spPr>
              <a:xfrm>
                <a:off x="2110562" y="4923242"/>
                <a:ext cx="14169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𝑾</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𝒚</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 name="TextBox 6">
                <a:extLst>
                  <a:ext uri="{FF2B5EF4-FFF2-40B4-BE49-F238E27FC236}">
                    <a16:creationId xmlns:a16="http://schemas.microsoft.com/office/drawing/2014/main" id="{BB924401-5F0A-C2BF-7BFC-D4CBB7AACA3B}"/>
                  </a:ext>
                </a:extLst>
              </p:cNvPr>
              <p:cNvSpPr txBox="1">
                <a:spLocks noRot="1" noChangeAspect="1" noMove="1" noResize="1" noEditPoints="1" noAdjustHandles="1" noChangeArrowheads="1" noChangeShapeType="1" noTextEdit="1"/>
              </p:cNvSpPr>
              <p:nvPr/>
            </p:nvSpPr>
            <p:spPr>
              <a:xfrm>
                <a:off x="2110562" y="4923242"/>
                <a:ext cx="1416926" cy="276999"/>
              </a:xfrm>
              <a:prstGeom prst="rect">
                <a:avLst/>
              </a:prstGeom>
              <a:blipFill>
                <a:blip r:embed="rId5"/>
                <a:stretch>
                  <a:fillRect l="-3571" r="-6250" b="-34783"/>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2F5237DF-E742-75F4-3313-7454F3A0C283}"/>
              </a:ext>
            </a:extLst>
          </p:cNvPr>
          <p:cNvSpPr/>
          <p:nvPr/>
        </p:nvSpPr>
        <p:spPr>
          <a:xfrm>
            <a:off x="2381693" y="4848448"/>
            <a:ext cx="797442" cy="415592"/>
          </a:xfrm>
          <a:prstGeom prst="roundRect">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66AFB8F5-9168-9B90-49D2-1498746EABBA}"/>
              </a:ext>
            </a:extLst>
          </p:cNvPr>
          <p:cNvSpPr/>
          <p:nvPr/>
        </p:nvSpPr>
        <p:spPr>
          <a:xfrm>
            <a:off x="3208912" y="4848448"/>
            <a:ext cx="251987" cy="415591"/>
          </a:xfrm>
          <a:prstGeom prst="roundRect">
            <a:avLst/>
          </a:prstGeom>
          <a:solidFill>
            <a:srgbClr val="FFBF53">
              <a:alpha val="15000"/>
            </a:srgbClr>
          </a:solidFill>
          <a:ln w="28575">
            <a:solidFill>
              <a:srgbClr val="FFBF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0516F22-D045-5B7B-C6F9-59359B7D48EA}"/>
              </a:ext>
            </a:extLst>
          </p:cNvPr>
          <p:cNvSpPr txBox="1"/>
          <p:nvPr/>
        </p:nvSpPr>
        <p:spPr>
          <a:xfrm>
            <a:off x="2276231" y="5226541"/>
            <a:ext cx="922047" cy="307777"/>
          </a:xfrm>
          <a:prstGeom prst="rect">
            <a:avLst/>
          </a:prstGeom>
          <a:noFill/>
        </p:spPr>
        <p:txBody>
          <a:bodyPr wrap="none" rtlCol="0">
            <a:spAutoFit/>
          </a:bodyPr>
          <a:lstStyle/>
          <a:p>
            <a:r>
              <a:rPr lang="en-US" sz="1400" dirty="0">
                <a:solidFill>
                  <a:srgbClr val="4B9CD3"/>
                </a:solidFill>
                <a:latin typeface="Times New Roman" panose="02020603050405020304" pitchFamily="18" charset="0"/>
                <a:cs typeface="Times New Roman" panose="02020603050405020304" pitchFamily="18" charset="0"/>
              </a:rPr>
              <a:t>Prediction</a:t>
            </a:r>
          </a:p>
        </p:txBody>
      </p:sp>
      <p:sp>
        <p:nvSpPr>
          <p:cNvPr id="11" name="TextBox 10">
            <a:extLst>
              <a:ext uri="{FF2B5EF4-FFF2-40B4-BE49-F238E27FC236}">
                <a16:creationId xmlns:a16="http://schemas.microsoft.com/office/drawing/2014/main" id="{C97CB5A1-6C38-E31D-410D-476E903A0A71}"/>
              </a:ext>
            </a:extLst>
          </p:cNvPr>
          <p:cNvSpPr txBox="1"/>
          <p:nvPr/>
        </p:nvSpPr>
        <p:spPr>
          <a:xfrm>
            <a:off x="3083663" y="5226541"/>
            <a:ext cx="516616" cy="307777"/>
          </a:xfrm>
          <a:prstGeom prst="rect">
            <a:avLst/>
          </a:prstGeom>
          <a:noFill/>
        </p:spPr>
        <p:txBody>
          <a:bodyPr wrap="none" rtlCol="0">
            <a:spAutoFit/>
          </a:bodyPr>
          <a:lstStyle/>
          <a:p>
            <a:r>
              <a:rPr lang="en-US" sz="1400" dirty="0">
                <a:solidFill>
                  <a:srgbClr val="FFBF53"/>
                </a:solidFill>
                <a:latin typeface="Times New Roman" panose="02020603050405020304" pitchFamily="18" charset="0"/>
                <a:cs typeface="Times New Roman" panose="02020603050405020304" pitchFamily="18" charset="0"/>
              </a:rPr>
              <a:t>True</a:t>
            </a:r>
          </a:p>
        </p:txBody>
      </p:sp>
    </p:spTree>
    <p:extLst>
      <p:ext uri="{BB962C8B-B14F-4D97-AF65-F5344CB8AC3E}">
        <p14:creationId xmlns:p14="http://schemas.microsoft.com/office/powerpoint/2010/main" val="4123604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Loss Function for Regression</a:t>
            </a:r>
          </a:p>
        </p:txBody>
      </p:sp>
      <p:pic>
        <p:nvPicPr>
          <p:cNvPr id="12292" name="Picture 4" descr="5 Regression Loss Functions All Machine Learners Should Know | by ...">
            <a:extLst>
              <a:ext uri="{FF2B5EF4-FFF2-40B4-BE49-F238E27FC236}">
                <a16:creationId xmlns:a16="http://schemas.microsoft.com/office/drawing/2014/main" id="{8E4998EB-8280-256E-D9B8-8B18944E88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50" t="1909" r="786" b="4126"/>
          <a:stretch/>
        </p:blipFill>
        <p:spPr bwMode="auto">
          <a:xfrm>
            <a:off x="701021" y="3518897"/>
            <a:ext cx="4466724" cy="2727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5 Regression Loss Functions All Machine Learners Should Know | by ...">
            <a:extLst>
              <a:ext uri="{FF2B5EF4-FFF2-40B4-BE49-F238E27FC236}">
                <a16:creationId xmlns:a16="http://schemas.microsoft.com/office/drawing/2014/main" id="{E1FE7365-A0D8-913D-DD99-2B47218952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037" b="4126"/>
          <a:stretch/>
        </p:blipFill>
        <p:spPr bwMode="auto">
          <a:xfrm>
            <a:off x="6284684" y="3526308"/>
            <a:ext cx="4765960" cy="27831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63287FB-69A9-80B7-402B-54274A550B5A}"/>
              </a:ext>
            </a:extLst>
          </p:cNvPr>
          <p:cNvPicPr>
            <a:picLocks noChangeAspect="1"/>
          </p:cNvPicPr>
          <p:nvPr/>
        </p:nvPicPr>
        <p:blipFill>
          <a:blip r:embed="rId4"/>
          <a:stretch>
            <a:fillRect/>
          </a:stretch>
        </p:blipFill>
        <p:spPr>
          <a:xfrm>
            <a:off x="712913" y="1316508"/>
            <a:ext cx="4114800" cy="2209800"/>
          </a:xfrm>
          <a:prstGeom prst="rect">
            <a:avLst/>
          </a:prstGeom>
        </p:spPr>
      </p:pic>
      <p:pic>
        <p:nvPicPr>
          <p:cNvPr id="13" name="Picture 12">
            <a:extLst>
              <a:ext uri="{FF2B5EF4-FFF2-40B4-BE49-F238E27FC236}">
                <a16:creationId xmlns:a16="http://schemas.microsoft.com/office/drawing/2014/main" id="{C8F40FE3-9B59-8BA3-7A84-EBA4FDA6D668}"/>
              </a:ext>
            </a:extLst>
          </p:cNvPr>
          <p:cNvPicPr>
            <a:picLocks noChangeAspect="1"/>
          </p:cNvPicPr>
          <p:nvPr/>
        </p:nvPicPr>
        <p:blipFill>
          <a:blip r:embed="rId5"/>
          <a:stretch>
            <a:fillRect/>
          </a:stretch>
        </p:blipFill>
        <p:spPr>
          <a:xfrm>
            <a:off x="6732644" y="1330363"/>
            <a:ext cx="4318000" cy="2209800"/>
          </a:xfrm>
          <a:prstGeom prst="rect">
            <a:avLst/>
          </a:prstGeom>
        </p:spPr>
      </p:pic>
    </p:spTree>
    <p:extLst>
      <p:ext uri="{BB962C8B-B14F-4D97-AF65-F5344CB8AC3E}">
        <p14:creationId xmlns:p14="http://schemas.microsoft.com/office/powerpoint/2010/main" val="347405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0A15A7-2FF1-ABC1-E6E4-18FD9EA7E903}"/>
              </a:ext>
            </a:extLst>
          </p:cNvPr>
          <p:cNvPicPr>
            <a:picLocks noChangeAspect="1"/>
          </p:cNvPicPr>
          <p:nvPr/>
        </p:nvPicPr>
        <p:blipFill rotWithShape="1">
          <a:blip r:embed="rId3"/>
          <a:srcRect r="22899"/>
          <a:stretch/>
        </p:blipFill>
        <p:spPr>
          <a:xfrm>
            <a:off x="657445" y="2573394"/>
            <a:ext cx="4797057" cy="3772065"/>
          </a:xfrm>
          <a:prstGeom prst="rect">
            <a:avLst/>
          </a:prstGeom>
        </p:spPr>
      </p:pic>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Loss Function for Regression - MSE</a:t>
            </a:r>
          </a:p>
        </p:txBody>
      </p:sp>
      <p:sp>
        <p:nvSpPr>
          <p:cNvPr id="3" name="TextBox 2">
            <a:extLst>
              <a:ext uri="{FF2B5EF4-FFF2-40B4-BE49-F238E27FC236}">
                <a16:creationId xmlns:a16="http://schemas.microsoft.com/office/drawing/2014/main" id="{E8FCDAE9-63BB-1561-603B-84264232B0C6}"/>
              </a:ext>
            </a:extLst>
          </p:cNvPr>
          <p:cNvSpPr txBox="1"/>
          <p:nvPr/>
        </p:nvSpPr>
        <p:spPr>
          <a:xfrm>
            <a:off x="838201" y="1690688"/>
            <a:ext cx="10515600"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Mean Square Error (MSE), also called L2 Loss, is the most commonly used regression loss function. It calculates the average of the squares of the errors between actual and predicted values.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2ED3749-0F23-1A81-F9F6-053E5CC00260}"/>
                  </a:ext>
                </a:extLst>
              </p:cNvPr>
              <p:cNvSpPr txBox="1"/>
              <p:nvPr/>
            </p:nvSpPr>
            <p:spPr>
              <a:xfrm>
                <a:off x="6002078" y="2739252"/>
                <a:ext cx="5351722" cy="1051763"/>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𝑀𝑆𝐸</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e>
                            </m:d>
                          </m:e>
                          <m:sup>
                            <m:r>
                              <a:rPr lang="en-US" sz="2000" b="0" i="1" smtClean="0">
                                <a:latin typeface="Cambria Math" panose="02040503050406030204" pitchFamily="18" charset="0"/>
                              </a:rPr>
                              <m:t>2</m:t>
                            </m:r>
                          </m:sup>
                        </m:sSup>
                      </m:e>
                    </m:nary>
                  </m:oMath>
                </a14:m>
                <a:r>
                  <a:rPr lang="en-US" sz="2000" dirty="0">
                    <a:latin typeface="Times New Roman" panose="02020603050405020304" pitchFamily="18" charset="0"/>
                    <a:cs typeface="Times New Roman" panose="02020603050405020304" pitchFamily="18" charset="0"/>
                  </a:rPr>
                  <a:t> , </a:t>
                </a:r>
              </a:p>
              <a:p>
                <a:r>
                  <a:rPr lang="en-US" sz="2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is the actual value, </a:t>
                </a:r>
                <a14:m>
                  <m:oMath xmlns:m="http://schemas.openxmlformats.org/officeDocument/2006/math">
                    <m:sSub>
                      <m:sSubPr>
                        <m:ctrlPr>
                          <a:rPr lang="en-US" sz="2000" b="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is the predicted value, and </a:t>
                </a:r>
                <a14:m>
                  <m:oMath xmlns:m="http://schemas.openxmlformats.org/officeDocument/2006/math">
                    <m:r>
                      <a:rPr lang="en-US" sz="2000" b="0" i="1" smtClean="0">
                        <a:latin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is the number of samples.</a:t>
                </a:r>
              </a:p>
            </p:txBody>
          </p:sp>
        </mc:Choice>
        <mc:Fallback>
          <p:sp>
            <p:nvSpPr>
              <p:cNvPr id="6" name="TextBox 5">
                <a:extLst>
                  <a:ext uri="{FF2B5EF4-FFF2-40B4-BE49-F238E27FC236}">
                    <a16:creationId xmlns:a16="http://schemas.microsoft.com/office/drawing/2014/main" id="{72ED3749-0F23-1A81-F9F6-053E5CC00260}"/>
                  </a:ext>
                </a:extLst>
              </p:cNvPr>
              <p:cNvSpPr txBox="1">
                <a:spLocks noRot="1" noChangeAspect="1" noMove="1" noResize="1" noEditPoints="1" noAdjustHandles="1" noChangeArrowheads="1" noChangeShapeType="1" noTextEdit="1"/>
              </p:cNvSpPr>
              <p:nvPr/>
            </p:nvSpPr>
            <p:spPr>
              <a:xfrm>
                <a:off x="6002078" y="2739252"/>
                <a:ext cx="5351722" cy="1051763"/>
              </a:xfrm>
              <a:prstGeom prst="rect">
                <a:avLst/>
              </a:prstGeom>
              <a:blipFill>
                <a:blip r:embed="rId4"/>
                <a:stretch>
                  <a:fillRect l="-2837" t="-42857" b="-1428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87CBE63-BFB0-8506-3A31-80F5C44E33CF}"/>
              </a:ext>
            </a:extLst>
          </p:cNvPr>
          <p:cNvSpPr txBox="1"/>
          <p:nvPr/>
        </p:nvSpPr>
        <p:spPr>
          <a:xfrm>
            <a:off x="6002078" y="3987508"/>
            <a:ext cx="5351722" cy="193899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Characteristics: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Emphasizes larger errors due to squaring, leading to a focus on model accuracy in areas with higher error rates.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Sensitive to outliers as errors are squared, potentially leading to overemphasis on outliers.</a:t>
            </a:r>
          </a:p>
        </p:txBody>
      </p:sp>
      <p:sp>
        <p:nvSpPr>
          <p:cNvPr id="13" name="TextBox 12">
            <a:extLst>
              <a:ext uri="{FF2B5EF4-FFF2-40B4-BE49-F238E27FC236}">
                <a16:creationId xmlns:a16="http://schemas.microsoft.com/office/drawing/2014/main" id="{4CE9FAFA-181C-86C7-FAC9-ED3FBDE67A47}"/>
              </a:ext>
            </a:extLst>
          </p:cNvPr>
          <p:cNvSpPr txBox="1"/>
          <p:nvPr/>
        </p:nvSpPr>
        <p:spPr>
          <a:xfrm>
            <a:off x="6002078" y="5945349"/>
            <a:ext cx="603581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Preferred when larger errors are significantly undesirable</a:t>
            </a:r>
          </a:p>
        </p:txBody>
      </p:sp>
    </p:spTree>
    <p:extLst>
      <p:ext uri="{BB962C8B-B14F-4D97-AF65-F5344CB8AC3E}">
        <p14:creationId xmlns:p14="http://schemas.microsoft.com/office/powerpoint/2010/main" val="3933606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0A15A7-2FF1-ABC1-E6E4-18FD9EA7E903}"/>
              </a:ext>
            </a:extLst>
          </p:cNvPr>
          <p:cNvPicPr>
            <a:picLocks noChangeAspect="1"/>
          </p:cNvPicPr>
          <p:nvPr/>
        </p:nvPicPr>
        <p:blipFill rotWithShape="1">
          <a:blip r:embed="rId3"/>
          <a:srcRect r="22899"/>
          <a:stretch/>
        </p:blipFill>
        <p:spPr>
          <a:xfrm>
            <a:off x="657445" y="2573394"/>
            <a:ext cx="4797057" cy="3772065"/>
          </a:xfrm>
          <a:prstGeom prst="rect">
            <a:avLst/>
          </a:prstGeom>
        </p:spPr>
      </p:pic>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Loss Function for Regression - MAE</a:t>
            </a:r>
          </a:p>
        </p:txBody>
      </p:sp>
      <p:sp>
        <p:nvSpPr>
          <p:cNvPr id="3" name="TextBox 2">
            <a:extLst>
              <a:ext uri="{FF2B5EF4-FFF2-40B4-BE49-F238E27FC236}">
                <a16:creationId xmlns:a16="http://schemas.microsoft.com/office/drawing/2014/main" id="{E8FCDAE9-63BB-1561-603B-84264232B0C6}"/>
              </a:ext>
            </a:extLst>
          </p:cNvPr>
          <p:cNvSpPr txBox="1"/>
          <p:nvPr/>
        </p:nvSpPr>
        <p:spPr>
          <a:xfrm>
            <a:off x="838201" y="1690688"/>
            <a:ext cx="10515600"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Mean Absolute Error (MAE), also called L1 Loss. It is the sum of absolute differences between our target and predicted variables. It measures the average magnitude of errors in a set of predictions, without considering their direction.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2ED3749-0F23-1A81-F9F6-053E5CC00260}"/>
                  </a:ext>
                </a:extLst>
              </p:cNvPr>
              <p:cNvSpPr txBox="1"/>
              <p:nvPr/>
            </p:nvSpPr>
            <p:spPr>
              <a:xfrm>
                <a:off x="6002078" y="2739252"/>
                <a:ext cx="5351722" cy="1051763"/>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𝑀𝐴𝐸</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nary>
                  </m:oMath>
                </a14:m>
                <a:r>
                  <a:rPr lang="en-US" sz="2000" dirty="0">
                    <a:latin typeface="Times New Roman" panose="02020603050405020304" pitchFamily="18" charset="0"/>
                    <a:cs typeface="Times New Roman" panose="02020603050405020304" pitchFamily="18" charset="0"/>
                  </a:rPr>
                  <a:t> , </a:t>
                </a:r>
              </a:p>
              <a:p>
                <a:r>
                  <a:rPr lang="en-US" sz="2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is the actual value, </a:t>
                </a:r>
                <a14:m>
                  <m:oMath xmlns:m="http://schemas.openxmlformats.org/officeDocument/2006/math">
                    <m:sSub>
                      <m:sSubPr>
                        <m:ctrlPr>
                          <a:rPr lang="en-US" sz="2000" b="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is the predicted value, and </a:t>
                </a:r>
                <a14:m>
                  <m:oMath xmlns:m="http://schemas.openxmlformats.org/officeDocument/2006/math">
                    <m:r>
                      <a:rPr lang="en-US" sz="2000" b="0" i="1" smtClean="0">
                        <a:latin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is the number of samples.</a:t>
                </a:r>
              </a:p>
            </p:txBody>
          </p:sp>
        </mc:Choice>
        <mc:Fallback>
          <p:sp>
            <p:nvSpPr>
              <p:cNvPr id="6" name="TextBox 5">
                <a:extLst>
                  <a:ext uri="{FF2B5EF4-FFF2-40B4-BE49-F238E27FC236}">
                    <a16:creationId xmlns:a16="http://schemas.microsoft.com/office/drawing/2014/main" id="{72ED3749-0F23-1A81-F9F6-053E5CC00260}"/>
                  </a:ext>
                </a:extLst>
              </p:cNvPr>
              <p:cNvSpPr txBox="1">
                <a:spLocks noRot="1" noChangeAspect="1" noMove="1" noResize="1" noEditPoints="1" noAdjustHandles="1" noChangeArrowheads="1" noChangeShapeType="1" noTextEdit="1"/>
              </p:cNvSpPr>
              <p:nvPr/>
            </p:nvSpPr>
            <p:spPr>
              <a:xfrm>
                <a:off x="6002078" y="2739252"/>
                <a:ext cx="5351722" cy="1051763"/>
              </a:xfrm>
              <a:prstGeom prst="rect">
                <a:avLst/>
              </a:prstGeom>
              <a:blipFill>
                <a:blip r:embed="rId4"/>
                <a:stretch>
                  <a:fillRect l="-2837" t="-42857" b="-1428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87CBE63-BFB0-8506-3A31-80F5C44E33CF}"/>
              </a:ext>
            </a:extLst>
          </p:cNvPr>
          <p:cNvSpPr txBox="1"/>
          <p:nvPr/>
        </p:nvSpPr>
        <p:spPr>
          <a:xfrm>
            <a:off x="6002078" y="3987508"/>
            <a:ext cx="5351722" cy="193899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Characteristics: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Provides a linear score that gives equal weight to all errors, regardless of their size.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Less sensitive to outliers compared to MSE, offering a more robust error metric in datasets with anomalies.</a:t>
            </a:r>
          </a:p>
        </p:txBody>
      </p:sp>
      <p:sp>
        <p:nvSpPr>
          <p:cNvPr id="13" name="TextBox 12">
            <a:extLst>
              <a:ext uri="{FF2B5EF4-FFF2-40B4-BE49-F238E27FC236}">
                <a16:creationId xmlns:a16="http://schemas.microsoft.com/office/drawing/2014/main" id="{4CE9FAFA-181C-86C7-FAC9-ED3FBDE67A47}"/>
              </a:ext>
            </a:extLst>
          </p:cNvPr>
          <p:cNvSpPr txBox="1"/>
          <p:nvPr/>
        </p:nvSpPr>
        <p:spPr>
          <a:xfrm>
            <a:off x="6035749" y="5926500"/>
            <a:ext cx="6156251"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Useful when you want to avoid the over-penalization of large errors and when dealing with outliers.</a:t>
            </a:r>
          </a:p>
        </p:txBody>
      </p:sp>
    </p:spTree>
    <p:extLst>
      <p:ext uri="{BB962C8B-B14F-4D97-AF65-F5344CB8AC3E}">
        <p14:creationId xmlns:p14="http://schemas.microsoft.com/office/powerpoint/2010/main" val="2435687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Loss Function for Regression – MSE vs MAE</a:t>
            </a:r>
          </a:p>
        </p:txBody>
      </p:sp>
      <p:pic>
        <p:nvPicPr>
          <p:cNvPr id="12292" name="Picture 4" descr="5 Regression Loss Functions All Machine Learners Should Know | by ...">
            <a:extLst>
              <a:ext uri="{FF2B5EF4-FFF2-40B4-BE49-F238E27FC236}">
                <a16:creationId xmlns:a16="http://schemas.microsoft.com/office/drawing/2014/main" id="{8E4998EB-8280-256E-D9B8-8B18944E88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50" t="1909" r="786" b="4126"/>
          <a:stretch/>
        </p:blipFill>
        <p:spPr bwMode="auto">
          <a:xfrm>
            <a:off x="838200" y="1704543"/>
            <a:ext cx="4466724" cy="2727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5 Regression Loss Functions All Machine Learners Should Know | by ...">
            <a:extLst>
              <a:ext uri="{FF2B5EF4-FFF2-40B4-BE49-F238E27FC236}">
                <a16:creationId xmlns:a16="http://schemas.microsoft.com/office/drawing/2014/main" id="{E1FE7365-A0D8-913D-DD99-2B47218952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037" b="4126"/>
          <a:stretch/>
        </p:blipFill>
        <p:spPr bwMode="auto">
          <a:xfrm>
            <a:off x="6421863" y="1690688"/>
            <a:ext cx="4765960" cy="27831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DE8EF8-7EF4-4965-410D-044A284BA69C}"/>
              </a:ext>
            </a:extLst>
          </p:cNvPr>
          <p:cNvSpPr txBox="1"/>
          <p:nvPr/>
        </p:nvSpPr>
        <p:spPr>
          <a:xfrm>
            <a:off x="6806158" y="4580027"/>
            <a:ext cx="4466725" cy="1646413"/>
          </a:xfrm>
          <a:prstGeom prst="rect">
            <a:avLst/>
          </a:prstGeom>
          <a:noFill/>
        </p:spPr>
        <p:txBody>
          <a:bodyPr wrap="square" rtlCol="0">
            <a:spAutoFit/>
          </a:bodyPr>
          <a:lstStyle/>
          <a:p>
            <a:pPr>
              <a:lnSpc>
                <a:spcPct val="114000"/>
              </a:lnSpc>
            </a:pPr>
            <a:r>
              <a:rPr lang="en-US" dirty="0">
                <a:latin typeface="Times New Roman" panose="02020603050405020304" pitchFamily="18" charset="0"/>
                <a:cs typeface="Times New Roman" panose="02020603050405020304" pitchFamily="18" charset="0"/>
              </a:rPr>
              <a:t>For MAE, its gradient is the same throughout, which means the gradient will be large even for small loss values. We can </a:t>
            </a:r>
            <a:r>
              <a:rPr lang="en-US" b="1" dirty="0">
                <a:latin typeface="Times New Roman" panose="02020603050405020304" pitchFamily="18" charset="0"/>
                <a:cs typeface="Times New Roman" panose="02020603050405020304" pitchFamily="18" charset="0"/>
              </a:rPr>
              <a:t>use dynamic learning rate</a:t>
            </a:r>
            <a:r>
              <a:rPr lang="en-US" dirty="0">
                <a:latin typeface="Times New Roman" panose="02020603050405020304" pitchFamily="18" charset="0"/>
                <a:cs typeface="Times New Roman" panose="02020603050405020304" pitchFamily="18" charset="0"/>
              </a:rPr>
              <a:t> which decreases as we move closer to the minima to fix this problem.</a:t>
            </a:r>
          </a:p>
        </p:txBody>
      </p:sp>
      <p:sp>
        <p:nvSpPr>
          <p:cNvPr id="7" name="TextBox 6">
            <a:extLst>
              <a:ext uri="{FF2B5EF4-FFF2-40B4-BE49-F238E27FC236}">
                <a16:creationId xmlns:a16="http://schemas.microsoft.com/office/drawing/2014/main" id="{DE3FEC5E-7DA4-355E-756B-78F0EF7B9CB4}"/>
              </a:ext>
            </a:extLst>
          </p:cNvPr>
          <p:cNvSpPr txBox="1"/>
          <p:nvPr/>
        </p:nvSpPr>
        <p:spPr>
          <a:xfrm>
            <a:off x="1035112" y="4580027"/>
            <a:ext cx="4466724" cy="1659493"/>
          </a:xfrm>
          <a:prstGeom prst="rect">
            <a:avLst/>
          </a:prstGeom>
          <a:noFill/>
        </p:spPr>
        <p:txBody>
          <a:bodyPr wrap="square" rtlCol="0">
            <a:spAutoFit/>
          </a:bodyPr>
          <a:lstStyle/>
          <a:p>
            <a:pPr>
              <a:lnSpc>
                <a:spcPct val="115000"/>
              </a:lnSpc>
            </a:pPr>
            <a:r>
              <a:rPr lang="en-US" dirty="0">
                <a:latin typeface="Times New Roman" panose="02020603050405020304" pitchFamily="18" charset="0"/>
                <a:cs typeface="Times New Roman" panose="02020603050405020304" pitchFamily="18" charset="0"/>
              </a:rPr>
              <a:t>For MSE, the gradient is high for larger loss values and decreases as loss approaches 0, making it </a:t>
            </a:r>
            <a:r>
              <a:rPr lang="en-US" b="1" dirty="0">
                <a:latin typeface="Times New Roman" panose="02020603050405020304" pitchFamily="18" charset="0"/>
                <a:cs typeface="Times New Roman" panose="02020603050405020304" pitchFamily="18" charset="0"/>
              </a:rPr>
              <a:t>more precise at the end of training</a:t>
            </a:r>
            <a:r>
              <a:rPr lang="en-US" dirty="0">
                <a:latin typeface="Times New Roman" panose="02020603050405020304" pitchFamily="18" charset="0"/>
                <a:cs typeface="Times New Roman" panose="02020603050405020304" pitchFamily="18" charset="0"/>
              </a:rPr>
              <a:t>. It can easily converge even with a fixed learning rate.</a:t>
            </a:r>
          </a:p>
        </p:txBody>
      </p:sp>
    </p:spTree>
    <p:extLst>
      <p:ext uri="{BB962C8B-B14F-4D97-AF65-F5344CB8AC3E}">
        <p14:creationId xmlns:p14="http://schemas.microsoft.com/office/powerpoint/2010/main" val="1363425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Loss Function for Regression – MSE vs MAE</a:t>
            </a:r>
          </a:p>
        </p:txBody>
      </p:sp>
      <p:sp>
        <p:nvSpPr>
          <p:cNvPr id="3" name="TextBox 2">
            <a:extLst>
              <a:ext uri="{FF2B5EF4-FFF2-40B4-BE49-F238E27FC236}">
                <a16:creationId xmlns:a16="http://schemas.microsoft.com/office/drawing/2014/main" id="{15452293-AE19-B88F-9467-548054BC3754}"/>
              </a:ext>
            </a:extLst>
          </p:cNvPr>
          <p:cNvSpPr txBox="1"/>
          <p:nvPr/>
        </p:nvSpPr>
        <p:spPr>
          <a:xfrm>
            <a:off x="714349" y="5788795"/>
            <a:ext cx="10639451"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Using the squared error is easier to solve, but using the absolute error is more robust to outliers.</a:t>
            </a:r>
          </a:p>
        </p:txBody>
      </p:sp>
      <p:pic>
        <p:nvPicPr>
          <p:cNvPr id="14338" name="Picture 2">
            <a:extLst>
              <a:ext uri="{FF2B5EF4-FFF2-40B4-BE49-F238E27FC236}">
                <a16:creationId xmlns:a16="http://schemas.microsoft.com/office/drawing/2014/main" id="{9B3962C6-3D32-9A36-0386-49C5053CD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1568745"/>
            <a:ext cx="88900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359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Loss Function for Classification</a:t>
            </a:r>
          </a:p>
        </p:txBody>
      </p:sp>
      <p:sp>
        <p:nvSpPr>
          <p:cNvPr id="3" name="TextBox 2">
            <a:extLst>
              <a:ext uri="{FF2B5EF4-FFF2-40B4-BE49-F238E27FC236}">
                <a16:creationId xmlns:a16="http://schemas.microsoft.com/office/drawing/2014/main" id="{AC0294B8-3C74-C198-A9C1-929C39124CCF}"/>
              </a:ext>
            </a:extLst>
          </p:cNvPr>
          <p:cNvSpPr txBox="1"/>
          <p:nvPr/>
        </p:nvSpPr>
        <p:spPr>
          <a:xfrm>
            <a:off x="838200" y="1690688"/>
            <a:ext cx="3350084" cy="1046440"/>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Binary Classification Task</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Binary Cross-Entropy</a:t>
            </a:r>
          </a:p>
        </p:txBody>
      </p:sp>
      <p:sp>
        <p:nvSpPr>
          <p:cNvPr id="6" name="TextBox 5">
            <a:extLst>
              <a:ext uri="{FF2B5EF4-FFF2-40B4-BE49-F238E27FC236}">
                <a16:creationId xmlns:a16="http://schemas.microsoft.com/office/drawing/2014/main" id="{37FAD37F-F916-0A86-108A-988ED6CFF92D}"/>
              </a:ext>
            </a:extLst>
          </p:cNvPr>
          <p:cNvSpPr txBox="1"/>
          <p:nvPr/>
        </p:nvSpPr>
        <p:spPr>
          <a:xfrm>
            <a:off x="838200" y="3363601"/>
            <a:ext cx="6097772" cy="1763624"/>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Multi-Class Classification Task</a:t>
            </a:r>
            <a:endParaRPr lang="en-US" sz="22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a:lnSpc>
                <a:spcPct val="114000"/>
              </a:lnSpc>
            </a:pPr>
            <a:r>
              <a:rPr lang="en-US" sz="2000" dirty="0">
                <a:latin typeface="Times New Roman" panose="02020603050405020304" pitchFamily="18" charset="0"/>
                <a:cs typeface="Times New Roman" panose="02020603050405020304" pitchFamily="18" charset="0"/>
              </a:rPr>
              <a:t>Cross-Entropy Loss</a:t>
            </a:r>
          </a:p>
          <a:p>
            <a:pPr>
              <a:lnSpc>
                <a:spcPct val="114000"/>
              </a:lnSpc>
            </a:pPr>
            <a:r>
              <a:rPr lang="en-US" sz="2000" dirty="0" err="1">
                <a:latin typeface="Times New Roman" panose="02020603050405020304" pitchFamily="18" charset="0"/>
                <a:cs typeface="Times New Roman" panose="02020603050405020304" pitchFamily="18" charset="0"/>
              </a:rPr>
              <a:t>Kullback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Leibler</a:t>
            </a:r>
            <a:r>
              <a:rPr lang="en-US" sz="2000" dirty="0">
                <a:latin typeface="Times New Roman" panose="02020603050405020304" pitchFamily="18" charset="0"/>
                <a:cs typeface="Times New Roman" panose="02020603050405020304" pitchFamily="18" charset="0"/>
              </a:rPr>
              <a:t> Divergence Loss</a:t>
            </a:r>
          </a:p>
          <a:p>
            <a:pPr>
              <a:lnSpc>
                <a:spcPct val="114000"/>
              </a:lnSpc>
            </a:pPr>
            <a:r>
              <a:rPr lang="en-US" sz="2000" dirty="0">
                <a:latin typeface="Times New Roman" panose="02020603050405020304" pitchFamily="18" charset="0"/>
                <a:cs typeface="Times New Roman" panose="02020603050405020304" pitchFamily="18" charset="0"/>
              </a:rPr>
              <a:t>Negative Log Likelihood Loss</a:t>
            </a:r>
          </a:p>
        </p:txBody>
      </p:sp>
    </p:spTree>
    <p:extLst>
      <p:ext uri="{BB962C8B-B14F-4D97-AF65-F5344CB8AC3E}">
        <p14:creationId xmlns:p14="http://schemas.microsoft.com/office/powerpoint/2010/main" val="1372830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dirty="0"/>
              <a:t>Loss Function for Classification – BCE</a:t>
            </a:r>
          </a:p>
        </p:txBody>
      </p:sp>
      <p:sp>
        <p:nvSpPr>
          <p:cNvPr id="3" name="TextBox 2">
            <a:extLst>
              <a:ext uri="{FF2B5EF4-FFF2-40B4-BE49-F238E27FC236}">
                <a16:creationId xmlns:a16="http://schemas.microsoft.com/office/drawing/2014/main" id="{E8FCDAE9-63BB-1561-603B-84264232B0C6}"/>
              </a:ext>
            </a:extLst>
          </p:cNvPr>
          <p:cNvSpPr txBox="1"/>
          <p:nvPr/>
        </p:nvSpPr>
        <p:spPr>
          <a:xfrm>
            <a:off x="838201" y="1690688"/>
            <a:ext cx="10515600" cy="1545103"/>
          </a:xfrm>
          <a:prstGeom prst="rect">
            <a:avLst/>
          </a:prstGeom>
          <a:noFill/>
        </p:spPr>
        <p:txBody>
          <a:bodyPr wrap="square" rtlCol="0">
            <a:spAutoFit/>
          </a:bodyPr>
          <a:lstStyle/>
          <a:p>
            <a:pPr>
              <a:lnSpc>
                <a:spcPct val="114000"/>
              </a:lnSpc>
              <a:spcAft>
                <a:spcPts val="600"/>
              </a:spcAft>
            </a:pPr>
            <a:r>
              <a:rPr lang="en-US" sz="2000" dirty="0">
                <a:latin typeface="Times New Roman" panose="02020603050405020304" pitchFamily="18" charset="0"/>
                <a:cs typeface="Times New Roman" panose="02020603050405020304" pitchFamily="18" charset="0"/>
              </a:rPr>
              <a:t>Binary Cross-Entropy Loss (BCE), also called log loss, is used to evaluate the performance of a binary classification model where the output is a probability between 0 and 1. </a:t>
            </a:r>
          </a:p>
          <a:p>
            <a:pPr>
              <a:lnSpc>
                <a:spcPct val="114000"/>
              </a:lnSpc>
              <a:spcAft>
                <a:spcPts val="600"/>
              </a:spcAft>
            </a:pPr>
            <a:r>
              <a:rPr lang="en-US" sz="2000" dirty="0">
                <a:latin typeface="Times New Roman" panose="02020603050405020304" pitchFamily="18" charset="0"/>
                <a:cs typeface="Times New Roman" panose="02020603050405020304" pitchFamily="18" charset="0"/>
              </a:rPr>
              <a:t>It measures the dissimilarity between the actual labels and the predicted probabilities of the data points being in the positive class. It penalizes the predictions that are confident but wrong.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2ED3749-0F23-1A81-F9F6-053E5CC00260}"/>
                  </a:ext>
                </a:extLst>
              </p:cNvPr>
              <p:cNvSpPr txBox="1"/>
              <p:nvPr/>
            </p:nvSpPr>
            <p:spPr>
              <a:xfrm>
                <a:off x="3089644" y="3321184"/>
                <a:ext cx="5892209" cy="436210"/>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𝐵𝐶𝐸</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e>
                            </m:d>
                          </m:e>
                        </m:fun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e>
                        </m:d>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nary>
                  </m:oMath>
                </a14:m>
                <a:r>
                  <a:rPr lang="en-US" sz="2000" dirty="0">
                    <a:latin typeface="Times New Roman" panose="02020603050405020304" pitchFamily="18" charset="0"/>
                    <a:cs typeface="Times New Roman" panose="02020603050405020304" pitchFamily="18" charset="0"/>
                  </a:rPr>
                  <a:t> , </a:t>
                </a:r>
              </a:p>
            </p:txBody>
          </p:sp>
        </mc:Choice>
        <mc:Fallback>
          <p:sp>
            <p:nvSpPr>
              <p:cNvPr id="6" name="TextBox 5">
                <a:extLst>
                  <a:ext uri="{FF2B5EF4-FFF2-40B4-BE49-F238E27FC236}">
                    <a16:creationId xmlns:a16="http://schemas.microsoft.com/office/drawing/2014/main" id="{72ED3749-0F23-1A81-F9F6-053E5CC00260}"/>
                  </a:ext>
                </a:extLst>
              </p:cNvPr>
              <p:cNvSpPr txBox="1">
                <a:spLocks noRot="1" noChangeAspect="1" noMove="1" noResize="1" noEditPoints="1" noAdjustHandles="1" noChangeArrowheads="1" noChangeShapeType="1" noTextEdit="1"/>
              </p:cNvSpPr>
              <p:nvPr/>
            </p:nvSpPr>
            <p:spPr>
              <a:xfrm>
                <a:off x="3089644" y="3321184"/>
                <a:ext cx="5892209" cy="436210"/>
              </a:xfrm>
              <a:prstGeom prst="rect">
                <a:avLst/>
              </a:prstGeom>
              <a:blipFill>
                <a:blip r:embed="rId3"/>
                <a:stretch>
                  <a:fillRect l="-1505" t="-102857" b="-16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7D5A895-DE7D-9A8A-AA5C-D9BA7283C8E2}"/>
                  </a:ext>
                </a:extLst>
              </p:cNvPr>
              <p:cNvSpPr txBox="1"/>
              <p:nvPr/>
            </p:nvSpPr>
            <p:spPr>
              <a:xfrm>
                <a:off x="838199" y="3847298"/>
                <a:ext cx="10515600"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is the actual value, </a:t>
                </a:r>
                <a14:m>
                  <m:oMath xmlns:m="http://schemas.openxmlformats.org/officeDocument/2006/math">
                    <m:sSub>
                      <m:sSubPr>
                        <m:ctrlPr>
                          <a:rPr lang="en-US" sz="2000" b="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is the predicted value, and </a:t>
                </a:r>
                <a14:m>
                  <m:oMath xmlns:m="http://schemas.openxmlformats.org/officeDocument/2006/math">
                    <m:r>
                      <a:rPr lang="en-US" sz="2000" b="0" i="1" smtClean="0">
                        <a:latin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is the number of samples.</a:t>
                </a:r>
              </a:p>
            </p:txBody>
          </p:sp>
        </mc:Choice>
        <mc:Fallback>
          <p:sp>
            <p:nvSpPr>
              <p:cNvPr id="5" name="TextBox 4">
                <a:extLst>
                  <a:ext uri="{FF2B5EF4-FFF2-40B4-BE49-F238E27FC236}">
                    <a16:creationId xmlns:a16="http://schemas.microsoft.com/office/drawing/2014/main" id="{47D5A895-DE7D-9A8A-AA5C-D9BA7283C8E2}"/>
                  </a:ext>
                </a:extLst>
              </p:cNvPr>
              <p:cNvSpPr txBox="1">
                <a:spLocks noRot="1" noChangeAspect="1" noMove="1" noResize="1" noEditPoints="1" noAdjustHandles="1" noChangeArrowheads="1" noChangeShapeType="1" noTextEdit="1"/>
              </p:cNvSpPr>
              <p:nvPr/>
            </p:nvSpPr>
            <p:spPr>
              <a:xfrm>
                <a:off x="838199" y="3847298"/>
                <a:ext cx="10515600" cy="400110"/>
              </a:xfrm>
              <a:prstGeom prst="rect">
                <a:avLst/>
              </a:prstGeom>
              <a:blipFill>
                <a:blip r:embed="rId4"/>
                <a:stretch>
                  <a:fillRect l="-603" t="-6061" b="-2424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6B546DE-4119-AB52-2AAD-DC1F555AF723}"/>
              </a:ext>
            </a:extLst>
          </p:cNvPr>
          <p:cNvSpPr txBox="1"/>
          <p:nvPr/>
        </p:nvSpPr>
        <p:spPr>
          <a:xfrm>
            <a:off x="838200" y="3312501"/>
            <a:ext cx="1122423"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Formula:</a:t>
            </a:r>
          </a:p>
        </p:txBody>
      </p:sp>
    </p:spTree>
    <p:extLst>
      <p:ext uri="{BB962C8B-B14F-4D97-AF65-F5344CB8AC3E}">
        <p14:creationId xmlns:p14="http://schemas.microsoft.com/office/powerpoint/2010/main" val="1488365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Neural</a:t>
            </a:r>
            <a:r>
              <a:rPr lang="zh-CN" altLang="en-US" dirty="0"/>
              <a:t> </a:t>
            </a:r>
            <a:r>
              <a:rPr lang="en-US" altLang="zh-CN" dirty="0"/>
              <a:t>Network</a:t>
            </a:r>
            <a:r>
              <a:rPr lang="zh-CN" altLang="en-US" dirty="0"/>
              <a:t> </a:t>
            </a:r>
            <a:r>
              <a:rPr lang="en-US" altLang="zh-CN" dirty="0"/>
              <a:t>Basics</a:t>
            </a:r>
            <a:endParaRPr lang="en-US" dirty="0"/>
          </a:p>
        </p:txBody>
      </p:sp>
      <p:sp>
        <p:nvSpPr>
          <p:cNvPr id="4" name="TextBox 3">
            <a:extLst>
              <a:ext uri="{FF2B5EF4-FFF2-40B4-BE49-F238E27FC236}">
                <a16:creationId xmlns:a16="http://schemas.microsoft.com/office/drawing/2014/main" id="{A56C59CE-B932-881A-AB1A-84A31B37BD19}"/>
              </a:ext>
            </a:extLst>
          </p:cNvPr>
          <p:cNvSpPr txBox="1"/>
          <p:nvPr/>
        </p:nvSpPr>
        <p:spPr>
          <a:xfrm>
            <a:off x="838200" y="1516908"/>
            <a:ext cx="954107"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Recap:</a:t>
            </a:r>
            <a:endParaRPr lang="en-US" sz="20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481D114-1F3E-4945-CD45-33D2F630EA87}"/>
              </a:ext>
            </a:extLst>
          </p:cNvPr>
          <p:cNvSpPr txBox="1"/>
          <p:nvPr/>
        </p:nvSpPr>
        <p:spPr>
          <a:xfrm>
            <a:off x="838200" y="1958796"/>
            <a:ext cx="10972800" cy="967957"/>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What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relationship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between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neural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network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deep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p>
          <a:p>
            <a:pPr>
              <a:lnSpc>
                <a:spcPct val="150000"/>
              </a:lnSpc>
            </a:pPr>
            <a:r>
              <a:rPr lang="en-US" altLang="zh-CN" sz="2000" dirty="0">
                <a:latin typeface="Times New Roman" panose="02020603050405020304" pitchFamily="18" charset="0"/>
                <a:cs typeface="Times New Roman" panose="02020603050405020304" pitchFamily="18" charset="0"/>
              </a:rPr>
              <a:t>What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three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types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layers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neural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network?</a:t>
            </a:r>
            <a:endParaRPr lang="en-US" sz="2000" dirty="0">
              <a:latin typeface="Times New Roman" panose="02020603050405020304" pitchFamily="18" charset="0"/>
              <a:cs typeface="Times New Roman" panose="02020603050405020304" pitchFamily="18" charset="0"/>
            </a:endParaRPr>
          </a:p>
        </p:txBody>
      </p:sp>
      <p:pic>
        <p:nvPicPr>
          <p:cNvPr id="3" name="Picture 2" descr="PyTorch Tutorial: Building a Simple Neural Network From Scratch | DataCamp">
            <a:extLst>
              <a:ext uri="{FF2B5EF4-FFF2-40B4-BE49-F238E27FC236}">
                <a16:creationId xmlns:a16="http://schemas.microsoft.com/office/drawing/2014/main" id="{32DA15FF-F9CA-A9E9-725B-96FEC7F2EE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74" t="11041" r="4696" b="5852"/>
          <a:stretch/>
        </p:blipFill>
        <p:spPr bwMode="auto">
          <a:xfrm>
            <a:off x="6647688" y="3066067"/>
            <a:ext cx="5089363" cy="3234184"/>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4C654C3E-E05B-E96F-B0F1-AB5E0077AA11}"/>
              </a:ext>
            </a:extLst>
          </p:cNvPr>
          <p:cNvSpPr/>
          <p:nvPr/>
        </p:nvSpPr>
        <p:spPr>
          <a:xfrm>
            <a:off x="6647688" y="5766816"/>
            <a:ext cx="1088136" cy="353568"/>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BACC5A-E8ED-E424-C33F-E7DA4A7011B3}"/>
              </a:ext>
            </a:extLst>
          </p:cNvPr>
          <p:cNvSpPr/>
          <p:nvPr/>
        </p:nvSpPr>
        <p:spPr>
          <a:xfrm>
            <a:off x="7970520" y="5905518"/>
            <a:ext cx="1179576" cy="353568"/>
          </a:xfrm>
          <a:prstGeom prst="roundRect">
            <a:avLst/>
          </a:prstGeom>
          <a:solidFill>
            <a:srgbClr val="FFCE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E8D0387-D7D7-DAAF-414C-9068187E18A6}"/>
              </a:ext>
            </a:extLst>
          </p:cNvPr>
          <p:cNvSpPr/>
          <p:nvPr/>
        </p:nvSpPr>
        <p:spPr>
          <a:xfrm>
            <a:off x="9488424" y="5910108"/>
            <a:ext cx="1179576" cy="353568"/>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31A6479-51DD-97AF-1D4B-C86F344ED4B5}"/>
              </a:ext>
            </a:extLst>
          </p:cNvPr>
          <p:cNvSpPr/>
          <p:nvPr/>
        </p:nvSpPr>
        <p:spPr>
          <a:xfrm>
            <a:off x="10631424" y="5111532"/>
            <a:ext cx="1179576" cy="353568"/>
          </a:xfrm>
          <a:prstGeom prst="roundRect">
            <a:avLst/>
          </a:prstGeom>
          <a:solidFill>
            <a:srgbClr val="F6E3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A07D3C6-EF51-79AB-46CE-D81F86FDB730}"/>
              </a:ext>
            </a:extLst>
          </p:cNvPr>
          <p:cNvCxnSpPr>
            <a:cxnSpLocks/>
          </p:cNvCxnSpPr>
          <p:nvPr/>
        </p:nvCxnSpPr>
        <p:spPr>
          <a:xfrm flipH="1">
            <a:off x="5551714" y="4169229"/>
            <a:ext cx="1621972"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B28393C-5296-48A6-2484-75697B9DD57B}"/>
              </a:ext>
            </a:extLst>
          </p:cNvPr>
          <p:cNvSpPr txBox="1"/>
          <p:nvPr/>
        </p:nvSpPr>
        <p:spPr>
          <a:xfrm>
            <a:off x="886968" y="3067401"/>
            <a:ext cx="4831080" cy="3179397"/>
          </a:xfrm>
          <a:prstGeom prst="rect">
            <a:avLst/>
          </a:prstGeom>
          <a:noFill/>
        </p:spPr>
        <p:txBody>
          <a:bodyPr wrap="square" rtlCol="0">
            <a:spAutoFit/>
          </a:bodyPr>
          <a:lstStyle/>
          <a:p>
            <a:pPr>
              <a:lnSpc>
                <a:spcPct val="114000"/>
              </a:lnSpc>
              <a:spcAft>
                <a:spcPts val="600"/>
              </a:spcAft>
            </a:pPr>
            <a:r>
              <a:rPr lang="en-US" sz="2000" b="1" dirty="0">
                <a:latin typeface="Times New Roman" panose="02020603050405020304" pitchFamily="18" charset="0"/>
                <a:cs typeface="Times New Roman" panose="02020603050405020304" pitchFamily="18" charset="0"/>
              </a:rPr>
              <a:t>Neurons (Nodes)</a:t>
            </a:r>
          </a:p>
          <a:p>
            <a:pPr marL="342900" indent="-342900">
              <a:lnSpc>
                <a:spcPct val="114000"/>
              </a:lnSpc>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a:t>
            </a:r>
            <a:r>
              <a:rPr lang="en-US" sz="2000" dirty="0">
                <a:latin typeface="Times New Roman" panose="02020603050405020304" pitchFamily="18" charset="0"/>
                <a:cs typeface="Times New Roman" panose="02020603050405020304" pitchFamily="18" charset="0"/>
              </a:rPr>
              <a:t>undamental units of a neural network</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lnSpc>
                <a:spcPct val="114000"/>
              </a:lnSpc>
              <a:spcAft>
                <a:spcPts val="600"/>
              </a:spcAft>
              <a:buFont typeface="Arial" panose="020B0604020202020204" pitchFamily="34" charset="0"/>
              <a:buChar char="•"/>
            </a:pPr>
            <a:r>
              <a:rPr lang="en-US" sz="2000" u="sng" dirty="0">
                <a:latin typeface="Times New Roman" panose="02020603050405020304" pitchFamily="18" charset="0"/>
                <a:cs typeface="Times New Roman" panose="02020603050405020304" pitchFamily="18" charset="0"/>
              </a:rPr>
              <a:t>Receive input signals and perform computations</a:t>
            </a:r>
            <a:r>
              <a:rPr lang="zh-CN" altLang="en-US" sz="2000" u="sng" dirty="0">
                <a:latin typeface="Times New Roman" panose="02020603050405020304" pitchFamily="18" charset="0"/>
                <a:cs typeface="Times New Roman" panose="02020603050405020304" pitchFamily="18" charset="0"/>
              </a:rPr>
              <a:t> </a:t>
            </a:r>
            <a:r>
              <a:rPr lang="en-US" altLang="zh-CN" sz="2000" u="sng" dirty="0">
                <a:latin typeface="Times New Roman" panose="02020603050405020304" pitchFamily="18" charset="0"/>
                <a:cs typeface="Times New Roman" panose="02020603050405020304" pitchFamily="18" charset="0"/>
              </a:rPr>
              <a:t>and</a:t>
            </a:r>
            <a:r>
              <a:rPr lang="zh-CN" altLang="en-US" sz="2000" u="sng" dirty="0">
                <a:latin typeface="Times New Roman" panose="02020603050405020304" pitchFamily="18" charset="0"/>
                <a:cs typeface="Times New Roman" panose="02020603050405020304" pitchFamily="18" charset="0"/>
              </a:rPr>
              <a:t> </a:t>
            </a:r>
            <a:r>
              <a:rPr lang="en-US" altLang="zh-CN" sz="2000" u="sng" dirty="0">
                <a:latin typeface="Times New Roman" panose="02020603050405020304" pitchFamily="18" charset="0"/>
                <a:cs typeface="Times New Roman" panose="02020603050405020304" pitchFamily="18" charset="0"/>
              </a:rPr>
              <a:t>produce</a:t>
            </a:r>
            <a:r>
              <a:rPr lang="zh-CN" altLang="en-US" sz="2000" u="sng" dirty="0">
                <a:latin typeface="Times New Roman" panose="02020603050405020304" pitchFamily="18" charset="0"/>
                <a:cs typeface="Times New Roman" panose="02020603050405020304" pitchFamily="18" charset="0"/>
              </a:rPr>
              <a:t> </a:t>
            </a:r>
            <a:r>
              <a:rPr lang="en-US" altLang="zh-CN" sz="2000" u="sng" dirty="0">
                <a:latin typeface="Times New Roman" panose="02020603050405020304" pitchFamily="18" charset="0"/>
                <a:cs typeface="Times New Roman" panose="02020603050405020304" pitchFamily="18" charset="0"/>
              </a:rPr>
              <a:t>an</a:t>
            </a:r>
            <a:r>
              <a:rPr lang="zh-CN" altLang="en-US" sz="2000" u="sng" dirty="0">
                <a:latin typeface="Times New Roman" panose="02020603050405020304" pitchFamily="18" charset="0"/>
                <a:cs typeface="Times New Roman" panose="02020603050405020304" pitchFamily="18" charset="0"/>
              </a:rPr>
              <a:t> </a:t>
            </a:r>
            <a:r>
              <a:rPr lang="en-US" altLang="zh-CN" sz="2000" u="sng" dirty="0">
                <a:latin typeface="Times New Roman" panose="02020603050405020304" pitchFamily="18" charset="0"/>
                <a:cs typeface="Times New Roman" panose="02020603050405020304" pitchFamily="18" charset="0"/>
              </a:rPr>
              <a:t>output</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lnSpc>
                <a:spcPct val="114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Neurons in hidden and output layers </a:t>
            </a:r>
            <a:r>
              <a:rPr lang="en-US" altLang="zh-CN" sz="2000" dirty="0">
                <a:latin typeface="Times New Roman" panose="02020603050405020304" pitchFamily="18" charset="0"/>
                <a:cs typeface="Times New Roman" panose="02020603050405020304" pitchFamily="18" charset="0"/>
              </a:rPr>
              <a:t>may</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use activation functions</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lnSpc>
                <a:spcPct val="114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Activation functions introduce non-linearities for learning complex patterns</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92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lstStyle/>
          <a:p>
            <a:r>
              <a:rPr lang="en-US" altLang="zh-CN" dirty="0" err="1"/>
              <a:t>nn.BCELoss</a:t>
            </a:r>
            <a:r>
              <a:rPr lang="zh-CN" altLang="en-US" dirty="0"/>
              <a:t> </a:t>
            </a:r>
            <a:r>
              <a:rPr lang="en-US" altLang="zh-CN" dirty="0"/>
              <a:t>in</a:t>
            </a:r>
            <a:r>
              <a:rPr lang="zh-CN" altLang="en-US" dirty="0"/>
              <a:t> </a:t>
            </a:r>
            <a:r>
              <a:rPr lang="en-US" altLang="zh-CN" dirty="0" err="1"/>
              <a:t>PyTorch</a:t>
            </a:r>
            <a:endParaRPr lang="en-US" dirty="0"/>
          </a:p>
        </p:txBody>
      </p:sp>
      <p:grpSp>
        <p:nvGrpSpPr>
          <p:cNvPr id="7" name="Group 6">
            <a:extLst>
              <a:ext uri="{FF2B5EF4-FFF2-40B4-BE49-F238E27FC236}">
                <a16:creationId xmlns:a16="http://schemas.microsoft.com/office/drawing/2014/main" id="{2B6D9035-9B27-9629-581F-39481BD27185}"/>
              </a:ext>
            </a:extLst>
          </p:cNvPr>
          <p:cNvGrpSpPr/>
          <p:nvPr/>
        </p:nvGrpSpPr>
        <p:grpSpPr>
          <a:xfrm>
            <a:off x="838200" y="1655620"/>
            <a:ext cx="10515600" cy="2227448"/>
            <a:chOff x="838199" y="1437460"/>
            <a:chExt cx="10515600" cy="2227448"/>
          </a:xfrm>
        </p:grpSpPr>
        <p:sp>
          <p:nvSpPr>
            <p:cNvPr id="6" name="Rounded Rectangle 5">
              <a:extLst>
                <a:ext uri="{FF2B5EF4-FFF2-40B4-BE49-F238E27FC236}">
                  <a16:creationId xmlns:a16="http://schemas.microsoft.com/office/drawing/2014/main" id="{B1CA06A9-B108-E7E4-5D4D-61C8625669C0}"/>
                </a:ext>
              </a:extLst>
            </p:cNvPr>
            <p:cNvSpPr/>
            <p:nvPr/>
          </p:nvSpPr>
          <p:spPr>
            <a:xfrm>
              <a:off x="838199" y="1437460"/>
              <a:ext cx="10515600" cy="2227448"/>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DD8684-E55D-E98C-ED2C-A36F5DC85ACB}"/>
                </a:ext>
              </a:extLst>
            </p:cNvPr>
            <p:cNvSpPr txBox="1"/>
            <p:nvPr/>
          </p:nvSpPr>
          <p:spPr>
            <a:xfrm>
              <a:off x="1135171" y="1517229"/>
              <a:ext cx="9921657" cy="2048766"/>
            </a:xfrm>
            <a:prstGeom prst="rect">
              <a:avLst/>
            </a:prstGeom>
            <a:noFill/>
          </p:spPr>
          <p:txBody>
            <a:bodyPr wrap="square">
              <a:spAutoFit/>
            </a:bodyPr>
            <a:lstStyle/>
            <a:p>
              <a:pPr algn="l">
                <a:lnSpc>
                  <a:spcPct val="114000"/>
                </a:lnSpc>
              </a:pPr>
              <a:r>
                <a:rPr lang="en-US" sz="1600" b="0" i="0" u="none" strike="noStrike" dirty="0">
                  <a:solidFill>
                    <a:srgbClr val="008000"/>
                  </a:solidFill>
                  <a:effectLst/>
                  <a:latin typeface="Courier New" panose="02070309020205020404" pitchFamily="49" charset="0"/>
                </a:rPr>
                <a:t># Example predictions and labels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predictions = </a:t>
              </a:r>
              <a:r>
                <a:rPr lang="en-US" sz="1600" b="0" i="0" u="none" strike="noStrike" dirty="0" err="1">
                  <a:solidFill>
                    <a:srgbClr val="000000"/>
                  </a:solidFill>
                  <a:effectLst/>
                  <a:latin typeface="Courier New" panose="02070309020205020404" pitchFamily="49" charset="0"/>
                </a:rPr>
                <a:t>torch.sigmoid</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a:t>
              </a:r>
              <a:r>
                <a:rPr lang="en-US" altLang="zh-CN" sz="1600" b="0" i="0" u="none" strike="noStrike" dirty="0">
                  <a:solidFill>
                    <a:srgbClr val="000000"/>
                  </a:solidFill>
                  <a:effectLst/>
                  <a:latin typeface="Courier New" panose="02070309020205020404" pitchFamily="49" charset="0"/>
                </a:rPr>
                <a:t>)</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labels = </a:t>
              </a:r>
              <a:r>
                <a:rPr lang="en-US" sz="1600" b="0" i="0" u="none" strike="noStrike" dirty="0" err="1">
                  <a:solidFill>
                    <a:srgbClr val="000000"/>
                  </a:solidFill>
                  <a:effectLst/>
                  <a:latin typeface="Courier New" panose="02070309020205020404" pitchFamily="49" charset="0"/>
                </a:rPr>
                <a:t>torch.tensor</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dtype</a:t>
              </a:r>
              <a:r>
                <a:rPr lang="en-US" sz="1600" b="0" i="0" u="none" strike="noStrike" dirty="0">
                  <a:solidFill>
                    <a:srgbClr val="000000"/>
                  </a:solidFill>
                  <a:effectLst/>
                  <a:latin typeface="Courier New" panose="02070309020205020404" pitchFamily="49" charset="0"/>
                </a:rPr>
                <a:t>=torch.float32)</a:t>
              </a:r>
            </a:p>
            <a:p>
              <a:pPr algn="l">
                <a:lnSpc>
                  <a:spcPct val="114000"/>
                </a:lnSpc>
              </a:pP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Binary Cross-Entropy Loss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criterion = </a:t>
              </a:r>
              <a:r>
                <a:rPr lang="en-US" sz="1600" b="0" i="0" u="none" strike="noStrike" dirty="0" err="1">
                  <a:solidFill>
                    <a:srgbClr val="000000"/>
                  </a:solidFill>
                  <a:effectLst/>
                  <a:latin typeface="Courier New" panose="02070309020205020404" pitchFamily="49" charset="0"/>
                </a:rPr>
                <a:t>nn.BCELoss</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000000"/>
                  </a:solidFill>
                  <a:effectLst/>
                  <a:latin typeface="Courier New" panose="02070309020205020404" pitchFamily="49" charset="0"/>
                </a:rPr>
                <a:t>loss = criterion(predictions, labels)</a:t>
              </a:r>
            </a:p>
          </p:txBody>
        </p:sp>
      </p:grpSp>
      <p:grpSp>
        <p:nvGrpSpPr>
          <p:cNvPr id="8" name="Group 7">
            <a:extLst>
              <a:ext uri="{FF2B5EF4-FFF2-40B4-BE49-F238E27FC236}">
                <a16:creationId xmlns:a16="http://schemas.microsoft.com/office/drawing/2014/main" id="{B5D036A7-A2A3-1826-4C84-C31D4B641564}"/>
              </a:ext>
            </a:extLst>
          </p:cNvPr>
          <p:cNvGrpSpPr/>
          <p:nvPr/>
        </p:nvGrpSpPr>
        <p:grpSpPr>
          <a:xfrm>
            <a:off x="838200" y="4062641"/>
            <a:ext cx="5652353" cy="457200"/>
            <a:chOff x="671853" y="4562863"/>
            <a:chExt cx="5652353" cy="457200"/>
          </a:xfrm>
        </p:grpSpPr>
        <p:sp>
          <p:nvSpPr>
            <p:cNvPr id="9" name="Rounded Rectangle 8">
              <a:extLst>
                <a:ext uri="{FF2B5EF4-FFF2-40B4-BE49-F238E27FC236}">
                  <a16:creationId xmlns:a16="http://schemas.microsoft.com/office/drawing/2014/main" id="{72DFBEBF-7723-F7A1-DDC5-3474CF7A8B2B}"/>
                </a:ext>
              </a:extLst>
            </p:cNvPr>
            <p:cNvSpPr/>
            <p:nvPr/>
          </p:nvSpPr>
          <p:spPr>
            <a:xfrm>
              <a:off x="671853" y="4562863"/>
              <a:ext cx="5652353" cy="4572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E8D7CC1-B8FF-B5BB-C510-22BE5DB72BEC}"/>
                </a:ext>
              </a:extLst>
            </p:cNvPr>
            <p:cNvSpPr txBox="1"/>
            <p:nvPr/>
          </p:nvSpPr>
          <p:spPr>
            <a:xfrm>
              <a:off x="968825" y="4622186"/>
              <a:ext cx="5355381" cy="338554"/>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tensor([0.6882, 0.4268, 0.6981, 0.6192])</a:t>
              </a:r>
            </a:p>
          </p:txBody>
        </p:sp>
      </p:grpSp>
      <p:sp>
        <p:nvSpPr>
          <p:cNvPr id="12" name="Rounded Rectangle 11">
            <a:extLst>
              <a:ext uri="{FF2B5EF4-FFF2-40B4-BE49-F238E27FC236}">
                <a16:creationId xmlns:a16="http://schemas.microsoft.com/office/drawing/2014/main" id="{9AF6E734-8265-A064-1E21-12022BDFBBCB}"/>
              </a:ext>
            </a:extLst>
          </p:cNvPr>
          <p:cNvSpPr/>
          <p:nvPr/>
        </p:nvSpPr>
        <p:spPr>
          <a:xfrm>
            <a:off x="1135172" y="2079321"/>
            <a:ext cx="1532872" cy="263046"/>
          </a:xfrm>
          <a:prstGeom prst="roundRect">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DEACF904-CBAC-244B-F61B-B074FDC879E4}"/>
              </a:ext>
            </a:extLst>
          </p:cNvPr>
          <p:cNvCxnSpPr>
            <a:stCxn id="12" idx="1"/>
            <a:endCxn id="9" idx="1"/>
          </p:cNvCxnSpPr>
          <p:nvPr/>
        </p:nvCxnSpPr>
        <p:spPr>
          <a:xfrm rot="10800000" flipV="1">
            <a:off x="838200" y="2210843"/>
            <a:ext cx="296972" cy="2080397"/>
          </a:xfrm>
          <a:prstGeom prst="curvedConnector3">
            <a:avLst>
              <a:gd name="adj1" fmla="val 176977"/>
            </a:avLst>
          </a:prstGeom>
          <a:ln w="19050">
            <a:solidFill>
              <a:srgbClr val="4B9CD3"/>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111F5820-685F-C038-170C-D7B99F1FEA82}"/>
              </a:ext>
            </a:extLst>
          </p:cNvPr>
          <p:cNvSpPr/>
          <p:nvPr/>
        </p:nvSpPr>
        <p:spPr>
          <a:xfrm>
            <a:off x="1135171" y="2342367"/>
            <a:ext cx="919097" cy="263046"/>
          </a:xfrm>
          <a:prstGeom prst="roundRect">
            <a:avLst/>
          </a:prstGeom>
          <a:solidFill>
            <a:schemeClr val="accent4">
              <a:alpha val="1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BD6402DB-E9FB-2363-C5D5-04AA0A569824}"/>
              </a:ext>
            </a:extLst>
          </p:cNvPr>
          <p:cNvCxnSpPr>
            <a:cxnSpLocks/>
            <a:stCxn id="15" idx="1"/>
            <a:endCxn id="18" idx="1"/>
          </p:cNvCxnSpPr>
          <p:nvPr/>
        </p:nvCxnSpPr>
        <p:spPr>
          <a:xfrm rot="10800000" flipV="1">
            <a:off x="838201" y="2473890"/>
            <a:ext cx="296971" cy="2357134"/>
          </a:xfrm>
          <a:prstGeom prst="curvedConnector3">
            <a:avLst>
              <a:gd name="adj1" fmla="val 176977"/>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D7209D-B7D4-E5C5-3910-365CCFA95092}"/>
              </a:ext>
            </a:extLst>
          </p:cNvPr>
          <p:cNvGrpSpPr/>
          <p:nvPr/>
        </p:nvGrpSpPr>
        <p:grpSpPr>
          <a:xfrm>
            <a:off x="838200" y="4602424"/>
            <a:ext cx="5652353" cy="457200"/>
            <a:chOff x="671853" y="4562863"/>
            <a:chExt cx="5652353" cy="457200"/>
          </a:xfrm>
        </p:grpSpPr>
        <p:sp>
          <p:nvSpPr>
            <p:cNvPr id="18" name="Rounded Rectangle 17">
              <a:extLst>
                <a:ext uri="{FF2B5EF4-FFF2-40B4-BE49-F238E27FC236}">
                  <a16:creationId xmlns:a16="http://schemas.microsoft.com/office/drawing/2014/main" id="{4A8758B8-5155-AB67-3BE1-1AF6AC7DAFA9}"/>
                </a:ext>
              </a:extLst>
            </p:cNvPr>
            <p:cNvSpPr/>
            <p:nvPr/>
          </p:nvSpPr>
          <p:spPr>
            <a:xfrm>
              <a:off x="671853" y="4562863"/>
              <a:ext cx="5652353" cy="4572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95F1D374-BAF5-898B-680D-7CDFC325CCC9}"/>
                </a:ext>
              </a:extLst>
            </p:cNvPr>
            <p:cNvSpPr txBox="1"/>
            <p:nvPr/>
          </p:nvSpPr>
          <p:spPr>
            <a:xfrm>
              <a:off x="968825" y="4622186"/>
              <a:ext cx="5355381" cy="338554"/>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tensor([1., 0., 1., 0.])</a:t>
              </a:r>
            </a:p>
          </p:txBody>
        </p:sp>
      </p:grpSp>
      <p:sp>
        <p:nvSpPr>
          <p:cNvPr id="21" name="Rounded Rectangle 20">
            <a:extLst>
              <a:ext uri="{FF2B5EF4-FFF2-40B4-BE49-F238E27FC236}">
                <a16:creationId xmlns:a16="http://schemas.microsoft.com/office/drawing/2014/main" id="{0F8AD870-FC9A-A960-5BB8-4D8DAE8D7408}"/>
              </a:ext>
            </a:extLst>
          </p:cNvPr>
          <p:cNvSpPr/>
          <p:nvPr/>
        </p:nvSpPr>
        <p:spPr>
          <a:xfrm>
            <a:off x="1135171" y="3472396"/>
            <a:ext cx="630999" cy="263046"/>
          </a:xfrm>
          <a:prstGeom prst="roundRect">
            <a:avLst/>
          </a:prstGeom>
          <a:solidFill>
            <a:srgbClr val="F17475">
              <a:alpha val="15000"/>
            </a:srgbClr>
          </a:solidFill>
          <a:ln w="28575">
            <a:solidFill>
              <a:srgbClr val="F17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urved Connector 21">
            <a:extLst>
              <a:ext uri="{FF2B5EF4-FFF2-40B4-BE49-F238E27FC236}">
                <a16:creationId xmlns:a16="http://schemas.microsoft.com/office/drawing/2014/main" id="{BB04938F-8F3F-7809-72DF-26AF2EFD6EA9}"/>
              </a:ext>
            </a:extLst>
          </p:cNvPr>
          <p:cNvCxnSpPr>
            <a:cxnSpLocks/>
            <a:stCxn id="21" idx="1"/>
            <a:endCxn id="25" idx="1"/>
          </p:cNvCxnSpPr>
          <p:nvPr/>
        </p:nvCxnSpPr>
        <p:spPr>
          <a:xfrm rot="10800000" flipV="1">
            <a:off x="838201" y="3603919"/>
            <a:ext cx="296971" cy="1766888"/>
          </a:xfrm>
          <a:prstGeom prst="curvedConnector3">
            <a:avLst>
              <a:gd name="adj1" fmla="val 176977"/>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6CA6F5B-405C-8C9A-09A1-765B3F27C4C7}"/>
              </a:ext>
            </a:extLst>
          </p:cNvPr>
          <p:cNvGrpSpPr/>
          <p:nvPr/>
        </p:nvGrpSpPr>
        <p:grpSpPr>
          <a:xfrm>
            <a:off x="838200" y="5142207"/>
            <a:ext cx="5652353" cy="457200"/>
            <a:chOff x="671853" y="4562863"/>
            <a:chExt cx="5652353" cy="457200"/>
          </a:xfrm>
        </p:grpSpPr>
        <p:sp>
          <p:nvSpPr>
            <p:cNvPr id="25" name="Rounded Rectangle 24">
              <a:extLst>
                <a:ext uri="{FF2B5EF4-FFF2-40B4-BE49-F238E27FC236}">
                  <a16:creationId xmlns:a16="http://schemas.microsoft.com/office/drawing/2014/main" id="{BC7914DD-3C40-45EB-5D3F-B9C602477168}"/>
                </a:ext>
              </a:extLst>
            </p:cNvPr>
            <p:cNvSpPr/>
            <p:nvPr/>
          </p:nvSpPr>
          <p:spPr>
            <a:xfrm>
              <a:off x="671853" y="4562863"/>
              <a:ext cx="5652353" cy="4572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6E6ED88F-D1B6-C9E1-70F6-A5985FCD707D}"/>
                </a:ext>
              </a:extLst>
            </p:cNvPr>
            <p:cNvSpPr txBox="1"/>
            <p:nvPr/>
          </p:nvSpPr>
          <p:spPr>
            <a:xfrm>
              <a:off x="968825" y="4622186"/>
              <a:ext cx="5355381" cy="338554"/>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tensor(0.5638)</a:t>
              </a:r>
            </a:p>
          </p:txBody>
        </p:sp>
      </p:gr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4B58E0A-FE1C-A0DD-F1E2-E3BD96E00ACC}"/>
                  </a:ext>
                </a:extLst>
              </p:cNvPr>
              <p:cNvSpPr txBox="1"/>
              <p:nvPr/>
            </p:nvSpPr>
            <p:spPr>
              <a:xfrm>
                <a:off x="684234" y="5698007"/>
                <a:ext cx="8892499" cy="61093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𝐵𝐶𝐸</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0.6882</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1−0.4268</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0.6981</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⁡(1−0.6192))</m:t>
                      </m:r>
                      <m:r>
                        <a:rPr lang="en-US" altLang="zh-CN" b="0" i="1" smtClean="0">
                          <a:latin typeface="Cambria Math" panose="02040503050406030204" pitchFamily="18" charset="0"/>
                          <a:ea typeface="Cambria Math" panose="02040503050406030204" pitchFamily="18" charset="0"/>
                        </a:rPr>
                        <m:t>≈0.5638</m:t>
                      </m:r>
                    </m:oMath>
                  </m:oMathPara>
                </a14:m>
                <a:endParaRPr lang="en-US" dirty="0"/>
              </a:p>
            </p:txBody>
          </p:sp>
        </mc:Choice>
        <mc:Fallback>
          <p:sp>
            <p:nvSpPr>
              <p:cNvPr id="28" name="TextBox 27">
                <a:extLst>
                  <a:ext uri="{FF2B5EF4-FFF2-40B4-BE49-F238E27FC236}">
                    <a16:creationId xmlns:a16="http://schemas.microsoft.com/office/drawing/2014/main" id="{E4B58E0A-FE1C-A0DD-F1E2-E3BD96E00ACC}"/>
                  </a:ext>
                </a:extLst>
              </p:cNvPr>
              <p:cNvSpPr txBox="1">
                <a:spLocks noRot="1" noChangeAspect="1" noMove="1" noResize="1" noEditPoints="1" noAdjustHandles="1" noChangeArrowheads="1" noChangeShapeType="1" noTextEdit="1"/>
              </p:cNvSpPr>
              <p:nvPr/>
            </p:nvSpPr>
            <p:spPr>
              <a:xfrm>
                <a:off x="684234" y="5698007"/>
                <a:ext cx="8892499" cy="610936"/>
              </a:xfrm>
              <a:prstGeom prst="rect">
                <a:avLst/>
              </a:prstGeom>
              <a:blipFill>
                <a:blip r:embed="rId2"/>
                <a:stretch>
                  <a:fillRect b="-408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198A84E-EC0B-DAB6-FACE-967A0A238178}"/>
              </a:ext>
            </a:extLst>
          </p:cNvPr>
          <p:cNvSpPr txBox="1"/>
          <p:nvPr/>
        </p:nvSpPr>
        <p:spPr>
          <a:xfrm>
            <a:off x="6690969" y="4019079"/>
            <a:ext cx="4662831" cy="584775"/>
          </a:xfrm>
          <a:prstGeom prst="rect">
            <a:avLst/>
          </a:prstGeom>
          <a:noFill/>
        </p:spPr>
        <p:txBody>
          <a:bodyPr wrap="square" rtlCol="0">
            <a:spAutoFit/>
          </a:bodyPr>
          <a:lstStyle/>
          <a:p>
            <a:r>
              <a:rPr lang="en-US" altLang="zh-CN" sz="1600" dirty="0">
                <a:solidFill>
                  <a:srgbClr val="4B9CD3"/>
                </a:solidFill>
                <a:latin typeface="Times New Roman" panose="02020603050405020304" pitchFamily="18" charset="0"/>
                <a:cs typeface="Times New Roman" panose="02020603050405020304" pitchFamily="18" charset="0"/>
              </a:rPr>
              <a:t>Should</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be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probability</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(0</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to</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1),</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usually</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b="1" dirty="0">
                <a:solidFill>
                  <a:srgbClr val="4B9CD3"/>
                </a:solidFill>
                <a:latin typeface="Times New Roman" panose="02020603050405020304" pitchFamily="18" charset="0"/>
                <a:cs typeface="Times New Roman" panose="02020603050405020304" pitchFamily="18" charset="0"/>
              </a:rPr>
              <a:t>obtained</a:t>
            </a:r>
            <a:r>
              <a:rPr lang="zh-CN" altLang="en-US" sz="1600" b="1" dirty="0">
                <a:solidFill>
                  <a:srgbClr val="4B9CD3"/>
                </a:solidFill>
                <a:latin typeface="Times New Roman" panose="02020603050405020304" pitchFamily="18" charset="0"/>
                <a:cs typeface="Times New Roman" panose="02020603050405020304" pitchFamily="18" charset="0"/>
              </a:rPr>
              <a:t> </a:t>
            </a:r>
            <a:r>
              <a:rPr lang="en-US" altLang="zh-CN" sz="1600" b="1" dirty="0">
                <a:solidFill>
                  <a:srgbClr val="4B9CD3"/>
                </a:solidFill>
                <a:latin typeface="Times New Roman" panose="02020603050405020304" pitchFamily="18" charset="0"/>
                <a:cs typeface="Times New Roman" panose="02020603050405020304" pitchFamily="18" charset="0"/>
              </a:rPr>
              <a:t>from</a:t>
            </a:r>
            <a:r>
              <a:rPr lang="zh-CN" altLang="en-US" sz="1600" b="1" dirty="0">
                <a:solidFill>
                  <a:srgbClr val="4B9CD3"/>
                </a:solidFill>
                <a:latin typeface="Times New Roman" panose="02020603050405020304" pitchFamily="18" charset="0"/>
                <a:cs typeface="Times New Roman" panose="02020603050405020304" pitchFamily="18" charset="0"/>
              </a:rPr>
              <a:t> </a:t>
            </a:r>
            <a:r>
              <a:rPr lang="en-US" altLang="zh-CN" sz="1600" b="1" dirty="0">
                <a:solidFill>
                  <a:srgbClr val="4B9CD3"/>
                </a:solidFill>
                <a:latin typeface="Times New Roman" panose="02020603050405020304" pitchFamily="18" charset="0"/>
                <a:cs typeface="Times New Roman" panose="02020603050405020304" pitchFamily="18" charset="0"/>
              </a:rPr>
              <a:t>a</a:t>
            </a:r>
            <a:r>
              <a:rPr lang="zh-CN" altLang="en-US" sz="1600" b="1" dirty="0">
                <a:solidFill>
                  <a:srgbClr val="4B9CD3"/>
                </a:solidFill>
                <a:latin typeface="Times New Roman" panose="02020603050405020304" pitchFamily="18" charset="0"/>
                <a:cs typeface="Times New Roman" panose="02020603050405020304" pitchFamily="18" charset="0"/>
              </a:rPr>
              <a:t> </a:t>
            </a:r>
            <a:r>
              <a:rPr lang="en-US" altLang="zh-CN" sz="1600" b="1" dirty="0">
                <a:solidFill>
                  <a:srgbClr val="4B9CD3"/>
                </a:solidFill>
                <a:latin typeface="Times New Roman" panose="02020603050405020304" pitchFamily="18" charset="0"/>
                <a:cs typeface="Times New Roman" panose="02020603050405020304" pitchFamily="18" charset="0"/>
              </a:rPr>
              <a:t>sigmoid</a:t>
            </a:r>
            <a:r>
              <a:rPr lang="zh-CN" altLang="en-US" sz="1600" b="1" dirty="0">
                <a:solidFill>
                  <a:srgbClr val="4B9CD3"/>
                </a:solidFill>
                <a:latin typeface="Times New Roman" panose="02020603050405020304" pitchFamily="18" charset="0"/>
                <a:cs typeface="Times New Roman" panose="02020603050405020304" pitchFamily="18" charset="0"/>
              </a:rPr>
              <a:t> </a:t>
            </a:r>
            <a:r>
              <a:rPr lang="en-US" altLang="zh-CN" sz="1600" b="1" dirty="0">
                <a:solidFill>
                  <a:srgbClr val="4B9CD3"/>
                </a:solidFill>
                <a:latin typeface="Times New Roman" panose="02020603050405020304" pitchFamily="18" charset="0"/>
                <a:cs typeface="Times New Roman" panose="02020603050405020304" pitchFamily="18" charset="0"/>
              </a:rPr>
              <a:t>function.</a:t>
            </a:r>
            <a:endParaRPr lang="en-US" sz="1600" b="1" dirty="0">
              <a:solidFill>
                <a:srgbClr val="4B9CD3"/>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F74CC06-4FE6-B0D4-2206-6C81480BAE93}"/>
              </a:ext>
            </a:extLst>
          </p:cNvPr>
          <p:cNvSpPr txBox="1"/>
          <p:nvPr/>
        </p:nvSpPr>
        <p:spPr>
          <a:xfrm>
            <a:off x="6690968" y="4632086"/>
            <a:ext cx="5008342" cy="338554"/>
          </a:xfrm>
          <a:prstGeom prst="rect">
            <a:avLst/>
          </a:prstGeom>
          <a:noFill/>
        </p:spPr>
        <p:txBody>
          <a:bodyPr wrap="square" rtlCol="0">
            <a:spAutoFit/>
          </a:bodyPr>
          <a:lstStyle/>
          <a:p>
            <a:r>
              <a:rPr lang="en-US" altLang="zh-CN" sz="1600" dirty="0">
                <a:solidFill>
                  <a:schemeClr val="accent4"/>
                </a:solidFill>
                <a:latin typeface="Times New Roman" panose="02020603050405020304" pitchFamily="18" charset="0"/>
                <a:cs typeface="Times New Roman" panose="02020603050405020304" pitchFamily="18" charset="0"/>
              </a:rPr>
              <a:t>Should</a:t>
            </a:r>
            <a:r>
              <a:rPr lang="zh-CN" altLang="en-US" sz="1600" dirty="0">
                <a:solidFill>
                  <a:schemeClr val="accent4"/>
                </a:solidFill>
                <a:latin typeface="Times New Roman" panose="02020603050405020304" pitchFamily="18" charset="0"/>
                <a:cs typeface="Times New Roman" panose="02020603050405020304" pitchFamily="18" charset="0"/>
              </a:rPr>
              <a:t> </a:t>
            </a:r>
            <a:r>
              <a:rPr lang="en-US" altLang="zh-CN" sz="1600" dirty="0">
                <a:solidFill>
                  <a:schemeClr val="accent4"/>
                </a:solidFill>
                <a:latin typeface="Times New Roman" panose="02020603050405020304" pitchFamily="18" charset="0"/>
                <a:cs typeface="Times New Roman" panose="02020603050405020304" pitchFamily="18" charset="0"/>
              </a:rPr>
              <a:t>be</a:t>
            </a:r>
            <a:r>
              <a:rPr lang="zh-CN" altLang="en-US" sz="1600" dirty="0">
                <a:solidFill>
                  <a:schemeClr val="accent4"/>
                </a:solidFill>
                <a:latin typeface="Times New Roman" panose="02020603050405020304" pitchFamily="18" charset="0"/>
                <a:cs typeface="Times New Roman" panose="02020603050405020304" pitchFamily="18" charset="0"/>
              </a:rPr>
              <a:t> </a:t>
            </a:r>
            <a:r>
              <a:rPr lang="en-US" altLang="zh-CN" sz="1600" dirty="0">
                <a:solidFill>
                  <a:schemeClr val="accent4"/>
                </a:solidFill>
                <a:latin typeface="Times New Roman" panose="02020603050405020304" pitchFamily="18" charset="0"/>
                <a:cs typeface="Times New Roman" panose="02020603050405020304" pitchFamily="18" charset="0"/>
              </a:rPr>
              <a:t>binary</a:t>
            </a:r>
            <a:r>
              <a:rPr lang="zh-CN" altLang="en-US" sz="1600" dirty="0">
                <a:solidFill>
                  <a:schemeClr val="accent4"/>
                </a:solidFill>
                <a:latin typeface="Times New Roman" panose="02020603050405020304" pitchFamily="18" charset="0"/>
                <a:cs typeface="Times New Roman" panose="02020603050405020304" pitchFamily="18" charset="0"/>
              </a:rPr>
              <a:t> </a:t>
            </a:r>
            <a:r>
              <a:rPr lang="en-US" altLang="zh-CN" sz="1600" dirty="0">
                <a:solidFill>
                  <a:schemeClr val="accent4"/>
                </a:solidFill>
                <a:latin typeface="Times New Roman" panose="02020603050405020304" pitchFamily="18" charset="0"/>
                <a:cs typeface="Times New Roman" panose="02020603050405020304" pitchFamily="18" charset="0"/>
              </a:rPr>
              <a:t>(0</a:t>
            </a:r>
            <a:r>
              <a:rPr lang="zh-CN" altLang="en-US" sz="1600" dirty="0">
                <a:solidFill>
                  <a:schemeClr val="accent4"/>
                </a:solidFill>
                <a:latin typeface="Times New Roman" panose="02020603050405020304" pitchFamily="18" charset="0"/>
                <a:cs typeface="Times New Roman" panose="02020603050405020304" pitchFamily="18" charset="0"/>
              </a:rPr>
              <a:t> </a:t>
            </a:r>
            <a:r>
              <a:rPr lang="en-US" altLang="zh-CN" sz="1600" dirty="0">
                <a:solidFill>
                  <a:schemeClr val="accent4"/>
                </a:solidFill>
                <a:latin typeface="Times New Roman" panose="02020603050405020304" pitchFamily="18" charset="0"/>
                <a:cs typeface="Times New Roman" panose="02020603050405020304" pitchFamily="18" charset="0"/>
              </a:rPr>
              <a:t>or</a:t>
            </a:r>
            <a:r>
              <a:rPr lang="zh-CN" altLang="en-US" sz="1600" dirty="0">
                <a:solidFill>
                  <a:schemeClr val="accent4"/>
                </a:solidFill>
                <a:latin typeface="Times New Roman" panose="02020603050405020304" pitchFamily="18" charset="0"/>
                <a:cs typeface="Times New Roman" panose="02020603050405020304" pitchFamily="18" charset="0"/>
              </a:rPr>
              <a:t> </a:t>
            </a:r>
            <a:r>
              <a:rPr lang="en-US" altLang="zh-CN" sz="1600" dirty="0">
                <a:solidFill>
                  <a:schemeClr val="accent4"/>
                </a:solidFill>
                <a:latin typeface="Times New Roman" panose="02020603050405020304" pitchFamily="18" charset="0"/>
                <a:cs typeface="Times New Roman" panose="02020603050405020304" pitchFamily="18" charset="0"/>
              </a:rPr>
              <a:t>1),</a:t>
            </a:r>
            <a:r>
              <a:rPr lang="zh-CN" altLang="en-US" sz="1600" dirty="0">
                <a:solidFill>
                  <a:schemeClr val="accent4"/>
                </a:solidFill>
                <a:latin typeface="Times New Roman" panose="02020603050405020304" pitchFamily="18" charset="0"/>
                <a:cs typeface="Times New Roman" panose="02020603050405020304" pitchFamily="18" charset="0"/>
              </a:rPr>
              <a:t> </a:t>
            </a:r>
            <a:r>
              <a:rPr lang="en-US" altLang="zh-CN" sz="1600" dirty="0">
                <a:solidFill>
                  <a:schemeClr val="accent4"/>
                </a:solidFill>
                <a:latin typeface="Times New Roman" panose="02020603050405020304" pitchFamily="18" charset="0"/>
                <a:cs typeface="Times New Roman" panose="02020603050405020304" pitchFamily="18" charset="0"/>
              </a:rPr>
              <a:t>match the shape of predictions.</a:t>
            </a:r>
            <a:endParaRPr lang="en-US" sz="1600" b="1" dirty="0">
              <a:solidFill>
                <a:schemeClr val="accent4"/>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E733E6A-0000-EA2A-A258-FF8888B8BDA0}"/>
              </a:ext>
            </a:extLst>
          </p:cNvPr>
          <p:cNvSpPr txBox="1"/>
          <p:nvPr/>
        </p:nvSpPr>
        <p:spPr>
          <a:xfrm>
            <a:off x="6690968" y="5085586"/>
            <a:ext cx="4816798" cy="646331"/>
          </a:xfrm>
          <a:prstGeom prst="rect">
            <a:avLst/>
          </a:prstGeom>
          <a:noFill/>
        </p:spPr>
        <p:txBody>
          <a:bodyPr wrap="square" rtlCol="0">
            <a:spAutoFit/>
          </a:bodyPr>
          <a:lstStyle/>
          <a:p>
            <a:r>
              <a:rPr lang="en-US" altLang="zh-CN" dirty="0">
                <a:solidFill>
                  <a:srgbClr val="F17475"/>
                </a:solidFill>
                <a:latin typeface="Times New Roman" panose="02020603050405020304" pitchFamily="18" charset="0"/>
                <a:cs typeface="Times New Roman" panose="02020603050405020304" pitchFamily="18" charset="0"/>
              </a:rPr>
              <a:t>Note:</a:t>
            </a:r>
            <a:r>
              <a:rPr lang="zh-CN" altLang="en-US" dirty="0">
                <a:solidFill>
                  <a:srgbClr val="F17475"/>
                </a:solidFill>
                <a:latin typeface="Times New Roman" panose="02020603050405020304" pitchFamily="18" charset="0"/>
                <a:cs typeface="Times New Roman" panose="02020603050405020304" pitchFamily="18" charset="0"/>
              </a:rPr>
              <a:t> </a:t>
            </a:r>
            <a:r>
              <a:rPr lang="en-US" altLang="zh-CN" dirty="0">
                <a:solidFill>
                  <a:srgbClr val="F17475"/>
                </a:solidFill>
                <a:latin typeface="Times New Roman" panose="02020603050405020304" pitchFamily="18" charset="0"/>
                <a:cs typeface="Times New Roman" panose="02020603050405020304" pitchFamily="18" charset="0"/>
              </a:rPr>
              <a:t>Use </a:t>
            </a:r>
            <a:r>
              <a:rPr lang="en-US" altLang="zh-CN" sz="1600" b="1" dirty="0" err="1">
                <a:solidFill>
                  <a:srgbClr val="F17475"/>
                </a:solidFill>
                <a:latin typeface="Courier New" panose="02070309020205020404" pitchFamily="49" charset="0"/>
                <a:cs typeface="Courier New" panose="02070309020205020404" pitchFamily="49" charset="0"/>
              </a:rPr>
              <a:t>nn.BCEWithLogitsLoss</a:t>
            </a:r>
            <a:r>
              <a:rPr lang="en-US" altLang="zh-CN" sz="1600" dirty="0">
                <a:solidFill>
                  <a:srgbClr val="F17475"/>
                </a:solidFill>
                <a:latin typeface="Times New Roman" panose="02020603050405020304" pitchFamily="18" charset="0"/>
                <a:cs typeface="Times New Roman" panose="02020603050405020304" pitchFamily="18" charset="0"/>
              </a:rPr>
              <a:t> </a:t>
            </a:r>
            <a:r>
              <a:rPr lang="en-US" altLang="zh-CN" dirty="0">
                <a:solidFill>
                  <a:srgbClr val="F17475"/>
                </a:solidFill>
                <a:latin typeface="Times New Roman" panose="02020603050405020304" pitchFamily="18" charset="0"/>
                <a:cs typeface="Times New Roman" panose="02020603050405020304" pitchFamily="18" charset="0"/>
              </a:rPr>
              <a:t>if the output layer of your model does not include a sigmoid.</a:t>
            </a:r>
            <a:endParaRPr lang="en-US" b="1" dirty="0">
              <a:solidFill>
                <a:srgbClr val="F1747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681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animBg="1"/>
      <p:bldP spid="28" grpId="0"/>
      <p:bldP spid="3" grpId="0"/>
      <p:bldP spid="4"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Plot of first order entropy S vs. p. | Download Scientific Diagram">
            <a:extLst>
              <a:ext uri="{FF2B5EF4-FFF2-40B4-BE49-F238E27FC236}">
                <a16:creationId xmlns:a16="http://schemas.microsoft.com/office/drawing/2014/main" id="{DFA101BD-41CC-6797-AB02-0BF4B9ECC0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1"/>
          <a:stretch/>
        </p:blipFill>
        <p:spPr bwMode="auto">
          <a:xfrm>
            <a:off x="9144000" y="2319732"/>
            <a:ext cx="2661684" cy="2736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sz="4200" dirty="0"/>
              <a:t>Loss Function for Classification – Cross Entropy</a:t>
            </a:r>
          </a:p>
        </p:txBody>
      </p:sp>
      <p:sp>
        <p:nvSpPr>
          <p:cNvPr id="8" name="TextBox 7">
            <a:extLst>
              <a:ext uri="{FF2B5EF4-FFF2-40B4-BE49-F238E27FC236}">
                <a16:creationId xmlns:a16="http://schemas.microsoft.com/office/drawing/2014/main" id="{2B0CD486-42C4-AAA7-4246-43BBA7775E45}"/>
              </a:ext>
            </a:extLst>
          </p:cNvPr>
          <p:cNvSpPr txBox="1"/>
          <p:nvPr/>
        </p:nvSpPr>
        <p:spPr>
          <a:xfrm>
            <a:off x="838198" y="1526236"/>
            <a:ext cx="1183081"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Entropy</a:t>
            </a:r>
          </a:p>
        </p:txBody>
      </p:sp>
      <p:sp>
        <p:nvSpPr>
          <p:cNvPr id="9" name="TextBox 8">
            <a:extLst>
              <a:ext uri="{FF2B5EF4-FFF2-40B4-BE49-F238E27FC236}">
                <a16:creationId xmlns:a16="http://schemas.microsoft.com/office/drawing/2014/main" id="{AC00DE16-5187-8F39-C7F0-147C4A38FBC1}"/>
              </a:ext>
            </a:extLst>
          </p:cNvPr>
          <p:cNvSpPr txBox="1"/>
          <p:nvPr/>
        </p:nvSpPr>
        <p:spPr>
          <a:xfrm>
            <a:off x="838200" y="2047027"/>
            <a:ext cx="10515600" cy="784830"/>
          </a:xfrm>
          <a:prstGeom prst="rect">
            <a:avLst/>
          </a:prstGeom>
          <a:noFill/>
        </p:spPr>
        <p:txBody>
          <a:bodyPr wrap="square" rtlCol="0">
            <a:spAutoFit/>
          </a:bodyPr>
          <a:lstStyle/>
          <a:p>
            <a:pPr>
              <a:spcAft>
                <a:spcPts val="600"/>
              </a:spcAft>
            </a:pPr>
            <a:r>
              <a:rPr lang="en-US" sz="2000" dirty="0">
                <a:latin typeface="Times New Roman" panose="02020603050405020304" pitchFamily="18" charset="0"/>
                <a:cs typeface="Times New Roman" panose="02020603050405020304" pitchFamily="18" charset="0"/>
              </a:rPr>
              <a:t>In information theory, entropy measures the </a:t>
            </a:r>
            <a:r>
              <a:rPr lang="en-US" sz="2000" u="sng" dirty="0">
                <a:latin typeface="Times New Roman" panose="02020603050405020304" pitchFamily="18" charset="0"/>
                <a:cs typeface="Times New Roman" panose="02020603050405020304" pitchFamily="18" charset="0"/>
              </a:rPr>
              <a:t>uncertainty or randomness of a set of outcomes</a:t>
            </a:r>
            <a:r>
              <a:rPr lang="en-US" sz="2000" dirty="0">
                <a:latin typeface="Times New Roman" panose="02020603050405020304" pitchFamily="18" charset="0"/>
                <a:cs typeface="Times New Roman" panose="02020603050405020304" pitchFamily="18" charset="0"/>
              </a:rPr>
              <a:t>.</a:t>
            </a:r>
          </a:p>
          <a:p>
            <a:pPr>
              <a:spcAft>
                <a:spcPts val="600"/>
              </a:spcAft>
            </a:pPr>
            <a:r>
              <a:rPr lang="en-US" sz="2000" u="sng" dirty="0">
                <a:latin typeface="Times New Roman" panose="02020603050405020304" pitchFamily="18" charset="0"/>
                <a:cs typeface="Times New Roman" panose="02020603050405020304" pitchFamily="18" charset="0"/>
              </a:rPr>
              <a:t>Higher entropy means higher unpredictability in the data</a:t>
            </a:r>
            <a:r>
              <a:rPr lang="en-US" sz="20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82FD3655-D12A-B3C7-C83B-DBAAD3DA3618}"/>
              </a:ext>
            </a:extLst>
          </p:cNvPr>
          <p:cNvSpPr txBox="1"/>
          <p:nvPr/>
        </p:nvSpPr>
        <p:spPr>
          <a:xfrm>
            <a:off x="838198" y="4900878"/>
            <a:ext cx="10515600" cy="1117294"/>
          </a:xfrm>
          <a:prstGeom prst="rect">
            <a:avLst/>
          </a:prstGeom>
          <a:noFill/>
        </p:spPr>
        <p:txBody>
          <a:bodyPr wrap="square" rtlCol="0">
            <a:spAutoFit/>
          </a:bodyPr>
          <a:lstStyle/>
          <a:p>
            <a:pPr>
              <a:lnSpc>
                <a:spcPct val="114000"/>
              </a:lnSpc>
            </a:pPr>
            <a:r>
              <a:rPr lang="en-US" sz="2000" dirty="0">
                <a:latin typeface="Times New Roman" panose="02020603050405020304" pitchFamily="18" charset="0"/>
                <a:cs typeface="Times New Roman" panose="02020603050405020304" pitchFamily="18" charset="0"/>
              </a:rPr>
              <a:t>Think of a box filled with balls that are either red or green. We're looking at how "messy" or "organized" the balls can be, which is what we call entropy. In what case, the balls have the lowest entropy? The highest entropy? (Look at the binary entropy plot across all probabilities for hints.)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8A1B8CC-9011-F9E3-6857-885141660506}"/>
                  </a:ext>
                </a:extLst>
              </p:cNvPr>
              <p:cNvSpPr txBox="1"/>
              <p:nvPr/>
            </p:nvSpPr>
            <p:spPr>
              <a:xfrm>
                <a:off x="3208577" y="3099971"/>
                <a:ext cx="5250219" cy="153279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e>
                              </m:nary>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𝑐𝑜𝑛𝑡𝑖𝑛𝑜𝑢𝑠</m:t>
                              </m:r>
                            </m:e>
                            <m:e>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e>
                              </m:nary>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𝑑𝑖𝑠𝑐𝑟𝑒𝑡𝑒</m:t>
                              </m:r>
                            </m:e>
                          </m:eqArr>
                        </m:e>
                      </m:d>
                    </m:oMath>
                  </m:oMathPara>
                </a14:m>
                <a:endParaRPr lang="en-US" dirty="0"/>
              </a:p>
            </p:txBody>
          </p:sp>
        </mc:Choice>
        <mc:Fallback>
          <p:sp>
            <p:nvSpPr>
              <p:cNvPr id="15" name="TextBox 14">
                <a:extLst>
                  <a:ext uri="{FF2B5EF4-FFF2-40B4-BE49-F238E27FC236}">
                    <a16:creationId xmlns:a16="http://schemas.microsoft.com/office/drawing/2014/main" id="{38A1B8CC-9011-F9E3-6857-885141660506}"/>
                  </a:ext>
                </a:extLst>
              </p:cNvPr>
              <p:cNvSpPr txBox="1">
                <a:spLocks noRot="1" noChangeAspect="1" noMove="1" noResize="1" noEditPoints="1" noAdjustHandles="1" noChangeArrowheads="1" noChangeShapeType="1" noTextEdit="1"/>
              </p:cNvSpPr>
              <p:nvPr/>
            </p:nvSpPr>
            <p:spPr>
              <a:xfrm>
                <a:off x="3208577" y="3099971"/>
                <a:ext cx="5250219" cy="1532792"/>
              </a:xfrm>
              <a:prstGeom prst="rect">
                <a:avLst/>
              </a:prstGeom>
              <a:blipFill>
                <a:blip r:embed="rId4"/>
                <a:stretch>
                  <a:fillRect l="-482" t="-71901" r="-241" b="-85950"/>
                </a:stretch>
              </a:blipFill>
            </p:spPr>
            <p:txBody>
              <a:bodyPr/>
              <a:lstStyle/>
              <a:p>
                <a:r>
                  <a:rPr lang="en-US">
                    <a:noFill/>
                  </a:rPr>
                  <a:t> </a:t>
                </a:r>
              </a:p>
            </p:txBody>
          </p:sp>
        </mc:Fallback>
      </mc:AlternateContent>
    </p:spTree>
    <p:extLst>
      <p:ext uri="{BB962C8B-B14F-4D97-AF65-F5344CB8AC3E}">
        <p14:creationId xmlns:p14="http://schemas.microsoft.com/office/powerpoint/2010/main" val="3881753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Plot of first order entropy S vs. p. | Download Scientific Diagram">
            <a:extLst>
              <a:ext uri="{FF2B5EF4-FFF2-40B4-BE49-F238E27FC236}">
                <a16:creationId xmlns:a16="http://schemas.microsoft.com/office/drawing/2014/main" id="{DFA101BD-41CC-6797-AB02-0BF4B9ECC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2484" y="2319732"/>
            <a:ext cx="2743200" cy="2736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sz="4200" dirty="0"/>
              <a:t>Loss Function for Classification – Cross Entropy</a:t>
            </a:r>
          </a:p>
        </p:txBody>
      </p:sp>
      <p:sp>
        <p:nvSpPr>
          <p:cNvPr id="8" name="TextBox 7">
            <a:extLst>
              <a:ext uri="{FF2B5EF4-FFF2-40B4-BE49-F238E27FC236}">
                <a16:creationId xmlns:a16="http://schemas.microsoft.com/office/drawing/2014/main" id="{2B0CD486-42C4-AAA7-4246-43BBA7775E45}"/>
              </a:ext>
            </a:extLst>
          </p:cNvPr>
          <p:cNvSpPr txBox="1"/>
          <p:nvPr/>
        </p:nvSpPr>
        <p:spPr>
          <a:xfrm>
            <a:off x="838198" y="1526236"/>
            <a:ext cx="1183081"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Entropy</a:t>
            </a:r>
          </a:p>
        </p:txBody>
      </p:sp>
      <p:sp>
        <p:nvSpPr>
          <p:cNvPr id="9" name="TextBox 8">
            <a:extLst>
              <a:ext uri="{FF2B5EF4-FFF2-40B4-BE49-F238E27FC236}">
                <a16:creationId xmlns:a16="http://schemas.microsoft.com/office/drawing/2014/main" id="{AC00DE16-5187-8F39-C7F0-147C4A38FBC1}"/>
              </a:ext>
            </a:extLst>
          </p:cNvPr>
          <p:cNvSpPr txBox="1"/>
          <p:nvPr/>
        </p:nvSpPr>
        <p:spPr>
          <a:xfrm>
            <a:off x="838200" y="2047027"/>
            <a:ext cx="10515600" cy="784830"/>
          </a:xfrm>
          <a:prstGeom prst="rect">
            <a:avLst/>
          </a:prstGeom>
          <a:noFill/>
        </p:spPr>
        <p:txBody>
          <a:bodyPr wrap="square" rtlCol="0">
            <a:spAutoFit/>
          </a:bodyPr>
          <a:lstStyle/>
          <a:p>
            <a:pPr>
              <a:spcAft>
                <a:spcPts val="600"/>
              </a:spcAft>
            </a:pPr>
            <a:r>
              <a:rPr lang="en-US" sz="2000" dirty="0">
                <a:latin typeface="Times New Roman" panose="02020603050405020304" pitchFamily="18" charset="0"/>
                <a:cs typeface="Times New Roman" panose="02020603050405020304" pitchFamily="18" charset="0"/>
              </a:rPr>
              <a:t>In information theory, entropy measures the </a:t>
            </a:r>
            <a:r>
              <a:rPr lang="en-US" sz="2000" u="sng" dirty="0">
                <a:latin typeface="Times New Roman" panose="02020603050405020304" pitchFamily="18" charset="0"/>
                <a:cs typeface="Times New Roman" panose="02020603050405020304" pitchFamily="18" charset="0"/>
              </a:rPr>
              <a:t>uncertainty or randomness of a set of outcomes</a:t>
            </a:r>
            <a:r>
              <a:rPr lang="en-US" sz="2000" dirty="0">
                <a:latin typeface="Times New Roman" panose="02020603050405020304" pitchFamily="18" charset="0"/>
                <a:cs typeface="Times New Roman" panose="02020603050405020304" pitchFamily="18" charset="0"/>
              </a:rPr>
              <a:t>.</a:t>
            </a:r>
          </a:p>
          <a:p>
            <a:pPr>
              <a:spcAft>
                <a:spcPts val="600"/>
              </a:spcAft>
            </a:pPr>
            <a:r>
              <a:rPr lang="en-US" sz="2000" u="sng" dirty="0">
                <a:latin typeface="Times New Roman" panose="02020603050405020304" pitchFamily="18" charset="0"/>
                <a:cs typeface="Times New Roman" panose="02020603050405020304" pitchFamily="18" charset="0"/>
              </a:rPr>
              <a:t>Higher entropy means higher unpredictability in the data</a:t>
            </a:r>
            <a:r>
              <a:rPr lang="en-US" sz="2000" dirty="0">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AE7FA827-B6F3-A08D-CDFD-14B822D3451F}"/>
              </a:ext>
            </a:extLst>
          </p:cNvPr>
          <p:cNvSpPr txBox="1"/>
          <p:nvPr/>
        </p:nvSpPr>
        <p:spPr>
          <a:xfrm>
            <a:off x="838200" y="4900877"/>
            <a:ext cx="10515600" cy="707886"/>
          </a:xfrm>
          <a:prstGeom prst="rect">
            <a:avLst/>
          </a:prstGeom>
          <a:noFill/>
        </p:spPr>
        <p:txBody>
          <a:bodyPr wrap="square" rtlCol="0">
            <a:spAutoFit/>
          </a:bodyPr>
          <a:lstStyle/>
          <a:p>
            <a:r>
              <a:rPr lang="en-US" sz="2000" dirty="0">
                <a:solidFill>
                  <a:schemeClr val="accent6"/>
                </a:solidFill>
                <a:latin typeface="Times New Roman" panose="02020603050405020304" pitchFamily="18" charset="0"/>
                <a:cs typeface="Times New Roman" panose="02020603050405020304" pitchFamily="18" charset="0"/>
              </a:rPr>
              <a:t>When all balls are red or green, they have the lowest entropy, 0. When balls are half red and half green, they have the highest entropy, log2.</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7A708CA-FF1E-1C24-788A-B8E39BA18AB1}"/>
                  </a:ext>
                </a:extLst>
              </p:cNvPr>
              <p:cNvSpPr txBox="1"/>
              <p:nvPr/>
            </p:nvSpPr>
            <p:spPr>
              <a:xfrm>
                <a:off x="3208577" y="3099971"/>
                <a:ext cx="5250219" cy="153279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e>
                              </m:nary>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𝑐𝑜𝑛𝑡𝑖𝑛𝑜𝑢𝑠</m:t>
                              </m:r>
                            </m:e>
                            <m:e>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e>
                              </m:nary>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𝑑𝑖𝑠𝑐𝑟𝑒𝑡𝑒</m:t>
                              </m:r>
                            </m:e>
                          </m:eqArr>
                        </m:e>
                      </m:d>
                    </m:oMath>
                  </m:oMathPara>
                </a14:m>
                <a:endParaRPr lang="en-US" dirty="0"/>
              </a:p>
            </p:txBody>
          </p:sp>
        </mc:Choice>
        <mc:Fallback>
          <p:sp>
            <p:nvSpPr>
              <p:cNvPr id="16" name="TextBox 15">
                <a:extLst>
                  <a:ext uri="{FF2B5EF4-FFF2-40B4-BE49-F238E27FC236}">
                    <a16:creationId xmlns:a16="http://schemas.microsoft.com/office/drawing/2014/main" id="{D7A708CA-FF1E-1C24-788A-B8E39BA18AB1}"/>
                  </a:ext>
                </a:extLst>
              </p:cNvPr>
              <p:cNvSpPr txBox="1">
                <a:spLocks noRot="1" noChangeAspect="1" noMove="1" noResize="1" noEditPoints="1" noAdjustHandles="1" noChangeArrowheads="1" noChangeShapeType="1" noTextEdit="1"/>
              </p:cNvSpPr>
              <p:nvPr/>
            </p:nvSpPr>
            <p:spPr>
              <a:xfrm>
                <a:off x="3208577" y="3099971"/>
                <a:ext cx="5250219" cy="1532792"/>
              </a:xfrm>
              <a:prstGeom prst="rect">
                <a:avLst/>
              </a:prstGeom>
              <a:blipFill>
                <a:blip r:embed="rId4"/>
                <a:stretch>
                  <a:fillRect l="-482" t="-71901" r="-241" b="-85950"/>
                </a:stretch>
              </a:blipFill>
            </p:spPr>
            <p:txBody>
              <a:bodyPr/>
              <a:lstStyle/>
              <a:p>
                <a:r>
                  <a:rPr lang="en-US">
                    <a:noFill/>
                  </a:rPr>
                  <a:t> </a:t>
                </a:r>
              </a:p>
            </p:txBody>
          </p:sp>
        </mc:Fallback>
      </mc:AlternateContent>
    </p:spTree>
    <p:extLst>
      <p:ext uri="{BB962C8B-B14F-4D97-AF65-F5344CB8AC3E}">
        <p14:creationId xmlns:p14="http://schemas.microsoft.com/office/powerpoint/2010/main" val="680874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sz="4200" dirty="0"/>
              <a:t>Loss Function for Classification – Cross Entropy</a:t>
            </a:r>
          </a:p>
        </p:txBody>
      </p:sp>
      <p:sp>
        <p:nvSpPr>
          <p:cNvPr id="8" name="TextBox 7">
            <a:extLst>
              <a:ext uri="{FF2B5EF4-FFF2-40B4-BE49-F238E27FC236}">
                <a16:creationId xmlns:a16="http://schemas.microsoft.com/office/drawing/2014/main" id="{2B0CD486-42C4-AAA7-4246-43BBA7775E45}"/>
              </a:ext>
            </a:extLst>
          </p:cNvPr>
          <p:cNvSpPr txBox="1"/>
          <p:nvPr/>
        </p:nvSpPr>
        <p:spPr>
          <a:xfrm>
            <a:off x="838198" y="1526236"/>
            <a:ext cx="1936236"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Cross Entropy</a:t>
            </a:r>
          </a:p>
        </p:txBody>
      </p:sp>
      <p:sp>
        <p:nvSpPr>
          <p:cNvPr id="9" name="TextBox 8">
            <a:extLst>
              <a:ext uri="{FF2B5EF4-FFF2-40B4-BE49-F238E27FC236}">
                <a16:creationId xmlns:a16="http://schemas.microsoft.com/office/drawing/2014/main" id="{AC00DE16-5187-8F39-C7F0-147C4A38FBC1}"/>
              </a:ext>
            </a:extLst>
          </p:cNvPr>
          <p:cNvSpPr txBox="1"/>
          <p:nvPr/>
        </p:nvSpPr>
        <p:spPr>
          <a:xfrm>
            <a:off x="838200" y="2047027"/>
            <a:ext cx="10515598" cy="707886"/>
          </a:xfrm>
          <a:prstGeom prst="rect">
            <a:avLst/>
          </a:prstGeom>
          <a:noFill/>
        </p:spPr>
        <p:txBody>
          <a:bodyPr wrap="square" rtlCol="0">
            <a:spAutoFit/>
          </a:bodyPr>
          <a:lstStyle/>
          <a:p>
            <a:pPr>
              <a:spcAft>
                <a:spcPts val="600"/>
              </a:spcAft>
            </a:pPr>
            <a:r>
              <a:rPr lang="en-US" sz="2000" dirty="0">
                <a:latin typeface="Times New Roman" panose="02020603050405020304" pitchFamily="18" charset="0"/>
                <a:cs typeface="Times New Roman" panose="02020603050405020304" pitchFamily="18" charset="0"/>
              </a:rPr>
              <a:t>Cross-entropy measures the dissimilarity between two probability distributions, ‘P’ and ‘Q’, over the same set of events.</a:t>
            </a:r>
          </a:p>
        </p:txBody>
      </p:sp>
      <p:sp>
        <p:nvSpPr>
          <p:cNvPr id="11" name="TextBox 10">
            <a:extLst>
              <a:ext uri="{FF2B5EF4-FFF2-40B4-BE49-F238E27FC236}">
                <a16:creationId xmlns:a16="http://schemas.microsoft.com/office/drawing/2014/main" id="{82FD3655-D12A-B3C7-C83B-DBAAD3DA3618}"/>
              </a:ext>
            </a:extLst>
          </p:cNvPr>
          <p:cNvSpPr txBox="1"/>
          <p:nvPr/>
        </p:nvSpPr>
        <p:spPr>
          <a:xfrm>
            <a:off x="838200" y="4941043"/>
            <a:ext cx="105156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What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happen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‘Q’ is the same as ‘P’?</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FD7E16D-2AAD-2753-A1E0-CCAB8A255EDA}"/>
              </a:ext>
            </a:extLst>
          </p:cNvPr>
          <p:cNvSpPr txBox="1"/>
          <p:nvPr/>
        </p:nvSpPr>
        <p:spPr>
          <a:xfrm>
            <a:off x="838198" y="2850133"/>
            <a:ext cx="10515599"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It tells you how inefficient your predictions would be when you use them to encode the actual distribution.</a:t>
            </a:r>
          </a:p>
        </p:txBody>
      </p:sp>
      <p:sp>
        <p:nvSpPr>
          <p:cNvPr id="4" name="TextBox 3">
            <a:extLst>
              <a:ext uri="{FF2B5EF4-FFF2-40B4-BE49-F238E27FC236}">
                <a16:creationId xmlns:a16="http://schemas.microsoft.com/office/drawing/2014/main" id="{D2C66558-0CB8-A792-BD2E-AFC97900EE5A}"/>
              </a:ext>
            </a:extLst>
          </p:cNvPr>
          <p:cNvSpPr txBox="1"/>
          <p:nvPr/>
        </p:nvSpPr>
        <p:spPr>
          <a:xfrm>
            <a:off x="838197" y="3647923"/>
            <a:ext cx="10515599"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discrete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case,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defined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6223799-186D-3D56-0AF5-011C03E30C28}"/>
                  </a:ext>
                </a:extLst>
              </p:cNvPr>
              <p:cNvSpPr txBox="1"/>
              <p:nvPr/>
            </p:nvSpPr>
            <p:spPr>
              <a:xfrm>
                <a:off x="4407195" y="4241581"/>
                <a:ext cx="3546997" cy="5121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𝑄</m:t>
                          </m:r>
                        </m:e>
                      </m:d>
                      <m:r>
                        <a:rPr lang="en-US" altLang="zh-CN" b="0" i="1" smtClean="0">
                          <a:latin typeface="Cambria Math" panose="02040503050406030204" pitchFamily="18" charset="0"/>
                        </a:rPr>
                        <m:t>=−</m:t>
                      </m:r>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log</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oMath>
                  </m:oMathPara>
                </a14:m>
                <a:endParaRPr lang="en-US" dirty="0"/>
              </a:p>
            </p:txBody>
          </p:sp>
        </mc:Choice>
        <mc:Fallback>
          <p:sp>
            <p:nvSpPr>
              <p:cNvPr id="5" name="TextBox 4">
                <a:extLst>
                  <a:ext uri="{FF2B5EF4-FFF2-40B4-BE49-F238E27FC236}">
                    <a16:creationId xmlns:a16="http://schemas.microsoft.com/office/drawing/2014/main" id="{B6223799-186D-3D56-0AF5-011C03E30C28}"/>
                  </a:ext>
                </a:extLst>
              </p:cNvPr>
              <p:cNvSpPr txBox="1">
                <a:spLocks noRot="1" noChangeAspect="1" noMove="1" noResize="1" noEditPoints="1" noAdjustHandles="1" noChangeArrowheads="1" noChangeShapeType="1" noTextEdit="1"/>
              </p:cNvSpPr>
              <p:nvPr/>
            </p:nvSpPr>
            <p:spPr>
              <a:xfrm>
                <a:off x="4407195" y="4241581"/>
                <a:ext cx="3546997" cy="512128"/>
              </a:xfrm>
              <a:prstGeom prst="rect">
                <a:avLst/>
              </a:prstGeom>
              <a:blipFill>
                <a:blip r:embed="rId3"/>
                <a:stretch>
                  <a:fillRect t="-202439" r="-357" b="-28292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2C3904F-A746-079C-0509-BD7C234E0B32}"/>
              </a:ext>
            </a:extLst>
          </p:cNvPr>
          <p:cNvSpPr txBox="1"/>
          <p:nvPr/>
        </p:nvSpPr>
        <p:spPr>
          <a:xfrm>
            <a:off x="7450765" y="4941004"/>
            <a:ext cx="3638993" cy="400110"/>
          </a:xfrm>
          <a:prstGeom prst="rect">
            <a:avLst/>
          </a:prstGeom>
          <a:noFill/>
        </p:spPr>
        <p:txBody>
          <a:bodyPr wrap="square">
            <a:spAutoFit/>
          </a:bodyPr>
          <a:lstStyle/>
          <a:p>
            <a:r>
              <a:rPr lang="en-US" altLang="zh-CN" sz="2000" dirty="0">
                <a:solidFill>
                  <a:srgbClr val="F17475"/>
                </a:solidFill>
                <a:latin typeface="Times New Roman" panose="02020603050405020304" pitchFamily="18" charset="0"/>
                <a:cs typeface="Times New Roman" panose="02020603050405020304" pitchFamily="18" charset="0"/>
              </a:rPr>
              <a:t>C</a:t>
            </a:r>
            <a:r>
              <a:rPr lang="en-US" sz="2000" b="0" i="0" u="none" strike="noStrike" dirty="0">
                <a:solidFill>
                  <a:srgbClr val="F17475"/>
                </a:solidFill>
                <a:effectLst/>
                <a:latin typeface="Times New Roman" panose="02020603050405020304" pitchFamily="18" charset="0"/>
                <a:cs typeface="Times New Roman" panose="02020603050405020304" pitchFamily="18" charset="0"/>
              </a:rPr>
              <a:t>ross-entropy is equal to entropy</a:t>
            </a:r>
            <a:r>
              <a:rPr lang="en-US" altLang="zh-CN" sz="2000" b="0" i="0" u="none" strike="noStrike" dirty="0">
                <a:solidFill>
                  <a:srgbClr val="F17475"/>
                </a:solidFill>
                <a:effectLst/>
                <a:latin typeface="Times New Roman" panose="02020603050405020304" pitchFamily="18" charset="0"/>
                <a:cs typeface="Times New Roman" panose="02020603050405020304" pitchFamily="18" charset="0"/>
              </a:rPr>
              <a:t>.</a:t>
            </a:r>
            <a:endParaRPr lang="en-US" sz="2000" dirty="0">
              <a:solidFill>
                <a:srgbClr val="F17475"/>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247F8F9-5137-7DD2-2CB6-309D3CC422EC}"/>
              </a:ext>
            </a:extLst>
          </p:cNvPr>
          <p:cNvSpPr txBox="1"/>
          <p:nvPr/>
        </p:nvSpPr>
        <p:spPr>
          <a:xfrm>
            <a:off x="838200" y="5538778"/>
            <a:ext cx="374443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What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‘Q’ diverges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from ‘P’?</a:t>
            </a:r>
            <a:endParaRPr lang="en-US"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2A2E945-1A6F-79E6-4047-6E94367BBD3A}"/>
              </a:ext>
            </a:extLst>
          </p:cNvPr>
          <p:cNvSpPr txBox="1"/>
          <p:nvPr/>
        </p:nvSpPr>
        <p:spPr>
          <a:xfrm>
            <a:off x="4582633" y="5538778"/>
            <a:ext cx="5507665" cy="400110"/>
          </a:xfrm>
          <a:prstGeom prst="rect">
            <a:avLst/>
          </a:prstGeom>
          <a:noFill/>
        </p:spPr>
        <p:txBody>
          <a:bodyPr wrap="square">
            <a:spAutoFit/>
          </a:bodyPr>
          <a:lstStyle/>
          <a:p>
            <a:r>
              <a:rPr lang="en-US" altLang="zh-CN" sz="2000" dirty="0">
                <a:solidFill>
                  <a:srgbClr val="F17475"/>
                </a:solidFill>
                <a:latin typeface="Times New Roman" panose="02020603050405020304" pitchFamily="18" charset="0"/>
                <a:cs typeface="Times New Roman" panose="02020603050405020304" pitchFamily="18" charset="0"/>
              </a:rPr>
              <a:t>C</a:t>
            </a:r>
            <a:r>
              <a:rPr lang="en-US" sz="2000" b="0" i="0" u="none" strike="noStrike" dirty="0">
                <a:solidFill>
                  <a:srgbClr val="F17475"/>
                </a:solidFill>
                <a:effectLst/>
                <a:latin typeface="Times New Roman" panose="02020603050405020304" pitchFamily="18" charset="0"/>
                <a:cs typeface="Times New Roman" panose="02020603050405020304" pitchFamily="18" charset="0"/>
              </a:rPr>
              <a:t>ross-entropy </a:t>
            </a:r>
            <a:r>
              <a:rPr lang="en-US" altLang="zh-CN" sz="2000" b="0" i="0" u="none" strike="noStrike" dirty="0">
                <a:solidFill>
                  <a:srgbClr val="F17475"/>
                </a:solidFill>
                <a:effectLst/>
                <a:latin typeface="Times New Roman" panose="02020603050405020304" pitchFamily="18" charset="0"/>
                <a:cs typeface="Times New Roman" panose="02020603050405020304" pitchFamily="18" charset="0"/>
              </a:rPr>
              <a:t>will</a:t>
            </a:r>
            <a:r>
              <a:rPr lang="zh-CN" altLang="en-US" sz="2000" b="0" i="0" u="none" strike="noStrike" dirty="0">
                <a:solidFill>
                  <a:srgbClr val="F17475"/>
                </a:solidFill>
                <a:effectLst/>
                <a:latin typeface="Times New Roman" panose="02020603050405020304" pitchFamily="18" charset="0"/>
                <a:cs typeface="Times New Roman" panose="02020603050405020304" pitchFamily="18" charset="0"/>
              </a:rPr>
              <a:t> </a:t>
            </a:r>
            <a:r>
              <a:rPr lang="en-US" altLang="zh-CN" sz="2000" b="0" i="0" u="none" strike="noStrike" dirty="0">
                <a:solidFill>
                  <a:srgbClr val="F17475"/>
                </a:solidFill>
                <a:effectLst/>
                <a:latin typeface="Times New Roman" panose="02020603050405020304" pitchFamily="18" charset="0"/>
                <a:cs typeface="Times New Roman" panose="02020603050405020304" pitchFamily="18" charset="0"/>
              </a:rPr>
              <a:t>increase,</a:t>
            </a:r>
            <a:r>
              <a:rPr lang="zh-CN" altLang="en-US" sz="2000" b="0" i="0" u="none" strike="noStrike" dirty="0">
                <a:solidFill>
                  <a:srgbClr val="F17475"/>
                </a:solidFill>
                <a:effectLst/>
                <a:latin typeface="Times New Roman" panose="02020603050405020304" pitchFamily="18" charset="0"/>
                <a:cs typeface="Times New Roman" panose="02020603050405020304" pitchFamily="18" charset="0"/>
              </a:rPr>
              <a:t> </a:t>
            </a:r>
            <a:r>
              <a:rPr lang="en-US" altLang="zh-CN" sz="2000" b="0" i="0" u="none" strike="noStrike" dirty="0">
                <a:solidFill>
                  <a:srgbClr val="F17475"/>
                </a:solidFill>
                <a:effectLst/>
                <a:latin typeface="Times New Roman" panose="02020603050405020304" pitchFamily="18" charset="0"/>
                <a:cs typeface="Times New Roman" panose="02020603050405020304" pitchFamily="18" charset="0"/>
              </a:rPr>
              <a:t>larger</a:t>
            </a:r>
            <a:r>
              <a:rPr lang="zh-CN" altLang="en-US" sz="2000" b="0" i="0" u="none" strike="noStrike" dirty="0">
                <a:solidFill>
                  <a:srgbClr val="F17475"/>
                </a:solidFill>
                <a:effectLst/>
                <a:latin typeface="Times New Roman" panose="02020603050405020304" pitchFamily="18" charset="0"/>
                <a:cs typeface="Times New Roman" panose="02020603050405020304" pitchFamily="18" charset="0"/>
              </a:rPr>
              <a:t> </a:t>
            </a:r>
            <a:r>
              <a:rPr lang="en-US" altLang="zh-CN" sz="2000" b="0" i="0" u="none" strike="noStrike" dirty="0">
                <a:solidFill>
                  <a:srgbClr val="F17475"/>
                </a:solidFill>
                <a:effectLst/>
                <a:latin typeface="Times New Roman" panose="02020603050405020304" pitchFamily="18" charset="0"/>
                <a:cs typeface="Times New Roman" panose="02020603050405020304" pitchFamily="18" charset="0"/>
              </a:rPr>
              <a:t>than</a:t>
            </a:r>
            <a:r>
              <a:rPr lang="zh-CN" altLang="en-US" sz="2000" b="0" i="0" u="none" strike="noStrike" dirty="0">
                <a:solidFill>
                  <a:srgbClr val="F17475"/>
                </a:solidFill>
                <a:effectLst/>
                <a:latin typeface="Times New Roman" panose="02020603050405020304" pitchFamily="18" charset="0"/>
                <a:cs typeface="Times New Roman" panose="02020603050405020304" pitchFamily="18" charset="0"/>
              </a:rPr>
              <a:t> </a:t>
            </a:r>
            <a:r>
              <a:rPr lang="en-US" altLang="zh-CN" sz="2000" b="0" i="0" u="none" strike="noStrike" dirty="0">
                <a:solidFill>
                  <a:srgbClr val="F17475"/>
                </a:solidFill>
                <a:effectLst/>
                <a:latin typeface="Times New Roman" panose="02020603050405020304" pitchFamily="18" charset="0"/>
                <a:cs typeface="Times New Roman" panose="02020603050405020304" pitchFamily="18" charset="0"/>
              </a:rPr>
              <a:t>entropy.</a:t>
            </a:r>
            <a:endParaRPr lang="en-US" sz="2000" dirty="0">
              <a:solidFill>
                <a:srgbClr val="F1747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4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sz="4200" dirty="0"/>
              <a:t>Loss Function for Classification – Cross Entropy</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2ED3749-0F23-1A81-F9F6-053E5CC00260}"/>
                  </a:ext>
                </a:extLst>
              </p:cNvPr>
              <p:cNvSpPr txBox="1"/>
              <p:nvPr/>
            </p:nvSpPr>
            <p:spPr>
              <a:xfrm>
                <a:off x="3025848" y="3728977"/>
                <a:ext cx="5892209" cy="62831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𝑀</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𝑜</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sub>
                          </m:sSub>
                          <m:r>
                            <m:rPr>
                              <m:sty m:val="p"/>
                            </m:rPr>
                            <a:rPr lang="en-US" altLang="zh-CN" sz="2000" b="0" i="0" smtClean="0">
                              <a:latin typeface="Cambria Math" panose="02040503050406030204" pitchFamily="18" charset="0"/>
                            </a:rPr>
                            <m:t>log</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𝑜</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sub>
                          </m:sSub>
                          <m:r>
                            <a:rPr lang="en-US" altLang="zh-CN" sz="2000" b="0" i="1" smtClean="0">
                              <a:latin typeface="Cambria Math" panose="02040503050406030204" pitchFamily="18" charset="0"/>
                            </a:rPr>
                            <m:t>)</m:t>
                          </m:r>
                        </m:e>
                      </m:nary>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72ED3749-0F23-1A81-F9F6-053E5CC00260}"/>
                  </a:ext>
                </a:extLst>
              </p:cNvPr>
              <p:cNvSpPr txBox="1">
                <a:spLocks noRot="1" noChangeAspect="1" noMove="1" noResize="1" noEditPoints="1" noAdjustHandles="1" noChangeArrowheads="1" noChangeShapeType="1" noTextEdit="1"/>
              </p:cNvSpPr>
              <p:nvPr/>
            </p:nvSpPr>
            <p:spPr>
              <a:xfrm>
                <a:off x="3025848" y="3728977"/>
                <a:ext cx="5892209" cy="628314"/>
              </a:xfrm>
              <a:prstGeom prst="rect">
                <a:avLst/>
              </a:prstGeom>
              <a:blipFill>
                <a:blip r:embed="rId3"/>
                <a:stretch>
                  <a:fillRect t="-172549" b="-2509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7D5A895-DE7D-9A8A-AA5C-D9BA7283C8E2}"/>
                  </a:ext>
                </a:extLst>
              </p:cNvPr>
              <p:cNvSpPr txBox="1"/>
              <p:nvPr/>
            </p:nvSpPr>
            <p:spPr>
              <a:xfrm>
                <a:off x="838200" y="4601420"/>
                <a:ext cx="10515600" cy="1042465"/>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a:t>
                </a:r>
                <a:r>
                  <a:rPr lang="en-US" sz="2000" dirty="0">
                    <a:latin typeface="Times New Roman" panose="02020603050405020304" pitchFamily="18" charset="0"/>
                    <a:cs typeface="Times New Roman" panose="02020603050405020304" pitchFamily="18" charset="0"/>
                  </a:rPr>
                  <a:t>here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𝑀</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classes,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𝑦</m:t>
                        </m:r>
                      </m:e>
                      <m:sub>
                        <m:r>
                          <a:rPr lang="en-US" altLang="zh-CN" sz="2000" b="0" i="1" smtClean="0">
                            <a:latin typeface="Cambria Math" panose="02040503050406030204" pitchFamily="18" charset="0"/>
                            <a:cs typeface="Times New Roman" panose="02020603050405020304" pitchFamily="18" charset="0"/>
                          </a:rPr>
                          <m:t>𝑜</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𝑐</m:t>
                        </m:r>
                      </m:sub>
                    </m:sSub>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binary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indicator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showing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class label</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𝑐</m:t>
                    </m:r>
                  </m:oMath>
                </a14:m>
                <a:r>
                  <a:rPr lang="en-US" altLang="zh-CN" sz="2000" dirty="0">
                    <a:latin typeface="Times New Roman" panose="02020603050405020304" pitchFamily="18" charset="0"/>
                    <a:cs typeface="Times New Roman" panose="02020603050405020304" pitchFamily="18" charset="0"/>
                  </a:rPr>
                  <a:t> is the correct classification for observation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𝑜</m:t>
                    </m:r>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𝑝</m:t>
                        </m:r>
                      </m:e>
                      <m:sub>
                        <m:r>
                          <a:rPr lang="en-US" altLang="zh-CN" sz="2000" b="0" i="1" smtClean="0">
                            <a:latin typeface="Cambria Math" panose="02040503050406030204" pitchFamily="18" charset="0"/>
                            <a:cs typeface="Times New Roman" panose="02020603050405020304" pitchFamily="18" charset="0"/>
                          </a:rPr>
                          <m:t>𝑜</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𝑐</m:t>
                        </m:r>
                      </m:sub>
                    </m:sSub>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predicted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probability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output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by</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softmax</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ranging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from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corresponding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class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𝑐</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observation</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𝑜</m:t>
                    </m:r>
                  </m:oMath>
                </a14:m>
                <a:r>
                  <a:rPr lang="en-US"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𝑛</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observations.</a:t>
                </a:r>
                <a:endParaRPr lang="en-US" sz="2000" dirty="0">
                  <a:latin typeface="Times New Roman" panose="02020603050405020304" pitchFamily="18" charset="0"/>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47D5A895-DE7D-9A8A-AA5C-D9BA7283C8E2}"/>
                  </a:ext>
                </a:extLst>
              </p:cNvPr>
              <p:cNvSpPr txBox="1">
                <a:spLocks noRot="1" noChangeAspect="1" noMove="1" noResize="1" noEditPoints="1" noAdjustHandles="1" noChangeArrowheads="1" noChangeShapeType="1" noTextEdit="1"/>
              </p:cNvSpPr>
              <p:nvPr/>
            </p:nvSpPr>
            <p:spPr>
              <a:xfrm>
                <a:off x="838200" y="4601420"/>
                <a:ext cx="10515600" cy="1042465"/>
              </a:xfrm>
              <a:prstGeom prst="rect">
                <a:avLst/>
              </a:prstGeom>
              <a:blipFill>
                <a:blip r:embed="rId4"/>
                <a:stretch>
                  <a:fillRect l="-724" t="-3614" b="-963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6B546DE-4119-AB52-2AAD-DC1F555AF723}"/>
              </a:ext>
            </a:extLst>
          </p:cNvPr>
          <p:cNvSpPr txBox="1"/>
          <p:nvPr/>
        </p:nvSpPr>
        <p:spPr>
          <a:xfrm>
            <a:off x="838198" y="3329691"/>
            <a:ext cx="1122423"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Formula:</a:t>
            </a:r>
          </a:p>
        </p:txBody>
      </p:sp>
      <p:sp>
        <p:nvSpPr>
          <p:cNvPr id="8" name="TextBox 7">
            <a:extLst>
              <a:ext uri="{FF2B5EF4-FFF2-40B4-BE49-F238E27FC236}">
                <a16:creationId xmlns:a16="http://schemas.microsoft.com/office/drawing/2014/main" id="{2B0CD486-42C4-AAA7-4246-43BBA7775E45}"/>
              </a:ext>
            </a:extLst>
          </p:cNvPr>
          <p:cNvSpPr txBox="1"/>
          <p:nvPr/>
        </p:nvSpPr>
        <p:spPr>
          <a:xfrm>
            <a:off x="838198" y="1526236"/>
            <a:ext cx="2553391" cy="430887"/>
          </a:xfrm>
          <a:prstGeom prst="rect">
            <a:avLst/>
          </a:prstGeom>
          <a:noFill/>
        </p:spPr>
        <p:txBody>
          <a:bodyPr wrap="none" rtlCol="0">
            <a:spAutoFit/>
          </a:bodyPr>
          <a:lstStyle/>
          <a:p>
            <a:r>
              <a:rPr lang="en-US" altLang="zh-CN" sz="2200" b="1" dirty="0">
                <a:latin typeface="Times New Roman" panose="02020603050405020304" pitchFamily="18" charset="0"/>
                <a:cs typeface="Times New Roman" panose="02020603050405020304" pitchFamily="18" charset="0"/>
              </a:rPr>
              <a:t>Cross</a:t>
            </a:r>
            <a:r>
              <a:rPr lang="zh-CN" altLang="en-US"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Entropy</a:t>
            </a:r>
            <a:r>
              <a:rPr lang="zh-CN" altLang="en-US" sz="2200" b="1" dirty="0">
                <a:latin typeface="Times New Roman" panose="02020603050405020304" pitchFamily="18" charset="0"/>
                <a:cs typeface="Times New Roman" panose="02020603050405020304" pitchFamily="18" charset="0"/>
              </a:rPr>
              <a:t> </a:t>
            </a:r>
            <a:r>
              <a:rPr lang="en-US" altLang="zh-CN" sz="2200" b="1" dirty="0">
                <a:latin typeface="Times New Roman" panose="02020603050405020304" pitchFamily="18" charset="0"/>
                <a:cs typeface="Times New Roman" panose="02020603050405020304" pitchFamily="18" charset="0"/>
              </a:rPr>
              <a:t>Loss</a:t>
            </a:r>
            <a:endParaRPr lang="en-US" sz="22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C00DE16-5187-8F39-C7F0-147C4A38FBC1}"/>
              </a:ext>
            </a:extLst>
          </p:cNvPr>
          <p:cNvSpPr txBox="1"/>
          <p:nvPr/>
        </p:nvSpPr>
        <p:spPr>
          <a:xfrm>
            <a:off x="838200" y="2047027"/>
            <a:ext cx="10515600" cy="707886"/>
          </a:xfrm>
          <a:prstGeom prst="rect">
            <a:avLst/>
          </a:prstGeom>
          <a:noFill/>
        </p:spPr>
        <p:txBody>
          <a:bodyPr wrap="square" rtlCol="0">
            <a:spAutoFit/>
          </a:bodyPr>
          <a:lstStyle/>
          <a:p>
            <a:pPr>
              <a:spcAft>
                <a:spcPts val="600"/>
              </a:spcAft>
            </a:pPr>
            <a:r>
              <a:rPr lang="en-US" sz="2000" dirty="0">
                <a:latin typeface="Times New Roman" panose="02020603050405020304" pitchFamily="18" charset="0"/>
                <a:cs typeface="Times New Roman" panose="02020603050405020304" pitchFamily="18" charset="0"/>
              </a:rPr>
              <a:t>Cross-entropy loss</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measures the performance of a classification model </a:t>
            </a:r>
            <a:r>
              <a:rPr lang="en-US" sz="2000" u="sng" dirty="0">
                <a:latin typeface="Times New Roman" panose="02020603050405020304" pitchFamily="18" charset="0"/>
                <a:cs typeface="Times New Roman" panose="02020603050405020304" pitchFamily="18" charset="0"/>
              </a:rPr>
              <a:t>whose output is a probability value between 0 and 1</a:t>
            </a:r>
            <a:r>
              <a:rPr lang="en-US" sz="2000"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87B7DC81-382F-CF8B-CC90-3275CB12EC64}"/>
              </a:ext>
            </a:extLst>
          </p:cNvPr>
          <p:cNvSpPr txBox="1"/>
          <p:nvPr/>
        </p:nvSpPr>
        <p:spPr>
          <a:xfrm>
            <a:off x="838198" y="2842247"/>
            <a:ext cx="10515600" cy="400110"/>
          </a:xfrm>
          <a:prstGeom prst="rect">
            <a:avLst/>
          </a:prstGeom>
          <a:noFill/>
        </p:spPr>
        <p:txBody>
          <a:bodyPr wrap="square">
            <a:spAutoFit/>
          </a:bodyPr>
          <a:lstStyle/>
          <a:p>
            <a:pPr>
              <a:spcAft>
                <a:spcPts val="600"/>
              </a:spcAft>
            </a:pPr>
            <a:r>
              <a:rPr lang="en-US" sz="2000" dirty="0">
                <a:latin typeface="Times New Roman" panose="02020603050405020304" pitchFamily="18" charset="0"/>
                <a:cs typeface="Times New Roman" panose="02020603050405020304" pitchFamily="18" charset="0"/>
              </a:rPr>
              <a:t>Cross-entropy loss increases as the predicted probability diverges from the actual label.</a:t>
            </a:r>
          </a:p>
        </p:txBody>
      </p:sp>
      <p:sp>
        <p:nvSpPr>
          <p:cNvPr id="11" name="Rounded Rectangle 10">
            <a:extLst>
              <a:ext uri="{FF2B5EF4-FFF2-40B4-BE49-F238E27FC236}">
                <a16:creationId xmlns:a16="http://schemas.microsoft.com/office/drawing/2014/main" id="{AB9F5254-DE46-0A0A-4D87-0209731E659B}"/>
              </a:ext>
            </a:extLst>
          </p:cNvPr>
          <p:cNvSpPr/>
          <p:nvPr/>
        </p:nvSpPr>
        <p:spPr>
          <a:xfrm>
            <a:off x="5716773" y="3729970"/>
            <a:ext cx="446567" cy="627321"/>
          </a:xfrm>
          <a:prstGeom prst="roundRect">
            <a:avLst/>
          </a:prstGeom>
          <a:solidFill>
            <a:srgbClr val="F17475">
              <a:alpha val="15000"/>
            </a:srgbClr>
          </a:solidFill>
          <a:ln w="28575">
            <a:solidFill>
              <a:srgbClr val="F17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A12AABA-A711-13EB-DE63-72355C4F398B}"/>
              </a:ext>
            </a:extLst>
          </p:cNvPr>
          <p:cNvSpPr/>
          <p:nvPr/>
        </p:nvSpPr>
        <p:spPr>
          <a:xfrm>
            <a:off x="6549657" y="3728977"/>
            <a:ext cx="446567" cy="627321"/>
          </a:xfrm>
          <a:prstGeom prst="roundRect">
            <a:avLst/>
          </a:prstGeom>
          <a:solidFill>
            <a:srgbClr val="00AF92">
              <a:alpha val="15000"/>
            </a:srgbClr>
          </a:solidFill>
          <a:ln w="28575">
            <a:solidFill>
              <a:srgbClr val="00A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098336-E238-8842-BB0C-16F420BD19C1}"/>
              </a:ext>
            </a:extLst>
          </p:cNvPr>
          <p:cNvSpPr txBox="1"/>
          <p:nvPr/>
        </p:nvSpPr>
        <p:spPr>
          <a:xfrm>
            <a:off x="5378844" y="3201254"/>
            <a:ext cx="1122423" cy="523220"/>
          </a:xfrm>
          <a:prstGeom prst="rect">
            <a:avLst/>
          </a:prstGeom>
          <a:noFill/>
        </p:spPr>
        <p:txBody>
          <a:bodyPr wrap="square" rtlCol="0">
            <a:spAutoFit/>
          </a:bodyPr>
          <a:lstStyle/>
          <a:p>
            <a:pPr algn="ctr"/>
            <a:r>
              <a:rPr lang="en-US" altLang="zh-CN" sz="1400" dirty="0">
                <a:solidFill>
                  <a:srgbClr val="F17475"/>
                </a:solidFill>
                <a:latin typeface="Times New Roman" panose="02020603050405020304" pitchFamily="18" charset="0"/>
                <a:cs typeface="Times New Roman" panose="02020603050405020304" pitchFamily="18" charset="0"/>
              </a:rPr>
              <a:t>ground</a:t>
            </a:r>
            <a:r>
              <a:rPr lang="zh-CN" altLang="en-US" sz="1400" dirty="0">
                <a:solidFill>
                  <a:srgbClr val="F17475"/>
                </a:solidFill>
                <a:latin typeface="Times New Roman" panose="02020603050405020304" pitchFamily="18" charset="0"/>
                <a:cs typeface="Times New Roman" panose="02020603050405020304" pitchFamily="18" charset="0"/>
              </a:rPr>
              <a:t> </a:t>
            </a:r>
            <a:r>
              <a:rPr lang="en-US" altLang="zh-CN" sz="1400" dirty="0">
                <a:solidFill>
                  <a:srgbClr val="F17475"/>
                </a:solidFill>
                <a:latin typeface="Times New Roman" panose="02020603050405020304" pitchFamily="18" charset="0"/>
                <a:cs typeface="Times New Roman" panose="02020603050405020304" pitchFamily="18" charset="0"/>
              </a:rPr>
              <a:t>truth</a:t>
            </a:r>
            <a:r>
              <a:rPr lang="zh-CN" altLang="en-US" sz="1400" dirty="0">
                <a:solidFill>
                  <a:srgbClr val="F17475"/>
                </a:solidFill>
                <a:latin typeface="Times New Roman" panose="02020603050405020304" pitchFamily="18" charset="0"/>
                <a:cs typeface="Times New Roman" panose="02020603050405020304" pitchFamily="18" charset="0"/>
              </a:rPr>
              <a:t> </a:t>
            </a:r>
            <a:r>
              <a:rPr lang="en-US" altLang="zh-CN" sz="1400" dirty="0">
                <a:solidFill>
                  <a:srgbClr val="F17475"/>
                </a:solidFill>
                <a:latin typeface="Times New Roman" panose="02020603050405020304" pitchFamily="18" charset="0"/>
                <a:cs typeface="Times New Roman" panose="02020603050405020304" pitchFamily="18" charset="0"/>
              </a:rPr>
              <a:t>class</a:t>
            </a:r>
            <a:endParaRPr lang="en-US" sz="1400" dirty="0">
              <a:solidFill>
                <a:srgbClr val="F17475"/>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38ACF2C5-CD24-3EAD-3B5C-FEE20EFBAE96}"/>
              </a:ext>
            </a:extLst>
          </p:cNvPr>
          <p:cNvSpPr txBox="1"/>
          <p:nvPr/>
        </p:nvSpPr>
        <p:spPr>
          <a:xfrm>
            <a:off x="7067476" y="3673305"/>
            <a:ext cx="2098676" cy="738664"/>
          </a:xfrm>
          <a:prstGeom prst="rect">
            <a:avLst/>
          </a:prstGeom>
          <a:noFill/>
        </p:spPr>
        <p:txBody>
          <a:bodyPr wrap="square" rtlCol="0">
            <a:spAutoFit/>
          </a:bodyPr>
          <a:lstStyle/>
          <a:p>
            <a:pPr algn="ctr"/>
            <a:r>
              <a:rPr lang="en-US" altLang="zh-CN" sz="1400" dirty="0">
                <a:solidFill>
                  <a:srgbClr val="00AF92"/>
                </a:solidFill>
                <a:latin typeface="Times New Roman" panose="02020603050405020304" pitchFamily="18" charset="0"/>
                <a:cs typeface="Times New Roman" panose="02020603050405020304" pitchFamily="18" charset="0"/>
              </a:rPr>
              <a:t>Predicted</a:t>
            </a:r>
            <a:r>
              <a:rPr lang="zh-CN" altLang="en-US" sz="1400" dirty="0">
                <a:solidFill>
                  <a:srgbClr val="00AF92"/>
                </a:solidFill>
                <a:latin typeface="Times New Roman" panose="02020603050405020304" pitchFamily="18" charset="0"/>
                <a:cs typeface="Times New Roman" panose="02020603050405020304" pitchFamily="18" charset="0"/>
              </a:rPr>
              <a:t> </a:t>
            </a:r>
            <a:r>
              <a:rPr lang="en-US" altLang="zh-CN" sz="1400" dirty="0">
                <a:solidFill>
                  <a:srgbClr val="00AF92"/>
                </a:solidFill>
                <a:latin typeface="Times New Roman" panose="02020603050405020304" pitchFamily="18" charset="0"/>
                <a:cs typeface="Times New Roman" panose="02020603050405020304" pitchFamily="18" charset="0"/>
              </a:rPr>
              <a:t>probability</a:t>
            </a:r>
            <a:r>
              <a:rPr lang="zh-CN" altLang="en-US" sz="1400" dirty="0">
                <a:solidFill>
                  <a:srgbClr val="00AF92"/>
                </a:solidFill>
                <a:latin typeface="Times New Roman" panose="02020603050405020304" pitchFamily="18" charset="0"/>
                <a:cs typeface="Times New Roman" panose="02020603050405020304" pitchFamily="18" charset="0"/>
              </a:rPr>
              <a:t> </a:t>
            </a:r>
            <a:r>
              <a:rPr lang="en-US" altLang="zh-CN" sz="1400" dirty="0">
                <a:solidFill>
                  <a:srgbClr val="00AF92"/>
                </a:solidFill>
                <a:latin typeface="Times New Roman" panose="02020603050405020304" pitchFamily="18" charset="0"/>
                <a:cs typeface="Times New Roman" panose="02020603050405020304" pitchFamily="18" charset="0"/>
              </a:rPr>
              <a:t>of</a:t>
            </a:r>
            <a:r>
              <a:rPr lang="zh-CN" altLang="en-US" sz="1400" dirty="0">
                <a:solidFill>
                  <a:srgbClr val="00AF92"/>
                </a:solidFill>
                <a:latin typeface="Times New Roman" panose="02020603050405020304" pitchFamily="18" charset="0"/>
                <a:cs typeface="Times New Roman" panose="02020603050405020304" pitchFamily="18" charset="0"/>
              </a:rPr>
              <a:t> </a:t>
            </a:r>
            <a:r>
              <a:rPr lang="en-US" altLang="zh-CN" sz="1400" dirty="0">
                <a:solidFill>
                  <a:srgbClr val="00AF92"/>
                </a:solidFill>
                <a:latin typeface="Times New Roman" panose="02020603050405020304" pitchFamily="18" charset="0"/>
                <a:cs typeface="Times New Roman" panose="02020603050405020304" pitchFamily="18" charset="0"/>
              </a:rPr>
              <a:t>the</a:t>
            </a:r>
            <a:r>
              <a:rPr lang="zh-CN" altLang="en-US" sz="1400" dirty="0">
                <a:solidFill>
                  <a:srgbClr val="00AF92"/>
                </a:solidFill>
                <a:latin typeface="Times New Roman" panose="02020603050405020304" pitchFamily="18" charset="0"/>
                <a:cs typeface="Times New Roman" panose="02020603050405020304" pitchFamily="18" charset="0"/>
              </a:rPr>
              <a:t> </a:t>
            </a:r>
            <a:r>
              <a:rPr lang="en-US" altLang="zh-CN" sz="1400" dirty="0">
                <a:solidFill>
                  <a:srgbClr val="00AF92"/>
                </a:solidFill>
                <a:latin typeface="Times New Roman" panose="02020603050405020304" pitchFamily="18" charset="0"/>
                <a:cs typeface="Times New Roman" panose="02020603050405020304" pitchFamily="18" charset="0"/>
              </a:rPr>
              <a:t>observation</a:t>
            </a:r>
            <a:r>
              <a:rPr lang="zh-CN" altLang="en-US" sz="1400" dirty="0">
                <a:solidFill>
                  <a:srgbClr val="00AF92"/>
                </a:solidFill>
                <a:latin typeface="Times New Roman" panose="02020603050405020304" pitchFamily="18" charset="0"/>
                <a:cs typeface="Times New Roman" panose="02020603050405020304" pitchFamily="18" charset="0"/>
              </a:rPr>
              <a:t> </a:t>
            </a:r>
            <a:r>
              <a:rPr lang="en-US" altLang="zh-CN" sz="1400" dirty="0">
                <a:solidFill>
                  <a:srgbClr val="00AF92"/>
                </a:solidFill>
                <a:latin typeface="Times New Roman" panose="02020603050405020304" pitchFamily="18" charset="0"/>
                <a:cs typeface="Times New Roman" panose="02020603050405020304" pitchFamily="18" charset="0"/>
              </a:rPr>
              <a:t>belonging</a:t>
            </a:r>
            <a:r>
              <a:rPr lang="zh-CN" altLang="en-US" sz="1400" dirty="0">
                <a:solidFill>
                  <a:srgbClr val="00AF92"/>
                </a:solidFill>
                <a:latin typeface="Times New Roman" panose="02020603050405020304" pitchFamily="18" charset="0"/>
                <a:cs typeface="Times New Roman" panose="02020603050405020304" pitchFamily="18" charset="0"/>
              </a:rPr>
              <a:t> </a:t>
            </a:r>
            <a:r>
              <a:rPr lang="en-US" altLang="zh-CN" sz="1400" dirty="0">
                <a:solidFill>
                  <a:srgbClr val="00AF92"/>
                </a:solidFill>
                <a:latin typeface="Times New Roman" panose="02020603050405020304" pitchFamily="18" charset="0"/>
                <a:cs typeface="Times New Roman" panose="02020603050405020304" pitchFamily="18" charset="0"/>
              </a:rPr>
              <a:t>to</a:t>
            </a:r>
            <a:r>
              <a:rPr lang="zh-CN" altLang="en-US" sz="1400" dirty="0">
                <a:solidFill>
                  <a:srgbClr val="00AF92"/>
                </a:solidFill>
                <a:latin typeface="Times New Roman" panose="02020603050405020304" pitchFamily="18" charset="0"/>
                <a:cs typeface="Times New Roman" panose="02020603050405020304" pitchFamily="18" charset="0"/>
              </a:rPr>
              <a:t> </a:t>
            </a:r>
            <a:r>
              <a:rPr lang="en-US" altLang="zh-CN" sz="1400" dirty="0">
                <a:solidFill>
                  <a:srgbClr val="00AF92"/>
                </a:solidFill>
                <a:latin typeface="Times New Roman" panose="02020603050405020304" pitchFamily="18" charset="0"/>
                <a:cs typeface="Times New Roman" panose="02020603050405020304" pitchFamily="18" charset="0"/>
              </a:rPr>
              <a:t>the</a:t>
            </a:r>
            <a:r>
              <a:rPr lang="zh-CN" altLang="en-US" sz="1400" dirty="0">
                <a:solidFill>
                  <a:srgbClr val="00AF92"/>
                </a:solidFill>
                <a:latin typeface="Times New Roman" panose="02020603050405020304" pitchFamily="18" charset="0"/>
                <a:cs typeface="Times New Roman" panose="02020603050405020304" pitchFamily="18" charset="0"/>
              </a:rPr>
              <a:t> </a:t>
            </a:r>
            <a:r>
              <a:rPr lang="en-US" altLang="zh-CN" sz="1400" dirty="0">
                <a:solidFill>
                  <a:srgbClr val="00AF92"/>
                </a:solidFill>
                <a:latin typeface="Times New Roman" panose="02020603050405020304" pitchFamily="18" charset="0"/>
                <a:cs typeface="Times New Roman" panose="02020603050405020304" pitchFamily="18" charset="0"/>
              </a:rPr>
              <a:t>ground</a:t>
            </a:r>
            <a:r>
              <a:rPr lang="zh-CN" altLang="en-US" sz="1400" dirty="0">
                <a:solidFill>
                  <a:srgbClr val="00AF92"/>
                </a:solidFill>
                <a:latin typeface="Times New Roman" panose="02020603050405020304" pitchFamily="18" charset="0"/>
                <a:cs typeface="Times New Roman" panose="02020603050405020304" pitchFamily="18" charset="0"/>
              </a:rPr>
              <a:t> </a:t>
            </a:r>
            <a:r>
              <a:rPr lang="en-US" altLang="zh-CN" sz="1400" dirty="0">
                <a:solidFill>
                  <a:srgbClr val="00AF92"/>
                </a:solidFill>
                <a:latin typeface="Times New Roman" panose="02020603050405020304" pitchFamily="18" charset="0"/>
                <a:cs typeface="Times New Roman" panose="02020603050405020304" pitchFamily="18" charset="0"/>
              </a:rPr>
              <a:t>truth</a:t>
            </a:r>
            <a:r>
              <a:rPr lang="zh-CN" altLang="en-US" sz="1400" dirty="0">
                <a:solidFill>
                  <a:srgbClr val="00AF92"/>
                </a:solidFill>
                <a:latin typeface="Times New Roman" panose="02020603050405020304" pitchFamily="18" charset="0"/>
                <a:cs typeface="Times New Roman" panose="02020603050405020304" pitchFamily="18" charset="0"/>
              </a:rPr>
              <a:t> </a:t>
            </a:r>
            <a:r>
              <a:rPr lang="en-US" altLang="zh-CN" sz="1400" dirty="0">
                <a:solidFill>
                  <a:srgbClr val="00AF92"/>
                </a:solidFill>
                <a:latin typeface="Times New Roman" panose="02020603050405020304" pitchFamily="18" charset="0"/>
                <a:cs typeface="Times New Roman" panose="02020603050405020304" pitchFamily="18" charset="0"/>
              </a:rPr>
              <a:t>class</a:t>
            </a:r>
            <a:endParaRPr lang="en-US" sz="1400" dirty="0">
              <a:solidFill>
                <a:srgbClr val="00AF92"/>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B0C4080-3333-56C9-FDB3-B41046E986BB}"/>
              </a:ext>
            </a:extLst>
          </p:cNvPr>
          <p:cNvSpPr txBox="1"/>
          <p:nvPr/>
        </p:nvSpPr>
        <p:spPr>
          <a:xfrm>
            <a:off x="838198" y="5833336"/>
            <a:ext cx="827341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Exercise: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derive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binary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from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endParaRPr lang="en-US" sz="2000" dirty="0">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4412EED5-583B-FB20-37C0-293FAC04138C}"/>
              </a:ext>
            </a:extLst>
          </p:cNvPr>
          <p:cNvSpPr/>
          <p:nvPr/>
        </p:nvSpPr>
        <p:spPr>
          <a:xfrm>
            <a:off x="4738261" y="3543296"/>
            <a:ext cx="2527976" cy="1080370"/>
          </a:xfrm>
          <a:prstGeom prst="ellipse">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17">
            <a:extLst>
              <a:ext uri="{FF2B5EF4-FFF2-40B4-BE49-F238E27FC236}">
                <a16:creationId xmlns:a16="http://schemas.microsoft.com/office/drawing/2014/main" id="{919628C9-DA66-C691-1D43-87812FA5876F}"/>
              </a:ext>
            </a:extLst>
          </p:cNvPr>
          <p:cNvCxnSpPr>
            <a:cxnSpLocks/>
            <a:stCxn id="16" idx="7"/>
            <a:endCxn id="23" idx="0"/>
          </p:cNvCxnSpPr>
          <p:nvPr/>
        </p:nvCxnSpPr>
        <p:spPr>
          <a:xfrm rot="16200000" flipH="1">
            <a:off x="8597176" y="2000360"/>
            <a:ext cx="109320" cy="3511626"/>
          </a:xfrm>
          <a:prstGeom prst="curvedConnector3">
            <a:avLst>
              <a:gd name="adj1" fmla="val -353839"/>
            </a:avLst>
          </a:prstGeom>
          <a:ln w="28575">
            <a:solidFill>
              <a:srgbClr val="4B9CD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8013E01-F7D7-A954-5F93-FBB5AE01A4E0}"/>
                  </a:ext>
                </a:extLst>
              </p:cNvPr>
              <p:cNvSpPr txBox="1"/>
              <p:nvPr/>
            </p:nvSpPr>
            <p:spPr>
              <a:xfrm>
                <a:off x="9595452" y="3810833"/>
                <a:ext cx="1624394" cy="523220"/>
              </a:xfrm>
              <a:prstGeom prst="rect">
                <a:avLst/>
              </a:prstGeom>
              <a:noFill/>
            </p:spPr>
            <p:txBody>
              <a:bodyPr wrap="square" rtlCol="0">
                <a:spAutoFit/>
              </a:bodyPr>
              <a:lstStyle/>
              <a:p>
                <a:pPr algn="ctr"/>
                <a:r>
                  <a:rPr lang="en-US" altLang="zh-CN" sz="1400" dirty="0">
                    <a:solidFill>
                      <a:srgbClr val="4B9CD3"/>
                    </a:solidFill>
                    <a:latin typeface="Times New Roman" panose="02020603050405020304" pitchFamily="18" charset="0"/>
                    <a:cs typeface="Times New Roman" panose="02020603050405020304" pitchFamily="18" charset="0"/>
                  </a:rPr>
                  <a:t>This</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is</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the</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loss</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for</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one</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observation</a:t>
                </a:r>
                <a:r>
                  <a:rPr lang="zh-CN" altLang="en-US" sz="1400" dirty="0">
                    <a:solidFill>
                      <a:srgbClr val="4B9CD3"/>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solidFill>
                          <a:srgbClr val="4B9CD3"/>
                        </a:solidFill>
                        <a:latin typeface="Cambria Math" panose="02040503050406030204" pitchFamily="18" charset="0"/>
                      </a:rPr>
                      <m:t>𝑜</m:t>
                    </m:r>
                  </m:oMath>
                </a14:m>
                <a:endParaRPr lang="en-US" sz="1400" dirty="0">
                  <a:solidFill>
                    <a:srgbClr val="4B9CD3"/>
                  </a:solidFill>
                  <a:latin typeface="Times New Roman" panose="02020603050405020304" pitchFamily="18" charset="0"/>
                  <a:cs typeface="Times New Roman" panose="02020603050405020304" pitchFamily="18" charset="0"/>
                </a:endParaRPr>
              </a:p>
            </p:txBody>
          </p:sp>
        </mc:Choice>
        <mc:Fallback>
          <p:sp>
            <p:nvSpPr>
              <p:cNvPr id="23" name="TextBox 22">
                <a:extLst>
                  <a:ext uri="{FF2B5EF4-FFF2-40B4-BE49-F238E27FC236}">
                    <a16:creationId xmlns:a16="http://schemas.microsoft.com/office/drawing/2014/main" id="{78013E01-F7D7-A954-5F93-FBB5AE01A4E0}"/>
                  </a:ext>
                </a:extLst>
              </p:cNvPr>
              <p:cNvSpPr txBox="1">
                <a:spLocks noRot="1" noChangeAspect="1" noMove="1" noResize="1" noEditPoints="1" noAdjustHandles="1" noChangeArrowheads="1" noChangeShapeType="1" noTextEdit="1"/>
              </p:cNvSpPr>
              <p:nvPr/>
            </p:nvSpPr>
            <p:spPr>
              <a:xfrm>
                <a:off x="9595452" y="3810833"/>
                <a:ext cx="1624394" cy="523220"/>
              </a:xfrm>
              <a:prstGeom prst="rect">
                <a:avLst/>
              </a:prstGeom>
              <a:blipFill>
                <a:blip r:embed="rId5"/>
                <a:stretch>
                  <a:fillRect t="-2381" b="-9524"/>
                </a:stretch>
              </a:blipFill>
            </p:spPr>
            <p:txBody>
              <a:bodyPr/>
              <a:lstStyle/>
              <a:p>
                <a:r>
                  <a:rPr lang="en-US">
                    <a:noFill/>
                  </a:rPr>
                  <a:t> </a:t>
                </a:r>
              </a:p>
            </p:txBody>
          </p:sp>
        </mc:Fallback>
      </mc:AlternateContent>
      <p:sp>
        <p:nvSpPr>
          <p:cNvPr id="25" name="Double Bracket 24">
            <a:extLst>
              <a:ext uri="{FF2B5EF4-FFF2-40B4-BE49-F238E27FC236}">
                <a16:creationId xmlns:a16="http://schemas.microsoft.com/office/drawing/2014/main" id="{E8776EB1-68BE-815B-B7E8-9D603FE0B721}"/>
              </a:ext>
            </a:extLst>
          </p:cNvPr>
          <p:cNvSpPr/>
          <p:nvPr/>
        </p:nvSpPr>
        <p:spPr>
          <a:xfrm>
            <a:off x="4738260" y="3821955"/>
            <a:ext cx="2414101" cy="523220"/>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A0EA64C-C338-E3B2-E968-A46B837FFB6A}"/>
                  </a:ext>
                </a:extLst>
              </p:cNvPr>
              <p:cNvSpPr txBox="1"/>
              <p:nvPr/>
            </p:nvSpPr>
            <p:spPr>
              <a:xfrm>
                <a:off x="3719582" y="3756172"/>
                <a:ext cx="1093055" cy="6485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limLoc m:val="subSup"/>
                          <m:ctrlPr>
                            <a:rPr lang="en-US" i="1" smtClean="0">
                              <a:latin typeface="Cambria Math" panose="02040503050406030204" pitchFamily="18" charset="0"/>
                            </a:rPr>
                          </m:ctrlPr>
                        </m:naryPr>
                        <m:sub>
                          <m:r>
                            <m:rPr>
                              <m:brk m:alnAt="25"/>
                            </m:rPr>
                            <a:rPr lang="en-US" altLang="zh-CN" b="0" i="1" smtClean="0">
                              <a:latin typeface="Cambria Math" panose="02040503050406030204" pitchFamily="18" charset="0"/>
                            </a:rPr>
                            <m:t>𝑜</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zh-CN" altLang="en-US" b="0" i="1" smtClean="0">
                              <a:latin typeface="Cambria Math" panose="02040503050406030204" pitchFamily="18" charset="0"/>
                            </a:rPr>
                            <m:t> </m:t>
                          </m:r>
                        </m:e>
                      </m:nary>
                    </m:oMath>
                  </m:oMathPara>
                </a14:m>
                <a:endParaRPr lang="en-US" dirty="0"/>
              </a:p>
            </p:txBody>
          </p:sp>
        </mc:Choice>
        <mc:Fallback>
          <p:sp>
            <p:nvSpPr>
              <p:cNvPr id="27" name="TextBox 26">
                <a:extLst>
                  <a:ext uri="{FF2B5EF4-FFF2-40B4-BE49-F238E27FC236}">
                    <a16:creationId xmlns:a16="http://schemas.microsoft.com/office/drawing/2014/main" id="{CA0EA64C-C338-E3B2-E968-A46B837FFB6A}"/>
                  </a:ext>
                </a:extLst>
              </p:cNvPr>
              <p:cNvSpPr txBox="1">
                <a:spLocks noRot="1" noChangeAspect="1" noMove="1" noResize="1" noEditPoints="1" noAdjustHandles="1" noChangeArrowheads="1" noChangeShapeType="1" noTextEdit="1"/>
              </p:cNvSpPr>
              <p:nvPr/>
            </p:nvSpPr>
            <p:spPr>
              <a:xfrm>
                <a:off x="3719582" y="3756172"/>
                <a:ext cx="1093055" cy="648575"/>
              </a:xfrm>
              <a:prstGeom prst="rect">
                <a:avLst/>
              </a:prstGeom>
              <a:blipFill>
                <a:blip r:embed="rId6"/>
                <a:stretch>
                  <a:fillRect l="-50575" t="-141509" r="-6897" b="-209434"/>
                </a:stretch>
              </a:blipFill>
            </p:spPr>
            <p:txBody>
              <a:bodyPr/>
              <a:lstStyle/>
              <a:p>
                <a:r>
                  <a:rPr lang="en-US">
                    <a:noFill/>
                  </a:rPr>
                  <a:t> </a:t>
                </a:r>
              </a:p>
            </p:txBody>
          </p:sp>
        </mc:Fallback>
      </mc:AlternateContent>
    </p:spTree>
    <p:extLst>
      <p:ext uri="{BB962C8B-B14F-4D97-AF65-F5344CB8AC3E}">
        <p14:creationId xmlns:p14="http://schemas.microsoft.com/office/powerpoint/2010/main" val="372021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P spid="16" grpId="0" animBg="1"/>
      <p:bldP spid="23" grpId="0"/>
      <p:bldP spid="25" grpId="0" animBg="1"/>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lstStyle/>
          <a:p>
            <a:r>
              <a:rPr lang="en-US" altLang="zh-CN" dirty="0" err="1"/>
              <a:t>nn.CrossEntropyLoss</a:t>
            </a:r>
            <a:r>
              <a:rPr lang="zh-CN" altLang="en-US" dirty="0"/>
              <a:t> </a:t>
            </a:r>
            <a:r>
              <a:rPr lang="en-US" altLang="zh-CN" dirty="0"/>
              <a:t>in</a:t>
            </a:r>
            <a:r>
              <a:rPr lang="zh-CN" altLang="en-US" dirty="0"/>
              <a:t> </a:t>
            </a:r>
            <a:r>
              <a:rPr lang="en-US" altLang="zh-CN" dirty="0" err="1"/>
              <a:t>PyTorch</a:t>
            </a:r>
            <a:endParaRPr lang="en-US" dirty="0"/>
          </a:p>
        </p:txBody>
      </p:sp>
      <p:grpSp>
        <p:nvGrpSpPr>
          <p:cNvPr id="7" name="Group 6">
            <a:extLst>
              <a:ext uri="{FF2B5EF4-FFF2-40B4-BE49-F238E27FC236}">
                <a16:creationId xmlns:a16="http://schemas.microsoft.com/office/drawing/2014/main" id="{2B6D9035-9B27-9629-581F-39481BD27185}"/>
              </a:ext>
            </a:extLst>
          </p:cNvPr>
          <p:cNvGrpSpPr/>
          <p:nvPr/>
        </p:nvGrpSpPr>
        <p:grpSpPr>
          <a:xfrm>
            <a:off x="838200" y="1655620"/>
            <a:ext cx="10515600" cy="2227448"/>
            <a:chOff x="838199" y="1437460"/>
            <a:chExt cx="10515600" cy="2227448"/>
          </a:xfrm>
        </p:grpSpPr>
        <p:sp>
          <p:nvSpPr>
            <p:cNvPr id="6" name="Rounded Rectangle 5">
              <a:extLst>
                <a:ext uri="{FF2B5EF4-FFF2-40B4-BE49-F238E27FC236}">
                  <a16:creationId xmlns:a16="http://schemas.microsoft.com/office/drawing/2014/main" id="{B1CA06A9-B108-E7E4-5D4D-61C8625669C0}"/>
                </a:ext>
              </a:extLst>
            </p:cNvPr>
            <p:cNvSpPr/>
            <p:nvPr/>
          </p:nvSpPr>
          <p:spPr>
            <a:xfrm>
              <a:off x="838199" y="1437460"/>
              <a:ext cx="10515600" cy="2227448"/>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DD8684-E55D-E98C-ED2C-A36F5DC85ACB}"/>
                </a:ext>
              </a:extLst>
            </p:cNvPr>
            <p:cNvSpPr txBox="1"/>
            <p:nvPr/>
          </p:nvSpPr>
          <p:spPr>
            <a:xfrm>
              <a:off x="1135171" y="1517229"/>
              <a:ext cx="10218627" cy="2048766"/>
            </a:xfrm>
            <a:prstGeom prst="rect">
              <a:avLst/>
            </a:prstGeom>
            <a:noFill/>
          </p:spPr>
          <p:txBody>
            <a:bodyPr wrap="square">
              <a:spAutoFit/>
            </a:bodyPr>
            <a:lstStyle/>
            <a:p>
              <a:pPr algn="l">
                <a:lnSpc>
                  <a:spcPct val="114000"/>
                </a:lnSpc>
              </a:pPr>
              <a:r>
                <a:rPr lang="en-US" sz="1600" b="0" i="0" u="none" strike="noStrike" dirty="0">
                  <a:solidFill>
                    <a:srgbClr val="008000"/>
                  </a:solidFill>
                  <a:effectLst/>
                  <a:latin typeface="Courier New" panose="02070309020205020404" pitchFamily="49" charset="0"/>
                </a:rPr>
                <a:t># Example predictions and labels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predictions = </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8000"/>
                  </a:solidFill>
                  <a:effectLst/>
                  <a:latin typeface="Courier New" panose="02070309020205020404" pitchFamily="49" charset="0"/>
                </a:rPr>
                <a:t># 4 samples, 5 class predictions</a:t>
              </a:r>
              <a:endParaRPr lang="en-US" sz="1600" b="0" i="0" u="none" strike="noStrike" dirty="0">
                <a:solidFill>
                  <a:srgbClr val="000000"/>
                </a:solidFill>
                <a:effectLst/>
                <a:latin typeface="Courier New" panose="02070309020205020404" pitchFamily="49" charset="0"/>
              </a:endParaRPr>
            </a:p>
            <a:p>
              <a:pPr>
                <a:lnSpc>
                  <a:spcPct val="114000"/>
                </a:lnSpc>
              </a:pPr>
              <a:r>
                <a:rPr lang="en-US" sz="1600" b="0" i="0" u="none" strike="noStrike" dirty="0">
                  <a:solidFill>
                    <a:srgbClr val="000000"/>
                  </a:solidFill>
                  <a:effectLst/>
                  <a:latin typeface="Courier New" panose="02070309020205020404" pitchFamily="49" charset="0"/>
                </a:rPr>
                <a:t>labels = </a:t>
              </a:r>
              <a:r>
                <a:rPr lang="en-US" sz="1600" b="0" i="0" u="none" strike="noStrike" dirty="0" err="1">
                  <a:solidFill>
                    <a:srgbClr val="000000"/>
                  </a:solidFill>
                  <a:effectLst/>
                  <a:latin typeface="Courier New" panose="02070309020205020404" pitchFamily="49" charset="0"/>
                </a:rPr>
                <a:t>torch.tensor</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3</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2</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dtype</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a:t>
              </a:r>
              <a:r>
                <a:rPr lang="en-US" sz="1600" b="0" i="0" u="none" strike="noStrike" dirty="0" err="1">
                  <a:solidFill>
                    <a:srgbClr val="001080"/>
                  </a:solidFill>
                  <a:effectLst/>
                  <a:latin typeface="Courier New" panose="02070309020205020404" pitchFamily="49" charset="0"/>
                </a:rPr>
                <a:t>long</a:t>
              </a:r>
              <a:r>
                <a:rPr lang="en-US" sz="1600" b="0" i="0" u="none" strike="noStrike" dirty="0">
                  <a:solidFill>
                    <a:srgbClr val="000000"/>
                  </a:solidFill>
                  <a:effectLst/>
                  <a:latin typeface="Courier New" panose="02070309020205020404" pitchFamily="49" charset="0"/>
                </a:rPr>
                <a:t>)</a:t>
              </a:r>
            </a:p>
            <a:p>
              <a:pPr algn="l">
                <a:lnSpc>
                  <a:spcPct val="114000"/>
                </a:lnSpc>
              </a:pP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Cross-Entropy Loss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criterion = </a:t>
              </a:r>
              <a:r>
                <a:rPr lang="en-US" sz="1600" b="0" i="0" u="none" strike="noStrike" dirty="0" err="1">
                  <a:solidFill>
                    <a:srgbClr val="000000"/>
                  </a:solidFill>
                  <a:effectLst/>
                  <a:latin typeface="Courier New" panose="02070309020205020404" pitchFamily="49" charset="0"/>
                </a:rPr>
                <a:t>nn.CrossEntropyLoss</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000000"/>
                  </a:solidFill>
                  <a:effectLst/>
                  <a:latin typeface="Courier New" panose="02070309020205020404" pitchFamily="49" charset="0"/>
                </a:rPr>
                <a:t>loss = criterion(predictions, labels)</a:t>
              </a:r>
            </a:p>
          </p:txBody>
        </p:sp>
      </p:grpSp>
      <p:grpSp>
        <p:nvGrpSpPr>
          <p:cNvPr id="8" name="Group 7">
            <a:extLst>
              <a:ext uri="{FF2B5EF4-FFF2-40B4-BE49-F238E27FC236}">
                <a16:creationId xmlns:a16="http://schemas.microsoft.com/office/drawing/2014/main" id="{B5D036A7-A2A3-1826-4C84-C31D4B641564}"/>
              </a:ext>
            </a:extLst>
          </p:cNvPr>
          <p:cNvGrpSpPr/>
          <p:nvPr/>
        </p:nvGrpSpPr>
        <p:grpSpPr>
          <a:xfrm>
            <a:off x="838195" y="3976947"/>
            <a:ext cx="7604344" cy="1136541"/>
            <a:chOff x="671853" y="4562863"/>
            <a:chExt cx="7604344" cy="1136541"/>
          </a:xfrm>
        </p:grpSpPr>
        <p:sp>
          <p:nvSpPr>
            <p:cNvPr id="9" name="Rounded Rectangle 8">
              <a:extLst>
                <a:ext uri="{FF2B5EF4-FFF2-40B4-BE49-F238E27FC236}">
                  <a16:creationId xmlns:a16="http://schemas.microsoft.com/office/drawing/2014/main" id="{72DFBEBF-7723-F7A1-DDC5-3474CF7A8B2B}"/>
                </a:ext>
              </a:extLst>
            </p:cNvPr>
            <p:cNvSpPr/>
            <p:nvPr/>
          </p:nvSpPr>
          <p:spPr>
            <a:xfrm>
              <a:off x="671853" y="4562863"/>
              <a:ext cx="7604344" cy="1136541"/>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E8D7CC1-B8FF-B5BB-C510-22BE5DB72BEC}"/>
                </a:ext>
              </a:extLst>
            </p:cNvPr>
            <p:cNvSpPr txBox="1"/>
            <p:nvPr/>
          </p:nvSpPr>
          <p:spPr>
            <a:xfrm>
              <a:off x="968825" y="4622186"/>
              <a:ext cx="7044325" cy="1077218"/>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tensor([[ 0.7114, -0.9152, -0.3899,  0.9435, -0.1819],</a:t>
              </a:r>
            </a:p>
            <a:p>
              <a:r>
                <a:rPr lang="en-US" sz="1600" dirty="0">
                  <a:solidFill>
                    <a:schemeClr val="bg1"/>
                  </a:solidFill>
                  <a:latin typeface="Courier New" panose="02070309020205020404" pitchFamily="49" charset="0"/>
                  <a:cs typeface="Courier New" panose="02070309020205020404" pitchFamily="49" charset="0"/>
                </a:rPr>
                <a:t>        [-0.6162, -0.0346, -0.5723, -1.1487, -1.4400],</a:t>
              </a:r>
            </a:p>
            <a:p>
              <a:r>
                <a:rPr lang="en-US" sz="1600" dirty="0">
                  <a:solidFill>
                    <a:schemeClr val="bg1"/>
                  </a:solidFill>
                  <a:latin typeface="Courier New" panose="02070309020205020404" pitchFamily="49" charset="0"/>
                  <a:cs typeface="Courier New" panose="02070309020205020404" pitchFamily="49" charset="0"/>
                </a:rPr>
                <a:t>        [ 0.3388, -0.9662, -0.2876, -0.1088, -0.1857],</a:t>
              </a:r>
            </a:p>
            <a:p>
              <a:r>
                <a:rPr lang="en-US" sz="1600" dirty="0">
                  <a:solidFill>
                    <a:schemeClr val="bg1"/>
                  </a:solidFill>
                  <a:latin typeface="Courier New" panose="02070309020205020404" pitchFamily="49" charset="0"/>
                  <a:cs typeface="Courier New" panose="02070309020205020404" pitchFamily="49" charset="0"/>
                </a:rPr>
                <a:t>        [-1.3066,  1.5789, -0.3382, -0.6364,  2.9867]])</a:t>
              </a:r>
            </a:p>
          </p:txBody>
        </p:sp>
      </p:grpSp>
      <p:sp>
        <p:nvSpPr>
          <p:cNvPr id="12" name="Rounded Rectangle 11">
            <a:extLst>
              <a:ext uri="{FF2B5EF4-FFF2-40B4-BE49-F238E27FC236}">
                <a16:creationId xmlns:a16="http://schemas.microsoft.com/office/drawing/2014/main" id="{9AF6E734-8265-A064-1E21-12022BDFBBCB}"/>
              </a:ext>
            </a:extLst>
          </p:cNvPr>
          <p:cNvSpPr/>
          <p:nvPr/>
        </p:nvSpPr>
        <p:spPr>
          <a:xfrm>
            <a:off x="1135172" y="2079321"/>
            <a:ext cx="1532872" cy="263046"/>
          </a:xfrm>
          <a:prstGeom prst="roundRect">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DEACF904-CBAC-244B-F61B-B074FDC879E4}"/>
              </a:ext>
            </a:extLst>
          </p:cNvPr>
          <p:cNvCxnSpPr>
            <a:cxnSpLocks/>
            <a:stCxn id="12" idx="1"/>
            <a:endCxn id="9" idx="1"/>
          </p:cNvCxnSpPr>
          <p:nvPr/>
        </p:nvCxnSpPr>
        <p:spPr>
          <a:xfrm rot="10800000" flipV="1">
            <a:off x="838196" y="2210844"/>
            <a:ext cx="296977" cy="2334374"/>
          </a:xfrm>
          <a:prstGeom prst="curvedConnector3">
            <a:avLst>
              <a:gd name="adj1" fmla="val 176976"/>
            </a:avLst>
          </a:prstGeom>
          <a:ln w="19050">
            <a:solidFill>
              <a:srgbClr val="4B9CD3"/>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111F5820-685F-C038-170C-D7B99F1FEA82}"/>
              </a:ext>
            </a:extLst>
          </p:cNvPr>
          <p:cNvSpPr/>
          <p:nvPr/>
        </p:nvSpPr>
        <p:spPr>
          <a:xfrm>
            <a:off x="1135171" y="2342367"/>
            <a:ext cx="919097" cy="263046"/>
          </a:xfrm>
          <a:prstGeom prst="roundRect">
            <a:avLst/>
          </a:prstGeom>
          <a:solidFill>
            <a:srgbClr val="653C76">
              <a:alpha val="15000"/>
            </a:srgbClr>
          </a:solidFill>
          <a:ln w="28575">
            <a:solidFill>
              <a:srgbClr val="653C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BD6402DB-E9FB-2363-C5D5-04AA0A569824}"/>
              </a:ext>
            </a:extLst>
          </p:cNvPr>
          <p:cNvCxnSpPr>
            <a:cxnSpLocks/>
            <a:stCxn id="15" idx="1"/>
            <a:endCxn id="18" idx="1"/>
          </p:cNvCxnSpPr>
          <p:nvPr/>
        </p:nvCxnSpPr>
        <p:spPr>
          <a:xfrm rot="10800000" flipV="1">
            <a:off x="838195" y="2473890"/>
            <a:ext cx="296976" cy="2960322"/>
          </a:xfrm>
          <a:prstGeom prst="curvedConnector3">
            <a:avLst>
              <a:gd name="adj1" fmla="val 176976"/>
            </a:avLst>
          </a:prstGeom>
          <a:ln w="19050">
            <a:solidFill>
              <a:srgbClr val="653C76"/>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D7209D-B7D4-E5C5-3910-365CCFA95092}"/>
              </a:ext>
            </a:extLst>
          </p:cNvPr>
          <p:cNvGrpSpPr/>
          <p:nvPr/>
        </p:nvGrpSpPr>
        <p:grpSpPr>
          <a:xfrm>
            <a:off x="838195" y="5205612"/>
            <a:ext cx="5652353" cy="457200"/>
            <a:chOff x="671853" y="4562863"/>
            <a:chExt cx="5652353" cy="457200"/>
          </a:xfrm>
        </p:grpSpPr>
        <p:sp>
          <p:nvSpPr>
            <p:cNvPr id="18" name="Rounded Rectangle 17">
              <a:extLst>
                <a:ext uri="{FF2B5EF4-FFF2-40B4-BE49-F238E27FC236}">
                  <a16:creationId xmlns:a16="http://schemas.microsoft.com/office/drawing/2014/main" id="{4A8758B8-5155-AB67-3BE1-1AF6AC7DAFA9}"/>
                </a:ext>
              </a:extLst>
            </p:cNvPr>
            <p:cNvSpPr/>
            <p:nvPr/>
          </p:nvSpPr>
          <p:spPr>
            <a:xfrm>
              <a:off x="671853" y="4562863"/>
              <a:ext cx="5652353" cy="4572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95F1D374-BAF5-898B-680D-7CDFC325CCC9}"/>
                </a:ext>
              </a:extLst>
            </p:cNvPr>
            <p:cNvSpPr txBox="1"/>
            <p:nvPr/>
          </p:nvSpPr>
          <p:spPr>
            <a:xfrm>
              <a:off x="968825" y="4622186"/>
              <a:ext cx="5355381" cy="338554"/>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tensor([1, 0, 3, 2])</a:t>
              </a:r>
            </a:p>
          </p:txBody>
        </p:sp>
      </p:grpSp>
      <p:sp>
        <p:nvSpPr>
          <p:cNvPr id="21" name="Rounded Rectangle 20">
            <a:extLst>
              <a:ext uri="{FF2B5EF4-FFF2-40B4-BE49-F238E27FC236}">
                <a16:creationId xmlns:a16="http://schemas.microsoft.com/office/drawing/2014/main" id="{0F8AD870-FC9A-A960-5BB8-4D8DAE8D7408}"/>
              </a:ext>
            </a:extLst>
          </p:cNvPr>
          <p:cNvSpPr/>
          <p:nvPr/>
        </p:nvSpPr>
        <p:spPr>
          <a:xfrm>
            <a:off x="1135171" y="3472396"/>
            <a:ext cx="630999" cy="263046"/>
          </a:xfrm>
          <a:prstGeom prst="roundRect">
            <a:avLst/>
          </a:prstGeom>
          <a:solidFill>
            <a:srgbClr val="F17475">
              <a:alpha val="15000"/>
            </a:srgbClr>
          </a:solidFill>
          <a:ln w="28575">
            <a:solidFill>
              <a:srgbClr val="F17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urved Connector 21">
            <a:extLst>
              <a:ext uri="{FF2B5EF4-FFF2-40B4-BE49-F238E27FC236}">
                <a16:creationId xmlns:a16="http://schemas.microsoft.com/office/drawing/2014/main" id="{BB04938F-8F3F-7809-72DF-26AF2EFD6EA9}"/>
              </a:ext>
            </a:extLst>
          </p:cNvPr>
          <p:cNvCxnSpPr>
            <a:cxnSpLocks/>
            <a:stCxn id="21" idx="1"/>
            <a:endCxn id="25" idx="1"/>
          </p:cNvCxnSpPr>
          <p:nvPr/>
        </p:nvCxnSpPr>
        <p:spPr>
          <a:xfrm rot="10800000" flipV="1">
            <a:off x="838195" y="3603919"/>
            <a:ext cx="296977" cy="2387196"/>
          </a:xfrm>
          <a:prstGeom prst="curvedConnector3">
            <a:avLst>
              <a:gd name="adj1" fmla="val 176976"/>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6CA6F5B-405C-8C9A-09A1-765B3F27C4C7}"/>
              </a:ext>
            </a:extLst>
          </p:cNvPr>
          <p:cNvGrpSpPr/>
          <p:nvPr/>
        </p:nvGrpSpPr>
        <p:grpSpPr>
          <a:xfrm>
            <a:off x="838194" y="5762515"/>
            <a:ext cx="5652353" cy="457200"/>
            <a:chOff x="671853" y="4562863"/>
            <a:chExt cx="5652353" cy="457200"/>
          </a:xfrm>
        </p:grpSpPr>
        <p:sp>
          <p:nvSpPr>
            <p:cNvPr id="25" name="Rounded Rectangle 24">
              <a:extLst>
                <a:ext uri="{FF2B5EF4-FFF2-40B4-BE49-F238E27FC236}">
                  <a16:creationId xmlns:a16="http://schemas.microsoft.com/office/drawing/2014/main" id="{BC7914DD-3C40-45EB-5D3F-B9C602477168}"/>
                </a:ext>
              </a:extLst>
            </p:cNvPr>
            <p:cNvSpPr/>
            <p:nvPr/>
          </p:nvSpPr>
          <p:spPr>
            <a:xfrm>
              <a:off x="671853" y="4562863"/>
              <a:ext cx="5652353" cy="4572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6E6ED88F-D1B6-C9E1-70F6-A5985FCD707D}"/>
                </a:ext>
              </a:extLst>
            </p:cNvPr>
            <p:cNvSpPr txBox="1"/>
            <p:nvPr/>
          </p:nvSpPr>
          <p:spPr>
            <a:xfrm>
              <a:off x="968825" y="4622186"/>
              <a:ext cx="5355381" cy="338554"/>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tensor(2.3831)</a:t>
              </a:r>
            </a:p>
          </p:txBody>
        </p:sp>
      </p:grpSp>
      <p:sp>
        <p:nvSpPr>
          <p:cNvPr id="3" name="TextBox 2">
            <a:extLst>
              <a:ext uri="{FF2B5EF4-FFF2-40B4-BE49-F238E27FC236}">
                <a16:creationId xmlns:a16="http://schemas.microsoft.com/office/drawing/2014/main" id="{3198A84E-EC0B-DAB6-FACE-967A0A238178}"/>
              </a:ext>
            </a:extLst>
          </p:cNvPr>
          <p:cNvSpPr txBox="1"/>
          <p:nvPr/>
        </p:nvSpPr>
        <p:spPr>
          <a:xfrm>
            <a:off x="8476463" y="4068163"/>
            <a:ext cx="3466524" cy="1077218"/>
          </a:xfrm>
          <a:prstGeom prst="rect">
            <a:avLst/>
          </a:prstGeom>
          <a:noFill/>
        </p:spPr>
        <p:txBody>
          <a:bodyPr wrap="square" rtlCol="0">
            <a:spAutoFit/>
          </a:bodyPr>
          <a:lstStyle/>
          <a:p>
            <a:r>
              <a:rPr lang="en-US" altLang="zh-CN" sz="1600" dirty="0">
                <a:solidFill>
                  <a:srgbClr val="4B9CD3"/>
                </a:solidFill>
                <a:latin typeface="Times New Roman" panose="02020603050405020304" pitchFamily="18" charset="0"/>
                <a:cs typeface="Times New Roman" panose="02020603050405020304" pitchFamily="18" charset="0"/>
              </a:rPr>
              <a:t>Can</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be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the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direct</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output</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from</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the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network.</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400" dirty="0" err="1">
                <a:solidFill>
                  <a:srgbClr val="4B9CD3"/>
                </a:solidFill>
                <a:latin typeface="Courier New" panose="02070309020205020404" pitchFamily="49" charset="0"/>
                <a:cs typeface="Courier New" panose="02070309020205020404" pitchFamily="49" charset="0"/>
              </a:rPr>
              <a:t>nn.CrossEntropyLoss</a:t>
            </a:r>
            <a:r>
              <a:rPr lang="en-US" altLang="zh-CN" sz="1600" dirty="0">
                <a:solidFill>
                  <a:srgbClr val="4B9CD3"/>
                </a:solidFill>
                <a:latin typeface="Times New Roman" panose="02020603050405020304" pitchFamily="18" charset="0"/>
                <a:cs typeface="Times New Roman" panose="02020603050405020304" pitchFamily="18" charset="0"/>
              </a:rPr>
              <a:t> applies </a:t>
            </a:r>
            <a:r>
              <a:rPr lang="en-US" altLang="zh-CN" sz="1600" dirty="0" err="1">
                <a:solidFill>
                  <a:srgbClr val="4B9CD3"/>
                </a:solidFill>
                <a:latin typeface="Times New Roman" panose="02020603050405020304" pitchFamily="18" charset="0"/>
                <a:cs typeface="Times New Roman" panose="02020603050405020304" pitchFamily="18" charset="0"/>
              </a:rPr>
              <a:t>softmax</a:t>
            </a:r>
            <a:r>
              <a:rPr lang="en-US" altLang="zh-CN" sz="1600" dirty="0">
                <a:solidFill>
                  <a:srgbClr val="4B9CD3"/>
                </a:solidFill>
                <a:latin typeface="Times New Roman" panose="02020603050405020304" pitchFamily="18" charset="0"/>
                <a:cs typeface="Times New Roman" panose="02020603050405020304" pitchFamily="18" charset="0"/>
              </a:rPr>
              <a:t> internally</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to</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make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it</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range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from</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0</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to</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1.</a:t>
            </a:r>
            <a:endParaRPr lang="en-US" sz="1600" b="1" dirty="0">
              <a:solidFill>
                <a:srgbClr val="4B9CD3"/>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F74CC06-4FE6-B0D4-2206-6C81480BAE93}"/>
              </a:ext>
            </a:extLst>
          </p:cNvPr>
          <p:cNvSpPr txBox="1"/>
          <p:nvPr/>
        </p:nvSpPr>
        <p:spPr>
          <a:xfrm>
            <a:off x="6587611" y="5186017"/>
            <a:ext cx="4662831" cy="584775"/>
          </a:xfrm>
          <a:prstGeom prst="rect">
            <a:avLst/>
          </a:prstGeom>
          <a:noFill/>
        </p:spPr>
        <p:txBody>
          <a:bodyPr wrap="square" rtlCol="0">
            <a:spAutoFit/>
          </a:bodyPr>
          <a:lstStyle/>
          <a:p>
            <a:r>
              <a:rPr lang="en-US" altLang="zh-CN" sz="1600" dirty="0">
                <a:solidFill>
                  <a:srgbClr val="653C76"/>
                </a:solidFill>
                <a:latin typeface="Times New Roman" panose="02020603050405020304" pitchFamily="18" charset="0"/>
                <a:cs typeface="Times New Roman" panose="02020603050405020304" pitchFamily="18" charset="0"/>
              </a:rPr>
              <a:t>Should contain the class indices (not one-hot encoded) and should be of type </a:t>
            </a:r>
            <a:r>
              <a:rPr lang="en-US" altLang="zh-CN" sz="1400" dirty="0" err="1">
                <a:solidFill>
                  <a:srgbClr val="653C76"/>
                </a:solidFill>
                <a:latin typeface="Courier New" panose="02070309020205020404" pitchFamily="49" charset="0"/>
                <a:cs typeface="Courier New" panose="02070309020205020404" pitchFamily="49" charset="0"/>
              </a:rPr>
              <a:t>torch.long</a:t>
            </a:r>
            <a:r>
              <a:rPr lang="en-US" altLang="zh-CN" sz="1400" dirty="0">
                <a:solidFill>
                  <a:srgbClr val="653C76"/>
                </a:solidFill>
                <a:latin typeface="Times New Roman" panose="02020603050405020304" pitchFamily="18" charset="0"/>
                <a:cs typeface="Times New Roman" panose="02020603050405020304" pitchFamily="18" charset="0"/>
              </a:rPr>
              <a:t>.</a:t>
            </a:r>
            <a:endParaRPr lang="en-US" sz="1600" dirty="0">
              <a:solidFill>
                <a:srgbClr val="653C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292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animBg="1"/>
      <p:bldP spid="3"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lstStyle/>
          <a:p>
            <a:r>
              <a:rPr lang="en-US" altLang="zh-CN" dirty="0" err="1"/>
              <a:t>nn.CrossEntropyLoss</a:t>
            </a:r>
            <a:r>
              <a:rPr lang="zh-CN" altLang="en-US" dirty="0"/>
              <a:t> </a:t>
            </a:r>
            <a:r>
              <a:rPr lang="en-US" altLang="zh-CN" dirty="0"/>
              <a:t>in</a:t>
            </a:r>
            <a:r>
              <a:rPr lang="zh-CN" altLang="en-US" dirty="0"/>
              <a:t> </a:t>
            </a:r>
            <a:r>
              <a:rPr lang="en-US" altLang="zh-CN" dirty="0" err="1"/>
              <a:t>PyTorch</a:t>
            </a:r>
            <a:endParaRPr lang="en-US" dirty="0"/>
          </a:p>
        </p:txBody>
      </p:sp>
      <p:grpSp>
        <p:nvGrpSpPr>
          <p:cNvPr id="7" name="Group 6">
            <a:extLst>
              <a:ext uri="{FF2B5EF4-FFF2-40B4-BE49-F238E27FC236}">
                <a16:creationId xmlns:a16="http://schemas.microsoft.com/office/drawing/2014/main" id="{2B6D9035-9B27-9629-581F-39481BD27185}"/>
              </a:ext>
            </a:extLst>
          </p:cNvPr>
          <p:cNvGrpSpPr/>
          <p:nvPr/>
        </p:nvGrpSpPr>
        <p:grpSpPr>
          <a:xfrm>
            <a:off x="838200" y="1655620"/>
            <a:ext cx="10515600" cy="2227448"/>
            <a:chOff x="838199" y="1437460"/>
            <a:chExt cx="10515600" cy="2227448"/>
          </a:xfrm>
        </p:grpSpPr>
        <p:sp>
          <p:nvSpPr>
            <p:cNvPr id="6" name="Rounded Rectangle 5">
              <a:extLst>
                <a:ext uri="{FF2B5EF4-FFF2-40B4-BE49-F238E27FC236}">
                  <a16:creationId xmlns:a16="http://schemas.microsoft.com/office/drawing/2014/main" id="{B1CA06A9-B108-E7E4-5D4D-61C8625669C0}"/>
                </a:ext>
              </a:extLst>
            </p:cNvPr>
            <p:cNvSpPr/>
            <p:nvPr/>
          </p:nvSpPr>
          <p:spPr>
            <a:xfrm>
              <a:off x="838199" y="1437460"/>
              <a:ext cx="10515600" cy="2227448"/>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DD8684-E55D-E98C-ED2C-A36F5DC85ACB}"/>
                </a:ext>
              </a:extLst>
            </p:cNvPr>
            <p:cNvSpPr txBox="1"/>
            <p:nvPr/>
          </p:nvSpPr>
          <p:spPr>
            <a:xfrm>
              <a:off x="1135171" y="1517229"/>
              <a:ext cx="10218627" cy="2048766"/>
            </a:xfrm>
            <a:prstGeom prst="rect">
              <a:avLst/>
            </a:prstGeom>
            <a:noFill/>
          </p:spPr>
          <p:txBody>
            <a:bodyPr wrap="square">
              <a:spAutoFit/>
            </a:bodyPr>
            <a:lstStyle/>
            <a:p>
              <a:pPr algn="l">
                <a:lnSpc>
                  <a:spcPct val="114000"/>
                </a:lnSpc>
              </a:pPr>
              <a:r>
                <a:rPr lang="en-US" sz="1600" b="0" i="0" u="none" strike="noStrike" dirty="0">
                  <a:solidFill>
                    <a:srgbClr val="008000"/>
                  </a:solidFill>
                  <a:effectLst/>
                  <a:latin typeface="Courier New" panose="02070309020205020404" pitchFamily="49" charset="0"/>
                </a:rPr>
                <a:t># Example predictions and labels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predictions = </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8000"/>
                  </a:solidFill>
                  <a:effectLst/>
                  <a:latin typeface="Courier New" panose="02070309020205020404" pitchFamily="49" charset="0"/>
                </a:rPr>
                <a:t># 4 samples, 5 class predictions</a:t>
              </a:r>
              <a:endParaRPr lang="en-US" sz="1600" b="0" i="0" u="none" strike="noStrike" dirty="0">
                <a:solidFill>
                  <a:srgbClr val="000000"/>
                </a:solidFill>
                <a:effectLst/>
                <a:latin typeface="Courier New" panose="02070309020205020404" pitchFamily="49" charset="0"/>
              </a:endParaRPr>
            </a:p>
            <a:p>
              <a:pPr>
                <a:lnSpc>
                  <a:spcPct val="114000"/>
                </a:lnSpc>
              </a:pPr>
              <a:r>
                <a:rPr lang="en-US" sz="1600" b="0" i="0" u="none" strike="noStrike" dirty="0">
                  <a:solidFill>
                    <a:srgbClr val="000000"/>
                  </a:solidFill>
                  <a:effectLst/>
                  <a:latin typeface="Courier New" panose="02070309020205020404" pitchFamily="49" charset="0"/>
                </a:rPr>
                <a:t>labels = </a:t>
              </a:r>
              <a:r>
                <a:rPr lang="en-US" sz="1600" b="0" i="0" u="none" strike="noStrike" dirty="0" err="1">
                  <a:solidFill>
                    <a:srgbClr val="000000"/>
                  </a:solidFill>
                  <a:effectLst/>
                  <a:latin typeface="Courier New" panose="02070309020205020404" pitchFamily="49" charset="0"/>
                </a:rPr>
                <a:t>torch.tensor</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3</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2</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dtype</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a:t>
              </a:r>
              <a:r>
                <a:rPr lang="en-US" sz="1600" b="0" i="0" u="none" strike="noStrike" dirty="0" err="1">
                  <a:solidFill>
                    <a:srgbClr val="001080"/>
                  </a:solidFill>
                  <a:effectLst/>
                  <a:latin typeface="Courier New" panose="02070309020205020404" pitchFamily="49" charset="0"/>
                </a:rPr>
                <a:t>long</a:t>
              </a:r>
              <a:r>
                <a:rPr lang="en-US" sz="1600" b="0" i="0" u="none" strike="noStrike" dirty="0">
                  <a:solidFill>
                    <a:srgbClr val="000000"/>
                  </a:solidFill>
                  <a:effectLst/>
                  <a:latin typeface="Courier New" panose="02070309020205020404" pitchFamily="49" charset="0"/>
                </a:rPr>
                <a:t>)</a:t>
              </a:r>
            </a:p>
            <a:p>
              <a:pPr>
                <a:lnSpc>
                  <a:spcPct val="114000"/>
                </a:lnSpc>
              </a:pPr>
              <a:r>
                <a:rPr lang="en-US" sz="1600" b="0" i="0" u="none" strike="noStrike" dirty="0" err="1">
                  <a:solidFill>
                    <a:srgbClr val="000000"/>
                  </a:solidFill>
                  <a:effectLst/>
                  <a:latin typeface="Courier New" panose="02070309020205020404" pitchFamily="49" charset="0"/>
                </a:rPr>
                <a:t>softmax_predictions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torch.softmax</a:t>
              </a:r>
              <a:r>
                <a:rPr lang="en-US" sz="1600" b="0" i="0" u="none" strike="noStrike" dirty="0">
                  <a:solidFill>
                    <a:srgbClr val="000000"/>
                  </a:solidFill>
                  <a:effectLst/>
                  <a:latin typeface="Courier New" panose="02070309020205020404" pitchFamily="49" charset="0"/>
                </a:rPr>
                <a:t>(predictions,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Cross-Entropy Loss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criterion = </a:t>
              </a:r>
              <a:r>
                <a:rPr lang="en-US" sz="1600" b="0" i="0" u="none" strike="noStrike" dirty="0" err="1">
                  <a:solidFill>
                    <a:srgbClr val="000000"/>
                  </a:solidFill>
                  <a:effectLst/>
                  <a:latin typeface="Courier New" panose="02070309020205020404" pitchFamily="49" charset="0"/>
                </a:rPr>
                <a:t>nn.CrossEntropyLoss</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000000"/>
                  </a:solidFill>
                  <a:effectLst/>
                  <a:latin typeface="Courier New" panose="02070309020205020404" pitchFamily="49" charset="0"/>
                </a:rPr>
                <a:t>loss = criterion(predictions, labels)</a:t>
              </a:r>
            </a:p>
          </p:txBody>
        </p:sp>
      </p:grpSp>
      <p:grpSp>
        <p:nvGrpSpPr>
          <p:cNvPr id="8" name="Group 7">
            <a:extLst>
              <a:ext uri="{FF2B5EF4-FFF2-40B4-BE49-F238E27FC236}">
                <a16:creationId xmlns:a16="http://schemas.microsoft.com/office/drawing/2014/main" id="{B5D036A7-A2A3-1826-4C84-C31D4B641564}"/>
              </a:ext>
            </a:extLst>
          </p:cNvPr>
          <p:cNvGrpSpPr/>
          <p:nvPr/>
        </p:nvGrpSpPr>
        <p:grpSpPr>
          <a:xfrm>
            <a:off x="838195" y="3976947"/>
            <a:ext cx="7604344" cy="1136541"/>
            <a:chOff x="671853" y="4562863"/>
            <a:chExt cx="7604344" cy="1136541"/>
          </a:xfrm>
        </p:grpSpPr>
        <p:sp>
          <p:nvSpPr>
            <p:cNvPr id="9" name="Rounded Rectangle 8">
              <a:extLst>
                <a:ext uri="{FF2B5EF4-FFF2-40B4-BE49-F238E27FC236}">
                  <a16:creationId xmlns:a16="http://schemas.microsoft.com/office/drawing/2014/main" id="{72DFBEBF-7723-F7A1-DDC5-3474CF7A8B2B}"/>
                </a:ext>
              </a:extLst>
            </p:cNvPr>
            <p:cNvSpPr/>
            <p:nvPr/>
          </p:nvSpPr>
          <p:spPr>
            <a:xfrm>
              <a:off x="671853" y="4562863"/>
              <a:ext cx="7604344" cy="1136541"/>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E8D7CC1-B8FF-B5BB-C510-22BE5DB72BEC}"/>
                </a:ext>
              </a:extLst>
            </p:cNvPr>
            <p:cNvSpPr txBox="1"/>
            <p:nvPr/>
          </p:nvSpPr>
          <p:spPr>
            <a:xfrm>
              <a:off x="968825" y="4622186"/>
              <a:ext cx="7044325" cy="1077218"/>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tensor([[0.3125, 0.0614, 0.1039, 0.3942, 0.1279],</a:t>
              </a:r>
            </a:p>
            <a:p>
              <a:r>
                <a:rPr lang="en-US" sz="1600" dirty="0">
                  <a:solidFill>
                    <a:schemeClr val="bg1"/>
                  </a:solidFill>
                  <a:latin typeface="Courier New" panose="02070309020205020404" pitchFamily="49" charset="0"/>
                  <a:cs typeface="Courier New" panose="02070309020205020404" pitchFamily="49" charset="0"/>
                </a:rPr>
                <a:t>        [0.2058, 0.3681, 0.2150, 0.1208, 0.0903],</a:t>
              </a:r>
            </a:p>
            <a:p>
              <a:r>
                <a:rPr lang="en-US" sz="1600" dirty="0">
                  <a:solidFill>
                    <a:schemeClr val="bg1"/>
                  </a:solidFill>
                  <a:latin typeface="Courier New" panose="02070309020205020404" pitchFamily="49" charset="0"/>
                  <a:cs typeface="Courier New" panose="02070309020205020404" pitchFamily="49" charset="0"/>
                </a:rPr>
                <a:t>        [0.3293, 0.0893, 0.1760, 0.2105, 0.1949],</a:t>
              </a:r>
            </a:p>
            <a:p>
              <a:r>
                <a:rPr lang="en-US" sz="1600" dirty="0">
                  <a:solidFill>
                    <a:schemeClr val="bg1"/>
                  </a:solidFill>
                  <a:latin typeface="Courier New" panose="02070309020205020404" pitchFamily="49" charset="0"/>
                  <a:cs typeface="Courier New" panose="02070309020205020404" pitchFamily="49" charset="0"/>
                </a:rPr>
                <a:t>        [0.0103, 0.1852, 0.0272, 0.0202, 0.7570]])</a:t>
              </a:r>
            </a:p>
          </p:txBody>
        </p:sp>
      </p:grpSp>
      <p:sp>
        <p:nvSpPr>
          <p:cNvPr id="15" name="Rounded Rectangle 14">
            <a:extLst>
              <a:ext uri="{FF2B5EF4-FFF2-40B4-BE49-F238E27FC236}">
                <a16:creationId xmlns:a16="http://schemas.microsoft.com/office/drawing/2014/main" id="{111F5820-685F-C038-170C-D7B99F1FEA82}"/>
              </a:ext>
            </a:extLst>
          </p:cNvPr>
          <p:cNvSpPr/>
          <p:nvPr/>
        </p:nvSpPr>
        <p:spPr>
          <a:xfrm>
            <a:off x="1135171" y="2342367"/>
            <a:ext cx="919097" cy="263046"/>
          </a:xfrm>
          <a:prstGeom prst="roundRect">
            <a:avLst/>
          </a:prstGeom>
          <a:solidFill>
            <a:srgbClr val="653C76">
              <a:alpha val="15000"/>
            </a:srgbClr>
          </a:solidFill>
          <a:ln w="28575">
            <a:solidFill>
              <a:srgbClr val="653C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BD6402DB-E9FB-2363-C5D5-04AA0A569824}"/>
              </a:ext>
            </a:extLst>
          </p:cNvPr>
          <p:cNvCxnSpPr>
            <a:cxnSpLocks/>
            <a:stCxn id="15" idx="1"/>
            <a:endCxn id="18" idx="1"/>
          </p:cNvCxnSpPr>
          <p:nvPr/>
        </p:nvCxnSpPr>
        <p:spPr>
          <a:xfrm rot="10800000" flipV="1">
            <a:off x="838195" y="2473890"/>
            <a:ext cx="296976" cy="2960322"/>
          </a:xfrm>
          <a:prstGeom prst="curvedConnector3">
            <a:avLst>
              <a:gd name="adj1" fmla="val 176976"/>
            </a:avLst>
          </a:prstGeom>
          <a:ln w="19050">
            <a:solidFill>
              <a:srgbClr val="653C76"/>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D7209D-B7D4-E5C5-3910-365CCFA95092}"/>
              </a:ext>
            </a:extLst>
          </p:cNvPr>
          <p:cNvGrpSpPr/>
          <p:nvPr/>
        </p:nvGrpSpPr>
        <p:grpSpPr>
          <a:xfrm>
            <a:off x="838195" y="5205612"/>
            <a:ext cx="5652353" cy="457200"/>
            <a:chOff x="671853" y="4562863"/>
            <a:chExt cx="5652353" cy="457200"/>
          </a:xfrm>
        </p:grpSpPr>
        <p:sp>
          <p:nvSpPr>
            <p:cNvPr id="18" name="Rounded Rectangle 17">
              <a:extLst>
                <a:ext uri="{FF2B5EF4-FFF2-40B4-BE49-F238E27FC236}">
                  <a16:creationId xmlns:a16="http://schemas.microsoft.com/office/drawing/2014/main" id="{4A8758B8-5155-AB67-3BE1-1AF6AC7DAFA9}"/>
                </a:ext>
              </a:extLst>
            </p:cNvPr>
            <p:cNvSpPr/>
            <p:nvPr/>
          </p:nvSpPr>
          <p:spPr>
            <a:xfrm>
              <a:off x="671853" y="4562863"/>
              <a:ext cx="5652353" cy="4572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95F1D374-BAF5-898B-680D-7CDFC325CCC9}"/>
                </a:ext>
              </a:extLst>
            </p:cNvPr>
            <p:cNvSpPr txBox="1"/>
            <p:nvPr/>
          </p:nvSpPr>
          <p:spPr>
            <a:xfrm>
              <a:off x="968825" y="4622186"/>
              <a:ext cx="5355381" cy="338554"/>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tensor([1, 0, 3, 2])</a:t>
              </a:r>
            </a:p>
          </p:txBody>
        </p:sp>
      </p:grpSp>
      <p:sp>
        <p:nvSpPr>
          <p:cNvPr id="21" name="Rounded Rectangle 20">
            <a:extLst>
              <a:ext uri="{FF2B5EF4-FFF2-40B4-BE49-F238E27FC236}">
                <a16:creationId xmlns:a16="http://schemas.microsoft.com/office/drawing/2014/main" id="{0F8AD870-FC9A-A960-5BB8-4D8DAE8D7408}"/>
              </a:ext>
            </a:extLst>
          </p:cNvPr>
          <p:cNvSpPr/>
          <p:nvPr/>
        </p:nvSpPr>
        <p:spPr>
          <a:xfrm>
            <a:off x="1135171" y="3472396"/>
            <a:ext cx="630999" cy="263046"/>
          </a:xfrm>
          <a:prstGeom prst="roundRect">
            <a:avLst/>
          </a:prstGeom>
          <a:solidFill>
            <a:srgbClr val="F17475">
              <a:alpha val="15000"/>
            </a:srgbClr>
          </a:solidFill>
          <a:ln w="28575">
            <a:solidFill>
              <a:srgbClr val="F17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urved Connector 21">
            <a:extLst>
              <a:ext uri="{FF2B5EF4-FFF2-40B4-BE49-F238E27FC236}">
                <a16:creationId xmlns:a16="http://schemas.microsoft.com/office/drawing/2014/main" id="{BB04938F-8F3F-7809-72DF-26AF2EFD6EA9}"/>
              </a:ext>
            </a:extLst>
          </p:cNvPr>
          <p:cNvCxnSpPr>
            <a:cxnSpLocks/>
            <a:stCxn id="21" idx="1"/>
            <a:endCxn id="25" idx="1"/>
          </p:cNvCxnSpPr>
          <p:nvPr/>
        </p:nvCxnSpPr>
        <p:spPr>
          <a:xfrm rot="10800000" flipV="1">
            <a:off x="838195" y="3603919"/>
            <a:ext cx="296977" cy="2387196"/>
          </a:xfrm>
          <a:prstGeom prst="curvedConnector3">
            <a:avLst>
              <a:gd name="adj1" fmla="val 176976"/>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6CA6F5B-405C-8C9A-09A1-765B3F27C4C7}"/>
              </a:ext>
            </a:extLst>
          </p:cNvPr>
          <p:cNvGrpSpPr/>
          <p:nvPr/>
        </p:nvGrpSpPr>
        <p:grpSpPr>
          <a:xfrm>
            <a:off x="838194" y="5762515"/>
            <a:ext cx="5652353" cy="457200"/>
            <a:chOff x="671853" y="4562863"/>
            <a:chExt cx="5652353" cy="457200"/>
          </a:xfrm>
        </p:grpSpPr>
        <p:sp>
          <p:nvSpPr>
            <p:cNvPr id="25" name="Rounded Rectangle 24">
              <a:extLst>
                <a:ext uri="{FF2B5EF4-FFF2-40B4-BE49-F238E27FC236}">
                  <a16:creationId xmlns:a16="http://schemas.microsoft.com/office/drawing/2014/main" id="{BC7914DD-3C40-45EB-5D3F-B9C602477168}"/>
                </a:ext>
              </a:extLst>
            </p:cNvPr>
            <p:cNvSpPr/>
            <p:nvPr/>
          </p:nvSpPr>
          <p:spPr>
            <a:xfrm>
              <a:off x="671853" y="4562863"/>
              <a:ext cx="5652353" cy="4572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6E6ED88F-D1B6-C9E1-70F6-A5985FCD707D}"/>
                </a:ext>
              </a:extLst>
            </p:cNvPr>
            <p:cNvSpPr txBox="1"/>
            <p:nvPr/>
          </p:nvSpPr>
          <p:spPr>
            <a:xfrm>
              <a:off x="968825" y="4622186"/>
              <a:ext cx="5355381" cy="338554"/>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tensor(2.3831)</a:t>
              </a:r>
            </a:p>
          </p:txBody>
        </p:sp>
      </p:grpSp>
      <p:sp>
        <p:nvSpPr>
          <p:cNvPr id="3" name="TextBox 2">
            <a:extLst>
              <a:ext uri="{FF2B5EF4-FFF2-40B4-BE49-F238E27FC236}">
                <a16:creationId xmlns:a16="http://schemas.microsoft.com/office/drawing/2014/main" id="{3198A84E-EC0B-DAB6-FACE-967A0A238178}"/>
              </a:ext>
            </a:extLst>
          </p:cNvPr>
          <p:cNvSpPr txBox="1"/>
          <p:nvPr/>
        </p:nvSpPr>
        <p:spPr>
          <a:xfrm>
            <a:off x="8476463" y="4068163"/>
            <a:ext cx="3018862" cy="584775"/>
          </a:xfrm>
          <a:prstGeom prst="rect">
            <a:avLst/>
          </a:prstGeom>
          <a:noFill/>
        </p:spPr>
        <p:txBody>
          <a:bodyPr wrap="square" rtlCol="0">
            <a:spAutoFit/>
          </a:bodyPr>
          <a:lstStyle/>
          <a:p>
            <a:r>
              <a:rPr lang="en-US" altLang="zh-CN" sz="1600" dirty="0">
                <a:solidFill>
                  <a:srgbClr val="FFBF53"/>
                </a:solidFill>
                <a:latin typeface="Times New Roman" panose="02020603050405020304" pitchFamily="18" charset="0"/>
                <a:cs typeface="Times New Roman" panose="02020603050405020304" pitchFamily="18" charset="0"/>
              </a:rPr>
              <a:t>Predicted</a:t>
            </a:r>
            <a:r>
              <a:rPr lang="zh-CN" altLang="en-US" sz="1600" dirty="0">
                <a:solidFill>
                  <a:srgbClr val="FFBF53"/>
                </a:solidFill>
                <a:latin typeface="Times New Roman" panose="02020603050405020304" pitchFamily="18" charset="0"/>
                <a:cs typeface="Times New Roman" panose="02020603050405020304" pitchFamily="18" charset="0"/>
              </a:rPr>
              <a:t> </a:t>
            </a:r>
            <a:r>
              <a:rPr lang="en-US" altLang="zh-CN" sz="1600" dirty="0">
                <a:solidFill>
                  <a:srgbClr val="FFBF53"/>
                </a:solidFill>
                <a:latin typeface="Times New Roman" panose="02020603050405020304" pitchFamily="18" charset="0"/>
                <a:cs typeface="Times New Roman" panose="02020603050405020304" pitchFamily="18" charset="0"/>
              </a:rPr>
              <a:t>probabilities</a:t>
            </a:r>
            <a:r>
              <a:rPr lang="zh-CN" altLang="en-US" sz="1600" dirty="0">
                <a:solidFill>
                  <a:srgbClr val="FFBF53"/>
                </a:solidFill>
                <a:latin typeface="Times New Roman" panose="02020603050405020304" pitchFamily="18" charset="0"/>
                <a:cs typeface="Times New Roman" panose="02020603050405020304" pitchFamily="18" charset="0"/>
              </a:rPr>
              <a:t> </a:t>
            </a:r>
            <a:r>
              <a:rPr lang="en-US" altLang="zh-CN" sz="1600" dirty="0">
                <a:solidFill>
                  <a:srgbClr val="FFBF53"/>
                </a:solidFill>
                <a:latin typeface="Times New Roman" panose="02020603050405020304" pitchFamily="18" charset="0"/>
                <a:cs typeface="Times New Roman" panose="02020603050405020304" pitchFamily="18" charset="0"/>
              </a:rPr>
              <a:t>after</a:t>
            </a:r>
            <a:r>
              <a:rPr lang="zh-CN" altLang="en-US" sz="1600" dirty="0">
                <a:solidFill>
                  <a:srgbClr val="FFBF53"/>
                </a:solidFill>
                <a:latin typeface="Times New Roman" panose="02020603050405020304" pitchFamily="18" charset="0"/>
                <a:cs typeface="Times New Roman" panose="02020603050405020304" pitchFamily="18" charset="0"/>
              </a:rPr>
              <a:t> </a:t>
            </a:r>
            <a:r>
              <a:rPr lang="en-US" altLang="zh-CN" sz="1600" dirty="0">
                <a:solidFill>
                  <a:srgbClr val="FFBF53"/>
                </a:solidFill>
                <a:latin typeface="Times New Roman" panose="02020603050405020304" pitchFamily="18" charset="0"/>
                <a:cs typeface="Times New Roman" panose="02020603050405020304" pitchFamily="18" charset="0"/>
              </a:rPr>
              <a:t>passing</a:t>
            </a:r>
            <a:r>
              <a:rPr lang="zh-CN" altLang="en-US" sz="1600" dirty="0">
                <a:solidFill>
                  <a:srgbClr val="FFBF53"/>
                </a:solidFill>
                <a:latin typeface="Times New Roman" panose="02020603050405020304" pitchFamily="18" charset="0"/>
                <a:cs typeface="Times New Roman" panose="02020603050405020304" pitchFamily="18" charset="0"/>
              </a:rPr>
              <a:t> </a:t>
            </a:r>
            <a:r>
              <a:rPr lang="en-US" altLang="zh-CN" sz="1600" dirty="0">
                <a:solidFill>
                  <a:srgbClr val="FFBF53"/>
                </a:solidFill>
                <a:latin typeface="Times New Roman" panose="02020603050405020304" pitchFamily="18" charset="0"/>
                <a:cs typeface="Times New Roman" panose="02020603050405020304" pitchFamily="18" charset="0"/>
              </a:rPr>
              <a:t>through</a:t>
            </a:r>
            <a:r>
              <a:rPr lang="zh-CN" altLang="en-US" sz="1600" dirty="0">
                <a:solidFill>
                  <a:srgbClr val="FFBF53"/>
                </a:solidFill>
                <a:latin typeface="Times New Roman" panose="02020603050405020304" pitchFamily="18" charset="0"/>
                <a:cs typeface="Times New Roman" panose="02020603050405020304" pitchFamily="18" charset="0"/>
              </a:rPr>
              <a:t> </a:t>
            </a:r>
            <a:r>
              <a:rPr lang="en-US" altLang="zh-CN" sz="1600" dirty="0" err="1">
                <a:solidFill>
                  <a:srgbClr val="FFBF53"/>
                </a:solidFill>
                <a:latin typeface="Times New Roman" panose="02020603050405020304" pitchFamily="18" charset="0"/>
                <a:cs typeface="Times New Roman" panose="02020603050405020304" pitchFamily="18" charset="0"/>
              </a:rPr>
              <a:t>softmax</a:t>
            </a:r>
            <a:r>
              <a:rPr lang="zh-CN" altLang="en-US" sz="1600" dirty="0">
                <a:solidFill>
                  <a:srgbClr val="FFBF53"/>
                </a:solidFill>
                <a:latin typeface="Times New Roman" panose="02020603050405020304" pitchFamily="18" charset="0"/>
                <a:cs typeface="Times New Roman" panose="02020603050405020304" pitchFamily="18" charset="0"/>
              </a:rPr>
              <a:t> </a:t>
            </a:r>
            <a:r>
              <a:rPr lang="en-US" altLang="zh-CN" sz="1600" dirty="0">
                <a:solidFill>
                  <a:srgbClr val="FFBF53"/>
                </a:solidFill>
                <a:latin typeface="Times New Roman" panose="02020603050405020304" pitchFamily="18" charset="0"/>
                <a:cs typeface="Times New Roman" panose="02020603050405020304" pitchFamily="18" charset="0"/>
              </a:rPr>
              <a:t>function.</a:t>
            </a:r>
            <a:r>
              <a:rPr lang="zh-CN" altLang="en-US" sz="1600" dirty="0">
                <a:solidFill>
                  <a:srgbClr val="FFBF53"/>
                </a:solidFill>
                <a:latin typeface="Times New Roman" panose="02020603050405020304" pitchFamily="18" charset="0"/>
                <a:cs typeface="Times New Roman" panose="02020603050405020304" pitchFamily="18" charset="0"/>
              </a:rPr>
              <a:t> </a:t>
            </a:r>
            <a:endParaRPr lang="en-US" sz="1600" b="1" dirty="0">
              <a:solidFill>
                <a:srgbClr val="FFBF53"/>
              </a:solidFill>
              <a:latin typeface="Times New Roman" panose="02020603050405020304" pitchFamily="18" charset="0"/>
              <a:cs typeface="Times New Roman" panose="02020603050405020304" pitchFamily="18" charset="0"/>
            </a:endParaRPr>
          </a:p>
        </p:txBody>
      </p:sp>
      <p:sp>
        <p:nvSpPr>
          <p:cNvPr id="20" name="Rounded Rectangle 19">
            <a:extLst>
              <a:ext uri="{FF2B5EF4-FFF2-40B4-BE49-F238E27FC236}">
                <a16:creationId xmlns:a16="http://schemas.microsoft.com/office/drawing/2014/main" id="{0676D196-6D73-C651-1ADE-658E770FE15B}"/>
              </a:ext>
            </a:extLst>
          </p:cNvPr>
          <p:cNvSpPr/>
          <p:nvPr/>
        </p:nvSpPr>
        <p:spPr>
          <a:xfrm>
            <a:off x="1135171" y="2628859"/>
            <a:ext cx="2463813" cy="268833"/>
          </a:xfrm>
          <a:prstGeom prst="roundRect">
            <a:avLst/>
          </a:prstGeom>
          <a:solidFill>
            <a:srgbClr val="FFBF53">
              <a:alpha val="15000"/>
            </a:srgbClr>
          </a:solidFill>
          <a:ln w="28575">
            <a:solidFill>
              <a:srgbClr val="FFBF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a:extLst>
              <a:ext uri="{FF2B5EF4-FFF2-40B4-BE49-F238E27FC236}">
                <a16:creationId xmlns:a16="http://schemas.microsoft.com/office/drawing/2014/main" id="{7ED1E644-3F7B-8952-31B9-C2DCA0212A0A}"/>
              </a:ext>
            </a:extLst>
          </p:cNvPr>
          <p:cNvCxnSpPr>
            <a:cxnSpLocks/>
            <a:stCxn id="20" idx="1"/>
            <a:endCxn id="9" idx="1"/>
          </p:cNvCxnSpPr>
          <p:nvPr/>
        </p:nvCxnSpPr>
        <p:spPr>
          <a:xfrm rot="10800000" flipV="1">
            <a:off x="838195" y="2763276"/>
            <a:ext cx="296976" cy="1781942"/>
          </a:xfrm>
          <a:prstGeom prst="curvedConnector3">
            <a:avLst>
              <a:gd name="adj1" fmla="val 176976"/>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BB31779-84C8-BB52-8139-1F7EC4EF258A}"/>
              </a:ext>
            </a:extLst>
          </p:cNvPr>
          <p:cNvSpPr/>
          <p:nvPr/>
        </p:nvSpPr>
        <p:spPr>
          <a:xfrm>
            <a:off x="2179508" y="5306177"/>
            <a:ext cx="140677" cy="246185"/>
          </a:xfrm>
          <a:prstGeom prst="ellipse">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0484A5C-2CEC-C82F-B88C-29877FBBF8FE}"/>
              </a:ext>
            </a:extLst>
          </p:cNvPr>
          <p:cNvSpPr/>
          <p:nvPr/>
        </p:nvSpPr>
        <p:spPr>
          <a:xfrm>
            <a:off x="3248021" y="3990901"/>
            <a:ext cx="939540" cy="390110"/>
          </a:xfrm>
          <a:prstGeom prst="ellipse">
            <a:avLst/>
          </a:prstGeom>
          <a:solidFill>
            <a:schemeClr val="accent5">
              <a:alpha val="15000"/>
            </a:schemeClr>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AE9EB4B-AF99-2014-4FF8-E5B1289F66E2}"/>
              </a:ext>
            </a:extLst>
          </p:cNvPr>
          <p:cNvSpPr/>
          <p:nvPr/>
        </p:nvSpPr>
        <p:spPr>
          <a:xfrm>
            <a:off x="2561808" y="5308587"/>
            <a:ext cx="140677" cy="246185"/>
          </a:xfrm>
          <a:prstGeom prst="ellipse">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B391C3E-BB4C-E5D2-C702-B33F9F5CDAC9}"/>
              </a:ext>
            </a:extLst>
          </p:cNvPr>
          <p:cNvSpPr/>
          <p:nvPr/>
        </p:nvSpPr>
        <p:spPr>
          <a:xfrm>
            <a:off x="2191596" y="4242440"/>
            <a:ext cx="939540" cy="390110"/>
          </a:xfrm>
          <a:prstGeom prst="ellipse">
            <a:avLst/>
          </a:prstGeom>
          <a:solidFill>
            <a:schemeClr val="accent5">
              <a:alpha val="15000"/>
            </a:schemeClr>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B3949A4-0850-665D-E020-89FA2DE8EEB6}"/>
              </a:ext>
            </a:extLst>
          </p:cNvPr>
          <p:cNvSpPr/>
          <p:nvPr/>
        </p:nvSpPr>
        <p:spPr>
          <a:xfrm>
            <a:off x="2929118" y="5306176"/>
            <a:ext cx="140677" cy="246185"/>
          </a:xfrm>
          <a:prstGeom prst="ellipse">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B9CC617-9624-73E3-A57F-541BE1229842}"/>
              </a:ext>
            </a:extLst>
          </p:cNvPr>
          <p:cNvSpPr/>
          <p:nvPr/>
        </p:nvSpPr>
        <p:spPr>
          <a:xfrm>
            <a:off x="5161422" y="4456296"/>
            <a:ext cx="939540" cy="390110"/>
          </a:xfrm>
          <a:prstGeom prst="ellipse">
            <a:avLst/>
          </a:prstGeom>
          <a:solidFill>
            <a:schemeClr val="accent5">
              <a:alpha val="15000"/>
            </a:schemeClr>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F16F5-BD52-8D2E-39B6-947B3CAFDED3}"/>
              </a:ext>
            </a:extLst>
          </p:cNvPr>
          <p:cNvSpPr/>
          <p:nvPr/>
        </p:nvSpPr>
        <p:spPr>
          <a:xfrm>
            <a:off x="3294182" y="5310214"/>
            <a:ext cx="140677" cy="246185"/>
          </a:xfrm>
          <a:prstGeom prst="ellipse">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A7253C-ED89-506E-79AF-2AD99AA1D768}"/>
              </a:ext>
            </a:extLst>
          </p:cNvPr>
          <p:cNvSpPr/>
          <p:nvPr/>
        </p:nvSpPr>
        <p:spPr>
          <a:xfrm>
            <a:off x="4187958" y="4723378"/>
            <a:ext cx="939540" cy="390110"/>
          </a:xfrm>
          <a:prstGeom prst="ellipse">
            <a:avLst/>
          </a:prstGeom>
          <a:solidFill>
            <a:schemeClr val="accent5">
              <a:alpha val="15000"/>
            </a:schemeClr>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B93947C-5C0B-1140-C789-A95EA433761C}"/>
                  </a:ext>
                </a:extLst>
              </p:cNvPr>
              <p:cNvSpPr txBox="1"/>
              <p:nvPr/>
            </p:nvSpPr>
            <p:spPr>
              <a:xfrm>
                <a:off x="6882157" y="5259214"/>
                <a:ext cx="4471642" cy="88793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0.0614</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0.2058</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0.2105</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⁡(0.0272))</m:t>
                      </m:r>
                      <m:r>
                        <a:rPr lang="en-US" altLang="zh-CN" b="0" i="1" smtClean="0">
                          <a:latin typeface="Cambria Math" panose="02040503050406030204" pitchFamily="18" charset="0"/>
                          <a:ea typeface="Cambria Math" panose="02040503050406030204" pitchFamily="18" charset="0"/>
                        </a:rPr>
                        <m:t>≈2.3831</m:t>
                      </m:r>
                    </m:oMath>
                  </m:oMathPara>
                </a14:m>
                <a:endParaRPr lang="en-US" dirty="0"/>
              </a:p>
            </p:txBody>
          </p:sp>
        </mc:Choice>
        <mc:Fallback>
          <p:sp>
            <p:nvSpPr>
              <p:cNvPr id="37" name="TextBox 36">
                <a:extLst>
                  <a:ext uri="{FF2B5EF4-FFF2-40B4-BE49-F238E27FC236}">
                    <a16:creationId xmlns:a16="http://schemas.microsoft.com/office/drawing/2014/main" id="{8B93947C-5C0B-1140-C789-A95EA433761C}"/>
                  </a:ext>
                </a:extLst>
              </p:cNvPr>
              <p:cNvSpPr txBox="1">
                <a:spLocks noRot="1" noChangeAspect="1" noMove="1" noResize="1" noEditPoints="1" noAdjustHandles="1" noChangeArrowheads="1" noChangeShapeType="1" noTextEdit="1"/>
              </p:cNvSpPr>
              <p:nvPr/>
            </p:nvSpPr>
            <p:spPr>
              <a:xfrm>
                <a:off x="6882157" y="5259214"/>
                <a:ext cx="4471642" cy="887935"/>
              </a:xfrm>
              <a:prstGeom prst="rect">
                <a:avLst/>
              </a:prstGeom>
              <a:blipFill>
                <a:blip r:embed="rId2"/>
                <a:stretch>
                  <a:fillRect b="-7143"/>
                </a:stretch>
              </a:blipFill>
            </p:spPr>
            <p:txBody>
              <a:bodyPr/>
              <a:lstStyle/>
              <a:p>
                <a:r>
                  <a:rPr lang="en-US">
                    <a:noFill/>
                  </a:rPr>
                  <a:t> </a:t>
                </a:r>
              </a:p>
            </p:txBody>
          </p:sp>
        </mc:Fallback>
      </mc:AlternateContent>
    </p:spTree>
    <p:extLst>
      <p:ext uri="{BB962C8B-B14F-4D97-AF65-F5344CB8AC3E}">
        <p14:creationId xmlns:p14="http://schemas.microsoft.com/office/powerpoint/2010/main" val="423037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9" grpId="0" animBg="1"/>
      <p:bldP spid="30" grpId="0" animBg="1"/>
      <p:bldP spid="31" grpId="0" animBg="1"/>
      <p:bldP spid="32" grpId="0" animBg="1"/>
      <p:bldP spid="33" grpId="0" animBg="1"/>
      <p:bldP spid="34" grpId="0" animBg="1"/>
      <p:bldP spid="35" grpId="0" animBg="1"/>
      <p:bldP spid="36" grpId="0" animBg="1"/>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sz="4200" dirty="0"/>
              <a:t>Loss Function for Classification – KL</a:t>
            </a:r>
            <a:r>
              <a:rPr lang="zh-CN" altLang="en-US" sz="4200" dirty="0"/>
              <a:t> </a:t>
            </a:r>
            <a:r>
              <a:rPr lang="en-US" altLang="zh-CN" sz="4200" dirty="0"/>
              <a:t>Divergence</a:t>
            </a:r>
          </a:p>
        </p:txBody>
      </p:sp>
      <p:sp>
        <p:nvSpPr>
          <p:cNvPr id="3" name="TextBox 2">
            <a:extLst>
              <a:ext uri="{FF2B5EF4-FFF2-40B4-BE49-F238E27FC236}">
                <a16:creationId xmlns:a16="http://schemas.microsoft.com/office/drawing/2014/main" id="{5AEE949D-053F-7ED0-0610-E6C9F0984BBB}"/>
              </a:ext>
            </a:extLst>
          </p:cNvPr>
          <p:cNvSpPr txBox="1"/>
          <p:nvPr/>
        </p:nvSpPr>
        <p:spPr>
          <a:xfrm>
            <a:off x="838200" y="4490441"/>
            <a:ext cx="10515600" cy="766428"/>
          </a:xfrm>
          <a:prstGeom prst="rect">
            <a:avLst/>
          </a:prstGeom>
          <a:noFill/>
        </p:spPr>
        <p:txBody>
          <a:bodyPr wrap="square" rtlCol="0">
            <a:spAutoFit/>
          </a:bodyPr>
          <a:lstStyle/>
          <a:p>
            <a:pPr>
              <a:lnSpc>
                <a:spcPct val="114000"/>
              </a:lnSpc>
            </a:pPr>
            <a:r>
              <a:rPr lang="en-US" altLang="zh-CN" sz="2000" b="1" dirty="0" err="1">
                <a:latin typeface="Times New Roman" panose="02020603050405020304" pitchFamily="18" charset="0"/>
                <a:cs typeface="Times New Roman" panose="02020603050405020304" pitchFamily="18" charset="0"/>
              </a:rPr>
              <a:t>Kullback-Leibler</a:t>
            </a:r>
            <a:r>
              <a:rPr lang="en-US" altLang="zh-CN" sz="2000" b="1" dirty="0">
                <a:latin typeface="Times New Roman" panose="02020603050405020304" pitchFamily="18" charset="0"/>
                <a:cs typeface="Times New Roman" panose="02020603050405020304" pitchFamily="18" charset="0"/>
              </a:rPr>
              <a:t> Divergence</a:t>
            </a:r>
            <a:r>
              <a:rPr lang="en-US" altLang="zh-CN" sz="2000" dirty="0">
                <a:latin typeface="Times New Roman" panose="02020603050405020304" pitchFamily="18" charset="0"/>
                <a:cs typeface="Times New Roman" panose="02020603050405020304" pitchFamily="18" charset="0"/>
              </a:rPr>
              <a:t>, shortened to KL Divergence,</a:t>
            </a:r>
            <a:r>
              <a:rPr lang="en-US" sz="2000" dirty="0">
                <a:latin typeface="Times New Roman" panose="02020603050405020304" pitchFamily="18" charset="0"/>
                <a:cs typeface="Times New Roman" panose="02020603050405020304" pitchFamily="18" charset="0"/>
              </a:rPr>
              <a:t> measure</a:t>
            </a:r>
            <a:r>
              <a:rPr lang="en-US" altLang="zh-CN" sz="2000" dirty="0">
                <a:latin typeface="Times New Roman" panose="02020603050405020304" pitchFamily="18" charset="0"/>
                <a:cs typeface="Times New Roman" panose="02020603050405020304" pitchFamily="18" charset="0"/>
              </a:rPr>
              <a:t>s</a:t>
            </a:r>
            <a:r>
              <a:rPr lang="en-US" sz="2000" dirty="0">
                <a:latin typeface="Times New Roman" panose="02020603050405020304" pitchFamily="18" charset="0"/>
                <a:cs typeface="Times New Roman" panose="02020603050405020304" pitchFamily="18" charset="0"/>
              </a:rPr>
              <a:t> how one probability distribution diverges from a second, expected probability distribution.</a:t>
            </a:r>
          </a:p>
        </p:txBody>
      </p:sp>
      <p:sp>
        <p:nvSpPr>
          <p:cNvPr id="4" name="TextBox 3">
            <a:extLst>
              <a:ext uri="{FF2B5EF4-FFF2-40B4-BE49-F238E27FC236}">
                <a16:creationId xmlns:a16="http://schemas.microsoft.com/office/drawing/2014/main" id="{5972B2BE-D489-102A-31CF-920B220761DD}"/>
              </a:ext>
            </a:extLst>
          </p:cNvPr>
          <p:cNvSpPr txBox="1"/>
          <p:nvPr/>
        </p:nvSpPr>
        <p:spPr>
          <a:xfrm>
            <a:off x="838200" y="1690688"/>
            <a:ext cx="381707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Recall,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defined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as:</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FC11411-2177-19AB-0473-7A2BFA6BBB6B}"/>
                  </a:ext>
                </a:extLst>
              </p:cNvPr>
              <p:cNvSpPr txBox="1"/>
              <p:nvPr/>
            </p:nvSpPr>
            <p:spPr>
              <a:xfrm>
                <a:off x="4870658" y="1656346"/>
                <a:ext cx="3818866" cy="5690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 </m:t>
                          </m:r>
                          <m:r>
                            <a:rPr lang="en-US" altLang="zh-CN" sz="2000" b="0" i="1" smtClean="0">
                              <a:latin typeface="Cambria Math" panose="02040503050406030204" pitchFamily="18" charset="0"/>
                            </a:rPr>
                            <m:t>𝑄</m:t>
                          </m:r>
                        </m:e>
                      </m:d>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𝑖</m:t>
                          </m:r>
                        </m:sub>
                        <m:sup/>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r>
                            <m:rPr>
                              <m:sty m:val="p"/>
                            </m:rPr>
                            <a:rPr lang="en-US" altLang="zh-CN" sz="2000" b="0" i="0" smtClean="0">
                              <a:latin typeface="Cambria Math" panose="02040503050406030204" pitchFamily="18" charset="0"/>
                              <a:ea typeface="Cambria Math" panose="02040503050406030204" pitchFamily="18" charset="0"/>
                            </a:rPr>
                            <m:t>log</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e>
                      </m:nary>
                    </m:oMath>
                  </m:oMathPara>
                </a14:m>
                <a:endParaRPr lang="en-US" sz="2000" dirty="0"/>
              </a:p>
            </p:txBody>
          </p:sp>
        </mc:Choice>
        <mc:Fallback>
          <p:sp>
            <p:nvSpPr>
              <p:cNvPr id="5" name="TextBox 4">
                <a:extLst>
                  <a:ext uri="{FF2B5EF4-FFF2-40B4-BE49-F238E27FC236}">
                    <a16:creationId xmlns:a16="http://schemas.microsoft.com/office/drawing/2014/main" id="{4FC11411-2177-19AB-0473-7A2BFA6BBB6B}"/>
                  </a:ext>
                </a:extLst>
              </p:cNvPr>
              <p:cNvSpPr txBox="1">
                <a:spLocks noRot="1" noChangeAspect="1" noMove="1" noResize="1" noEditPoints="1" noAdjustHandles="1" noChangeArrowheads="1" noChangeShapeType="1" noTextEdit="1"/>
              </p:cNvSpPr>
              <p:nvPr/>
            </p:nvSpPr>
            <p:spPr>
              <a:xfrm>
                <a:off x="4870658" y="1656346"/>
                <a:ext cx="3818866" cy="569002"/>
              </a:xfrm>
              <a:prstGeom prst="rect">
                <a:avLst/>
              </a:prstGeom>
              <a:blipFill>
                <a:blip r:embed="rId3"/>
                <a:stretch>
                  <a:fillRect l="-997" t="-200000" r="-1993" b="-28043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B8ED874-B9F7-FCC3-3EFD-B6B0CEED7883}"/>
              </a:ext>
            </a:extLst>
          </p:cNvPr>
          <p:cNvSpPr txBox="1"/>
          <p:nvPr/>
        </p:nvSpPr>
        <p:spPr>
          <a:xfrm>
            <a:off x="838200" y="2451883"/>
            <a:ext cx="10515600" cy="766428"/>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If ‘Q’ is the same as ‘P’,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equal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which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likely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never happen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 reality.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entropy will 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larger than the entropy:</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E89C59-DCD0-2FCB-FFFC-14D1F357AFDD}"/>
                  </a:ext>
                </a:extLst>
              </p:cNvPr>
              <p:cNvSpPr txBox="1"/>
              <p:nvPr/>
            </p:nvSpPr>
            <p:spPr>
              <a:xfrm>
                <a:off x="4655271" y="3421469"/>
                <a:ext cx="2265620"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 </m:t>
                          </m:r>
                          <m:r>
                            <a:rPr lang="en-US" altLang="zh-CN" sz="2000" b="0" i="1" smtClean="0">
                              <a:latin typeface="Cambria Math" panose="02040503050406030204" pitchFamily="18" charset="0"/>
                            </a:rPr>
                            <m:t>𝑄</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)≥0</m:t>
                      </m:r>
                    </m:oMath>
                  </m:oMathPara>
                </a14:m>
                <a:endParaRPr lang="en-US" sz="2000" dirty="0"/>
              </a:p>
            </p:txBody>
          </p:sp>
        </mc:Choice>
        <mc:Fallback>
          <p:sp>
            <p:nvSpPr>
              <p:cNvPr id="7" name="TextBox 6">
                <a:extLst>
                  <a:ext uri="{FF2B5EF4-FFF2-40B4-BE49-F238E27FC236}">
                    <a16:creationId xmlns:a16="http://schemas.microsoft.com/office/drawing/2014/main" id="{7FE89C59-DCD0-2FCB-FFFC-14D1F357AFDD}"/>
                  </a:ext>
                </a:extLst>
              </p:cNvPr>
              <p:cNvSpPr txBox="1">
                <a:spLocks noRot="1" noChangeAspect="1" noMove="1" noResize="1" noEditPoints="1" noAdjustHandles="1" noChangeArrowheads="1" noChangeShapeType="1" noTextEdit="1"/>
              </p:cNvSpPr>
              <p:nvPr/>
            </p:nvSpPr>
            <p:spPr>
              <a:xfrm>
                <a:off x="4655271" y="3421469"/>
                <a:ext cx="2265620" cy="307777"/>
              </a:xfrm>
              <a:prstGeom prst="rect">
                <a:avLst/>
              </a:prstGeom>
              <a:blipFill>
                <a:blip r:embed="rId4"/>
                <a:stretch>
                  <a:fillRect l="-2235" r="-2235" b="-32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9102F7-1CA8-B846-090A-B80882D02CDE}"/>
              </a:ext>
            </a:extLst>
          </p:cNvPr>
          <p:cNvSpPr txBox="1"/>
          <p:nvPr/>
        </p:nvSpPr>
        <p:spPr>
          <a:xfrm>
            <a:off x="838200" y="3979506"/>
            <a:ext cx="666579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his difference between cross-entropy and entropy has a name</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B1424FA-B9A8-7D5E-104A-9427F9031450}"/>
                  </a:ext>
                </a:extLst>
              </p:cNvPr>
              <p:cNvSpPr txBox="1"/>
              <p:nvPr/>
            </p:nvSpPr>
            <p:spPr>
              <a:xfrm>
                <a:off x="679292" y="5367694"/>
                <a:ext cx="10833415" cy="78200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𝐾𝐿</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log</m:t>
                                  </m:r>
                                </m:fName>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e>
                                  </m:d>
                                </m:e>
                              </m:func>
                            </m:e>
                          </m:d>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e>
                      </m:nary>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d>
                        </m:e>
                      </m:func>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𝑥</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e>
                      </m:nary>
                      <m:r>
                        <m:rPr>
                          <m:sty m:val="p"/>
                        </m:rPr>
                        <a:rPr lang="en-US" altLang="zh-CN">
                          <a:latin typeface="Cambria Math" panose="02040503050406030204" pitchFamily="18" charset="0"/>
                        </a:rPr>
                        <m:t>log</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num>
                        <m:den>
                          <m:r>
                            <a:rPr lang="en-US" altLang="zh-CN" b="0" i="1" smtClean="0">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en>
                      </m:f>
                      <m:r>
                        <a:rPr lang="en-US" altLang="zh-CN" i="1">
                          <a:latin typeface="Cambria Math" panose="02040503050406030204" pitchFamily="18" charset="0"/>
                        </a:rPr>
                        <m:t>)</m:t>
                      </m:r>
                    </m:oMath>
                  </m:oMathPara>
                </a14:m>
                <a:endParaRPr lang="en-US" dirty="0"/>
              </a:p>
            </p:txBody>
          </p:sp>
        </mc:Choice>
        <mc:Fallback>
          <p:sp>
            <p:nvSpPr>
              <p:cNvPr id="11" name="TextBox 10">
                <a:extLst>
                  <a:ext uri="{FF2B5EF4-FFF2-40B4-BE49-F238E27FC236}">
                    <a16:creationId xmlns:a16="http://schemas.microsoft.com/office/drawing/2014/main" id="{9B1424FA-B9A8-7D5E-104A-9427F9031450}"/>
                  </a:ext>
                </a:extLst>
              </p:cNvPr>
              <p:cNvSpPr txBox="1">
                <a:spLocks noRot="1" noChangeAspect="1" noMove="1" noResize="1" noEditPoints="1" noAdjustHandles="1" noChangeArrowheads="1" noChangeShapeType="1" noTextEdit="1"/>
              </p:cNvSpPr>
              <p:nvPr/>
            </p:nvSpPr>
            <p:spPr>
              <a:xfrm>
                <a:off x="679292" y="5367694"/>
                <a:ext cx="10833415" cy="782009"/>
              </a:xfrm>
              <a:prstGeom prst="rect">
                <a:avLst/>
              </a:prstGeom>
              <a:blipFill>
                <a:blip r:embed="rId5"/>
                <a:stretch>
                  <a:fillRect t="-115873" b="-165079"/>
                </a:stretch>
              </a:blipFill>
            </p:spPr>
            <p:txBody>
              <a:bodyPr/>
              <a:lstStyle/>
              <a:p>
                <a:r>
                  <a:rPr lang="en-US">
                    <a:noFill/>
                  </a:rPr>
                  <a:t> </a:t>
                </a:r>
              </a:p>
            </p:txBody>
          </p:sp>
        </mc:Fallback>
      </mc:AlternateContent>
    </p:spTree>
    <p:extLst>
      <p:ext uri="{BB962C8B-B14F-4D97-AF65-F5344CB8AC3E}">
        <p14:creationId xmlns:p14="http://schemas.microsoft.com/office/powerpoint/2010/main" val="1136514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sz="4200" dirty="0"/>
              <a:t>Loss Function for Classification – KL</a:t>
            </a:r>
            <a:r>
              <a:rPr lang="zh-CN" altLang="en-US" sz="4200" dirty="0"/>
              <a:t> </a:t>
            </a:r>
            <a:r>
              <a:rPr lang="en-US" altLang="zh-CN" sz="4200" dirty="0"/>
              <a:t>Divergence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972B2BE-D489-102A-31CF-920B220761DD}"/>
                  </a:ext>
                </a:extLst>
              </p:cNvPr>
              <p:cNvSpPr txBox="1"/>
              <p:nvPr/>
            </p:nvSpPr>
            <p:spPr>
              <a:xfrm>
                <a:off x="838200" y="1690688"/>
                <a:ext cx="7284045" cy="400110"/>
              </a:xfrm>
              <a:prstGeom prst="rect">
                <a:avLst/>
              </a:prstGeom>
              <a:noFill/>
            </p:spPr>
            <p:txBody>
              <a:bodyPr wrap="none" rtlCol="0">
                <a:spAutoFit/>
              </a:bodyPr>
              <a:lstStyle/>
              <a:p>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𝐷</m:t>
                        </m:r>
                      </m:e>
                      <m:sub>
                        <m:r>
                          <a:rPr lang="en-US" altLang="zh-CN" sz="2000" b="0" i="1" smtClean="0">
                            <a:latin typeface="Cambria Math" panose="02040503050406030204" pitchFamily="18" charset="0"/>
                            <a:cs typeface="Times New Roman" panose="02020603050405020304" pitchFamily="18" charset="0"/>
                          </a:rPr>
                          <m:t>𝐾𝐿</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𝑃</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𝑄</m:t>
                    </m:r>
                    <m:r>
                      <a:rPr lang="en-US" altLang="zh-CN" sz="2000" b="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called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KL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Divergence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𝑃</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from</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𝑄</m:t>
                    </m:r>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Recall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formula:</a:t>
                </a:r>
                <a:endParaRPr lang="en-US" sz="2000" dirty="0">
                  <a:latin typeface="Times New Roman" panose="02020603050405020304" pitchFamily="18" charset="0"/>
                  <a:cs typeface="Times New Roman" panose="02020603050405020304" pitchFamily="18" charset="0"/>
                </a:endParaRPr>
              </a:p>
            </p:txBody>
          </p:sp>
        </mc:Choice>
        <mc:Fallback>
          <p:sp>
            <p:nvSpPr>
              <p:cNvPr id="4" name="TextBox 3">
                <a:extLst>
                  <a:ext uri="{FF2B5EF4-FFF2-40B4-BE49-F238E27FC236}">
                    <a16:creationId xmlns:a16="http://schemas.microsoft.com/office/drawing/2014/main" id="{5972B2BE-D489-102A-31CF-920B220761DD}"/>
                  </a:ext>
                </a:extLst>
              </p:cNvPr>
              <p:cNvSpPr txBox="1">
                <a:spLocks noRot="1" noChangeAspect="1" noMove="1" noResize="1" noEditPoints="1" noAdjustHandles="1" noChangeArrowheads="1" noChangeShapeType="1" noTextEdit="1"/>
              </p:cNvSpPr>
              <p:nvPr/>
            </p:nvSpPr>
            <p:spPr>
              <a:xfrm>
                <a:off x="838200" y="1690688"/>
                <a:ext cx="7284045" cy="400110"/>
              </a:xfrm>
              <a:prstGeom prst="rect">
                <a:avLst/>
              </a:prstGeom>
              <a:blipFill>
                <a:blip r:embed="rId3"/>
                <a:stretch>
                  <a:fillRect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B1424FA-B9A8-7D5E-104A-9427F9031450}"/>
                  </a:ext>
                </a:extLst>
              </p:cNvPr>
              <p:cNvSpPr txBox="1"/>
              <p:nvPr/>
            </p:nvSpPr>
            <p:spPr>
              <a:xfrm>
                <a:off x="654240" y="2144038"/>
                <a:ext cx="10833415" cy="78200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𝐾𝐿</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log</m:t>
                                  </m:r>
                                </m:fName>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e>
                                  </m:d>
                                </m:e>
                              </m:func>
                            </m:e>
                          </m:d>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e>
                      </m:nary>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d>
                        </m:e>
                      </m:func>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𝑥</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e>
                      </m:nary>
                      <m:r>
                        <m:rPr>
                          <m:sty m:val="p"/>
                        </m:rPr>
                        <a:rPr lang="en-US" altLang="zh-CN">
                          <a:latin typeface="Cambria Math" panose="02040503050406030204" pitchFamily="18" charset="0"/>
                        </a:rPr>
                        <m:t>log</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num>
                        <m:den>
                          <m:r>
                            <a:rPr lang="en-US" altLang="zh-CN" b="0" i="1" smtClean="0">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en>
                      </m:f>
                      <m:r>
                        <a:rPr lang="en-US" altLang="zh-CN" i="1">
                          <a:latin typeface="Cambria Math" panose="02040503050406030204" pitchFamily="18" charset="0"/>
                        </a:rPr>
                        <m:t>)</m:t>
                      </m:r>
                    </m:oMath>
                  </m:oMathPara>
                </a14:m>
                <a:endParaRPr lang="en-US" dirty="0"/>
              </a:p>
            </p:txBody>
          </p:sp>
        </mc:Choice>
        <mc:Fallback>
          <p:sp>
            <p:nvSpPr>
              <p:cNvPr id="11" name="TextBox 10">
                <a:extLst>
                  <a:ext uri="{FF2B5EF4-FFF2-40B4-BE49-F238E27FC236}">
                    <a16:creationId xmlns:a16="http://schemas.microsoft.com/office/drawing/2014/main" id="{9B1424FA-B9A8-7D5E-104A-9427F9031450}"/>
                  </a:ext>
                </a:extLst>
              </p:cNvPr>
              <p:cNvSpPr txBox="1">
                <a:spLocks noRot="1" noChangeAspect="1" noMove="1" noResize="1" noEditPoints="1" noAdjustHandles="1" noChangeArrowheads="1" noChangeShapeType="1" noTextEdit="1"/>
              </p:cNvSpPr>
              <p:nvPr/>
            </p:nvSpPr>
            <p:spPr>
              <a:xfrm>
                <a:off x="654240" y="2144038"/>
                <a:ext cx="10833415" cy="782009"/>
              </a:xfrm>
              <a:prstGeom prst="rect">
                <a:avLst/>
              </a:prstGeom>
              <a:blipFill>
                <a:blip r:embed="rId4"/>
                <a:stretch>
                  <a:fillRect t="-114286" b="-1650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57CF112-0E8B-D537-40CF-067AD2B2576B}"/>
              </a:ext>
            </a:extLst>
          </p:cNvPr>
          <p:cNvSpPr txBox="1"/>
          <p:nvPr/>
        </p:nvSpPr>
        <p:spPr>
          <a:xfrm>
            <a:off x="838200" y="3103976"/>
            <a:ext cx="5548635"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What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formula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KL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Divergence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Q</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from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BD0C678-1903-AE3F-7B22-898ABACF3353}"/>
                  </a:ext>
                </a:extLst>
              </p:cNvPr>
              <p:cNvSpPr txBox="1"/>
              <p:nvPr/>
            </p:nvSpPr>
            <p:spPr>
              <a:xfrm>
                <a:off x="679292" y="3489379"/>
                <a:ext cx="10833415" cy="78200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𝐾𝐿</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log</m:t>
                                  </m:r>
                                </m:fName>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𝑄</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e>
                                  </m:d>
                                </m:e>
                              </m:func>
                            </m:e>
                          </m:d>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e>
                      </m:nary>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d>
                        </m:e>
                      </m:func>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𝑥</m:t>
                          </m:r>
                        </m:sub>
                        <m:sup/>
                        <m:e>
                          <m:r>
                            <a:rPr lang="en-US" altLang="zh-CN" b="0" i="1" smtClean="0">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e>
                      </m:nary>
                      <m:r>
                        <m:rPr>
                          <m:sty m:val="p"/>
                        </m:rPr>
                        <a:rPr lang="en-US" altLang="zh-CN">
                          <a:latin typeface="Cambria Math" panose="02040503050406030204" pitchFamily="18" charset="0"/>
                        </a:rPr>
                        <m:t>log</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num>
                        <m:den>
                          <m:r>
                            <a:rPr lang="en-US" altLang="zh-CN" b="0" i="1" smtClean="0">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en>
                      </m:f>
                      <m:r>
                        <a:rPr lang="en-US" altLang="zh-CN" i="1">
                          <a:latin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6BD0C678-1903-AE3F-7B22-898ABACF3353}"/>
                  </a:ext>
                </a:extLst>
              </p:cNvPr>
              <p:cNvSpPr txBox="1">
                <a:spLocks noRot="1" noChangeAspect="1" noMove="1" noResize="1" noEditPoints="1" noAdjustHandles="1" noChangeArrowheads="1" noChangeShapeType="1" noTextEdit="1"/>
              </p:cNvSpPr>
              <p:nvPr/>
            </p:nvSpPr>
            <p:spPr>
              <a:xfrm>
                <a:off x="679292" y="3489379"/>
                <a:ext cx="10833415" cy="782009"/>
              </a:xfrm>
              <a:prstGeom prst="rect">
                <a:avLst/>
              </a:prstGeom>
              <a:blipFill>
                <a:blip r:embed="rId5"/>
                <a:stretch>
                  <a:fillRect t="-114286" b="-16507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4042578-3A78-3031-2296-8A02F9CEFDE9}"/>
              </a:ext>
            </a:extLst>
          </p:cNvPr>
          <p:cNvSpPr txBox="1"/>
          <p:nvPr/>
        </p:nvSpPr>
        <p:spPr>
          <a:xfrm>
            <a:off x="838200" y="4459662"/>
            <a:ext cx="584487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Notice that the </a:t>
            </a:r>
            <a:r>
              <a:rPr lang="en-US" altLang="zh-CN" sz="2000" b="1" dirty="0">
                <a:latin typeface="Times New Roman" panose="02020603050405020304" pitchFamily="18" charset="0"/>
                <a:cs typeface="Times New Roman" panose="02020603050405020304" pitchFamily="18" charset="0"/>
              </a:rPr>
              <a:t>divergence function is not symmetric</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D33A885-9190-0C19-6B7E-144E3D4EBF2C}"/>
                  </a:ext>
                </a:extLst>
              </p:cNvPr>
              <p:cNvSpPr txBox="1"/>
              <p:nvPr/>
            </p:nvSpPr>
            <p:spPr>
              <a:xfrm>
                <a:off x="6318939" y="4477914"/>
                <a:ext cx="36066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𝐾𝐿</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𝐾𝐿</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m:oMathPara>
                </a14:m>
                <a:endParaRPr lang="en-US" dirty="0"/>
              </a:p>
            </p:txBody>
          </p:sp>
        </mc:Choice>
        <mc:Fallback>
          <p:sp>
            <p:nvSpPr>
              <p:cNvPr id="14" name="TextBox 13">
                <a:extLst>
                  <a:ext uri="{FF2B5EF4-FFF2-40B4-BE49-F238E27FC236}">
                    <a16:creationId xmlns:a16="http://schemas.microsoft.com/office/drawing/2014/main" id="{2D33A885-9190-0C19-6B7E-144E3D4EBF2C}"/>
                  </a:ext>
                </a:extLst>
              </p:cNvPr>
              <p:cNvSpPr txBox="1">
                <a:spLocks noRot="1" noChangeAspect="1" noMove="1" noResize="1" noEditPoints="1" noAdjustHandles="1" noChangeArrowheads="1" noChangeShapeType="1" noTextEdit="1"/>
              </p:cNvSpPr>
              <p:nvPr/>
            </p:nvSpPr>
            <p:spPr>
              <a:xfrm>
                <a:off x="6318939" y="4477914"/>
                <a:ext cx="3606611" cy="369332"/>
              </a:xfrm>
              <a:prstGeom prst="rect">
                <a:avLst/>
              </a:prstGeom>
              <a:blipFill>
                <a:blip r:embed="rId6"/>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E446B02-71BB-BAC6-5750-D6253DFE0E9B}"/>
              </a:ext>
            </a:extLst>
          </p:cNvPr>
          <p:cNvSpPr txBox="1"/>
          <p:nvPr/>
        </p:nvSpPr>
        <p:spPr>
          <a:xfrm>
            <a:off x="838200" y="4834720"/>
            <a:ext cx="6774803"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This is why KL</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Divergence cannot be used as a distance metric.</a:t>
            </a:r>
          </a:p>
        </p:txBody>
      </p:sp>
      <p:sp>
        <p:nvSpPr>
          <p:cNvPr id="16" name="TextBox 15">
            <a:extLst>
              <a:ext uri="{FF2B5EF4-FFF2-40B4-BE49-F238E27FC236}">
                <a16:creationId xmlns:a16="http://schemas.microsoft.com/office/drawing/2014/main" id="{967C207E-14FD-88D7-AB10-E100907E47EC}"/>
              </a:ext>
            </a:extLst>
          </p:cNvPr>
          <p:cNvSpPr txBox="1"/>
          <p:nvPr/>
        </p:nvSpPr>
        <p:spPr>
          <a:xfrm>
            <a:off x="838200" y="5439634"/>
            <a:ext cx="11099104" cy="70788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Use Case Scenario</a:t>
            </a:r>
            <a:r>
              <a:rPr lang="en-US" altLang="zh-CN" sz="2000" dirty="0">
                <a:latin typeface="Times New Roman" panose="02020603050405020304" pitchFamily="18" charset="0"/>
                <a:cs typeface="Times New Roman" panose="02020603050405020304" pitchFamily="18" charset="0"/>
              </a:rPr>
              <a:t>: Effective in model fine-tuning and scenarios where the precise matching of probability distributions is key,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variational autoencoders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(VAE) or fine-tuning probability distributions</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9371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4" grpId="0"/>
      <p:bldP spid="15"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lstStyle/>
          <a:p>
            <a:r>
              <a:rPr lang="en-US" altLang="zh-CN" dirty="0" err="1"/>
              <a:t>nn.KLDivLoss</a:t>
            </a:r>
            <a:r>
              <a:rPr lang="zh-CN" altLang="en-US" dirty="0"/>
              <a:t> </a:t>
            </a:r>
            <a:r>
              <a:rPr lang="en-US" altLang="zh-CN" dirty="0"/>
              <a:t>in</a:t>
            </a:r>
            <a:r>
              <a:rPr lang="zh-CN" altLang="en-US" dirty="0"/>
              <a:t> </a:t>
            </a:r>
            <a:r>
              <a:rPr lang="en-US" altLang="zh-CN" dirty="0" err="1"/>
              <a:t>PyTorch</a:t>
            </a:r>
            <a:endParaRPr lang="en-US" dirty="0"/>
          </a:p>
        </p:txBody>
      </p:sp>
      <p:grpSp>
        <p:nvGrpSpPr>
          <p:cNvPr id="7" name="Group 6">
            <a:extLst>
              <a:ext uri="{FF2B5EF4-FFF2-40B4-BE49-F238E27FC236}">
                <a16:creationId xmlns:a16="http://schemas.microsoft.com/office/drawing/2014/main" id="{2B6D9035-9B27-9629-581F-39481BD27185}"/>
              </a:ext>
            </a:extLst>
          </p:cNvPr>
          <p:cNvGrpSpPr/>
          <p:nvPr/>
        </p:nvGrpSpPr>
        <p:grpSpPr>
          <a:xfrm>
            <a:off x="838200" y="1655620"/>
            <a:ext cx="10515599" cy="2227448"/>
            <a:chOff x="838199" y="1437460"/>
            <a:chExt cx="10515599" cy="2227448"/>
          </a:xfrm>
        </p:grpSpPr>
        <p:sp>
          <p:nvSpPr>
            <p:cNvPr id="6" name="Rounded Rectangle 5">
              <a:extLst>
                <a:ext uri="{FF2B5EF4-FFF2-40B4-BE49-F238E27FC236}">
                  <a16:creationId xmlns:a16="http://schemas.microsoft.com/office/drawing/2014/main" id="{B1CA06A9-B108-E7E4-5D4D-61C8625669C0}"/>
                </a:ext>
              </a:extLst>
            </p:cNvPr>
            <p:cNvSpPr/>
            <p:nvPr/>
          </p:nvSpPr>
          <p:spPr>
            <a:xfrm>
              <a:off x="838199" y="1437460"/>
              <a:ext cx="10515599" cy="2227448"/>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DD8684-E55D-E98C-ED2C-A36F5DC85ACB}"/>
                </a:ext>
              </a:extLst>
            </p:cNvPr>
            <p:cNvSpPr txBox="1"/>
            <p:nvPr/>
          </p:nvSpPr>
          <p:spPr>
            <a:xfrm>
              <a:off x="1135171" y="1517229"/>
              <a:ext cx="10218627" cy="2048766"/>
            </a:xfrm>
            <a:prstGeom prst="rect">
              <a:avLst/>
            </a:prstGeom>
            <a:noFill/>
          </p:spPr>
          <p:txBody>
            <a:bodyPr wrap="square">
              <a:spAutoFit/>
            </a:bodyPr>
            <a:lstStyle/>
            <a:p>
              <a:pPr algn="l">
                <a:lnSpc>
                  <a:spcPct val="114000"/>
                </a:lnSpc>
              </a:pPr>
              <a:r>
                <a:rPr lang="en-US" sz="1600" b="0" i="0" u="none" strike="noStrike" dirty="0">
                  <a:solidFill>
                    <a:srgbClr val="008000"/>
                  </a:solidFill>
                  <a:effectLst/>
                  <a:latin typeface="Courier New" panose="02070309020205020404" pitchFamily="49" charset="0"/>
                </a:rPr>
                <a:t># Example predicted and target distributions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err="1">
                  <a:solidFill>
                    <a:srgbClr val="000000"/>
                  </a:solidFill>
                  <a:effectLst/>
                  <a:latin typeface="Courier New" panose="02070309020205020404" pitchFamily="49" charset="0"/>
                </a:rPr>
                <a:t>predicted_log_probs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torch.log_softmax</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err="1">
                  <a:solidFill>
                    <a:srgbClr val="000000"/>
                  </a:solidFill>
                  <a:effectLst/>
                  <a:latin typeface="Courier New" panose="02070309020205020404" pitchFamily="49" charset="0"/>
                </a:rPr>
                <a:t>true_probs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torch.softmax</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p>
            <a:p>
              <a:pPr algn="l">
                <a:lnSpc>
                  <a:spcPct val="114000"/>
                </a:lnSpc>
              </a:pP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a:t>
              </a:r>
              <a:r>
                <a:rPr lang="en-US" sz="1600" b="0" i="0" u="none" strike="noStrike" dirty="0" err="1">
                  <a:solidFill>
                    <a:srgbClr val="008000"/>
                  </a:solidFill>
                  <a:effectLst/>
                  <a:latin typeface="Courier New" panose="02070309020205020404" pitchFamily="49" charset="0"/>
                </a:rPr>
                <a:t>Kullback-Leibler</a:t>
              </a:r>
              <a:r>
                <a:rPr lang="en-US" sz="1600" b="0" i="0" u="none" strike="noStrike" dirty="0">
                  <a:solidFill>
                    <a:srgbClr val="008000"/>
                  </a:solidFill>
                  <a:effectLst/>
                  <a:latin typeface="Courier New" panose="02070309020205020404" pitchFamily="49" charset="0"/>
                </a:rPr>
                <a:t> Divergence Loss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criterion = </a:t>
              </a:r>
              <a:r>
                <a:rPr lang="en-US" sz="1600" b="0" i="0" u="none" strike="noStrike" dirty="0" err="1">
                  <a:solidFill>
                    <a:srgbClr val="000000"/>
                  </a:solidFill>
                  <a:effectLst/>
                  <a:latin typeface="Courier New" panose="02070309020205020404" pitchFamily="49" charset="0"/>
                </a:rPr>
                <a:t>nn.KLDivLoss</a:t>
              </a:r>
              <a:r>
                <a:rPr lang="en-US" sz="1600" b="0" i="0" u="none" strike="noStrike" dirty="0">
                  <a:solidFill>
                    <a:srgbClr val="000000"/>
                  </a:solidFill>
                  <a:effectLst/>
                  <a:latin typeface="Courier New" panose="02070309020205020404" pitchFamily="49" charset="0"/>
                </a:rPr>
                <a:t>(reduction=</a:t>
              </a:r>
              <a:r>
                <a:rPr lang="en-US" sz="1600" b="0" i="0" u="none" strike="noStrike" dirty="0">
                  <a:solidFill>
                    <a:srgbClr val="A31515"/>
                  </a:solidFill>
                  <a:effectLst/>
                  <a:latin typeface="Courier New" panose="02070309020205020404" pitchFamily="49" charset="0"/>
                </a:rPr>
                <a:t>'</a:t>
              </a:r>
              <a:r>
                <a:rPr lang="en-US" sz="1600" b="0" i="0" u="none" strike="noStrike" dirty="0" err="1">
                  <a:solidFill>
                    <a:srgbClr val="A31515"/>
                  </a:solidFill>
                  <a:effectLst/>
                  <a:latin typeface="Courier New" panose="02070309020205020404" pitchFamily="49" charset="0"/>
                </a:rPr>
                <a:t>batchmean</a:t>
              </a:r>
              <a:r>
                <a:rPr lang="en-US" sz="1600" b="0" i="0" u="none" strike="noStrike" dirty="0">
                  <a:solidFill>
                    <a:srgbClr val="A31515"/>
                  </a:solidFill>
                  <a:effectLst/>
                  <a:latin typeface="Courier New" panose="02070309020205020404" pitchFamily="49" charset="0"/>
                </a:rPr>
                <a:t>'</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000000"/>
                  </a:solidFill>
                  <a:effectLst/>
                  <a:latin typeface="Courier New" panose="02070309020205020404" pitchFamily="49" charset="0"/>
                </a:rPr>
                <a:t>loss = criterion(</a:t>
              </a:r>
              <a:r>
                <a:rPr lang="en-US" sz="1600" b="0" i="0" u="none" strike="noStrike" dirty="0" err="1">
                  <a:solidFill>
                    <a:srgbClr val="000000"/>
                  </a:solidFill>
                  <a:effectLst/>
                  <a:latin typeface="Courier New" panose="02070309020205020404" pitchFamily="49" charset="0"/>
                </a:rPr>
                <a:t>predicted_log_probs</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true_probs</a:t>
              </a:r>
              <a:r>
                <a:rPr lang="en-US" sz="1600" b="0" i="0" u="none" strike="noStrike" dirty="0">
                  <a:solidFill>
                    <a:srgbClr val="000000"/>
                  </a:solidFill>
                  <a:effectLst/>
                  <a:latin typeface="Courier New" panose="02070309020205020404" pitchFamily="49" charset="0"/>
                </a:rPr>
                <a:t>)</a:t>
              </a:r>
            </a:p>
          </p:txBody>
        </p:sp>
      </p:grpSp>
      <p:grpSp>
        <p:nvGrpSpPr>
          <p:cNvPr id="8" name="Group 7">
            <a:extLst>
              <a:ext uri="{FF2B5EF4-FFF2-40B4-BE49-F238E27FC236}">
                <a16:creationId xmlns:a16="http://schemas.microsoft.com/office/drawing/2014/main" id="{B5D036A7-A2A3-1826-4C84-C31D4B641564}"/>
              </a:ext>
            </a:extLst>
          </p:cNvPr>
          <p:cNvGrpSpPr/>
          <p:nvPr/>
        </p:nvGrpSpPr>
        <p:grpSpPr>
          <a:xfrm>
            <a:off x="838195" y="3976947"/>
            <a:ext cx="7604344" cy="1136541"/>
            <a:chOff x="671853" y="4562863"/>
            <a:chExt cx="7604344" cy="1136541"/>
          </a:xfrm>
        </p:grpSpPr>
        <p:sp>
          <p:nvSpPr>
            <p:cNvPr id="9" name="Rounded Rectangle 8">
              <a:extLst>
                <a:ext uri="{FF2B5EF4-FFF2-40B4-BE49-F238E27FC236}">
                  <a16:creationId xmlns:a16="http://schemas.microsoft.com/office/drawing/2014/main" id="{72DFBEBF-7723-F7A1-DDC5-3474CF7A8B2B}"/>
                </a:ext>
              </a:extLst>
            </p:cNvPr>
            <p:cNvSpPr/>
            <p:nvPr/>
          </p:nvSpPr>
          <p:spPr>
            <a:xfrm>
              <a:off x="671853" y="4562863"/>
              <a:ext cx="7604344" cy="1136541"/>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E8D7CC1-B8FF-B5BB-C510-22BE5DB72BEC}"/>
                </a:ext>
              </a:extLst>
            </p:cNvPr>
            <p:cNvSpPr txBox="1"/>
            <p:nvPr/>
          </p:nvSpPr>
          <p:spPr>
            <a:xfrm>
              <a:off x="968825" y="4622186"/>
              <a:ext cx="7044325" cy="1077218"/>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tensor([[-4.4963, -1.2036, -1.5853, -1.4722, -1.3688],</a:t>
              </a:r>
            </a:p>
            <a:p>
              <a:r>
                <a:rPr lang="en-US" sz="1600" dirty="0">
                  <a:solidFill>
                    <a:schemeClr val="bg1"/>
                  </a:solidFill>
                  <a:latin typeface="Courier New" panose="02070309020205020404" pitchFamily="49" charset="0"/>
                  <a:cs typeface="Courier New" panose="02070309020205020404" pitchFamily="49" charset="0"/>
                </a:rPr>
                <a:t>        [-2.6413, -2.2889, -2.2535, -0.5027, -2.1419],</a:t>
              </a:r>
            </a:p>
            <a:p>
              <a:r>
                <a:rPr lang="en-US" sz="1600" dirty="0">
                  <a:solidFill>
                    <a:schemeClr val="bg1"/>
                  </a:solidFill>
                  <a:latin typeface="Courier New" panose="02070309020205020404" pitchFamily="49" charset="0"/>
                  <a:cs typeface="Courier New" panose="02070309020205020404" pitchFamily="49" charset="0"/>
                </a:rPr>
                <a:t>        [-2.3875, -1.0028, -2.9582, -3.1580, -0.8055],</a:t>
              </a:r>
            </a:p>
            <a:p>
              <a:r>
                <a:rPr lang="en-US" sz="1600" dirty="0">
                  <a:solidFill>
                    <a:schemeClr val="bg1"/>
                  </a:solidFill>
                  <a:latin typeface="Courier New" panose="02070309020205020404" pitchFamily="49" charset="0"/>
                  <a:cs typeface="Courier New" panose="02070309020205020404" pitchFamily="49" charset="0"/>
                </a:rPr>
                <a:t>        [-2.3296, -0.4341, -2.2907, -2.1956, -3.1619]])</a:t>
              </a:r>
            </a:p>
          </p:txBody>
        </p:sp>
      </p:grpSp>
      <p:sp>
        <p:nvSpPr>
          <p:cNvPr id="12" name="Rounded Rectangle 11">
            <a:extLst>
              <a:ext uri="{FF2B5EF4-FFF2-40B4-BE49-F238E27FC236}">
                <a16:creationId xmlns:a16="http://schemas.microsoft.com/office/drawing/2014/main" id="{9AF6E734-8265-A064-1E21-12022BDFBBCB}"/>
              </a:ext>
            </a:extLst>
          </p:cNvPr>
          <p:cNvSpPr/>
          <p:nvPr/>
        </p:nvSpPr>
        <p:spPr>
          <a:xfrm>
            <a:off x="1135172" y="2079321"/>
            <a:ext cx="2459798" cy="259756"/>
          </a:xfrm>
          <a:prstGeom prst="roundRect">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DEACF904-CBAC-244B-F61B-B074FDC879E4}"/>
              </a:ext>
            </a:extLst>
          </p:cNvPr>
          <p:cNvCxnSpPr>
            <a:cxnSpLocks/>
            <a:stCxn id="12" idx="1"/>
            <a:endCxn id="9" idx="1"/>
          </p:cNvCxnSpPr>
          <p:nvPr/>
        </p:nvCxnSpPr>
        <p:spPr>
          <a:xfrm rot="10800000" flipV="1">
            <a:off x="838196" y="2209198"/>
            <a:ext cx="296977" cy="2336019"/>
          </a:xfrm>
          <a:prstGeom prst="curvedConnector3">
            <a:avLst>
              <a:gd name="adj1" fmla="val 176976"/>
            </a:avLst>
          </a:prstGeom>
          <a:ln w="19050">
            <a:solidFill>
              <a:srgbClr val="4B9CD3"/>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111F5820-685F-C038-170C-D7B99F1FEA82}"/>
              </a:ext>
            </a:extLst>
          </p:cNvPr>
          <p:cNvSpPr/>
          <p:nvPr/>
        </p:nvSpPr>
        <p:spPr>
          <a:xfrm>
            <a:off x="1135171" y="2342367"/>
            <a:ext cx="1332456" cy="259756"/>
          </a:xfrm>
          <a:prstGeom prst="roundRect">
            <a:avLst/>
          </a:prstGeom>
          <a:solidFill>
            <a:srgbClr val="653C76">
              <a:alpha val="15000"/>
            </a:srgbClr>
          </a:solidFill>
          <a:ln w="28575">
            <a:solidFill>
              <a:srgbClr val="653C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BD6402DB-E9FB-2363-C5D5-04AA0A569824}"/>
              </a:ext>
            </a:extLst>
          </p:cNvPr>
          <p:cNvCxnSpPr>
            <a:cxnSpLocks/>
            <a:stCxn id="15" idx="1"/>
            <a:endCxn id="18" idx="1"/>
          </p:cNvCxnSpPr>
          <p:nvPr/>
        </p:nvCxnSpPr>
        <p:spPr>
          <a:xfrm rot="10800000" flipV="1">
            <a:off x="838195" y="2472245"/>
            <a:ext cx="296976" cy="3325834"/>
          </a:xfrm>
          <a:prstGeom prst="curvedConnector3">
            <a:avLst>
              <a:gd name="adj1" fmla="val 176976"/>
            </a:avLst>
          </a:prstGeom>
          <a:ln w="19050">
            <a:solidFill>
              <a:srgbClr val="653C76"/>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D7209D-B7D4-E5C5-3910-365CCFA95092}"/>
              </a:ext>
            </a:extLst>
          </p:cNvPr>
          <p:cNvGrpSpPr/>
          <p:nvPr/>
        </p:nvGrpSpPr>
        <p:grpSpPr>
          <a:xfrm>
            <a:off x="838195" y="5205611"/>
            <a:ext cx="7638268" cy="1184935"/>
            <a:chOff x="671853" y="4562862"/>
            <a:chExt cx="7638268" cy="1184935"/>
          </a:xfrm>
        </p:grpSpPr>
        <p:sp>
          <p:nvSpPr>
            <p:cNvPr id="18" name="Rounded Rectangle 17">
              <a:extLst>
                <a:ext uri="{FF2B5EF4-FFF2-40B4-BE49-F238E27FC236}">
                  <a16:creationId xmlns:a16="http://schemas.microsoft.com/office/drawing/2014/main" id="{4A8758B8-5155-AB67-3BE1-1AF6AC7DAFA9}"/>
                </a:ext>
              </a:extLst>
            </p:cNvPr>
            <p:cNvSpPr/>
            <p:nvPr/>
          </p:nvSpPr>
          <p:spPr>
            <a:xfrm>
              <a:off x="671853" y="4562862"/>
              <a:ext cx="7604344" cy="1184935"/>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95F1D374-BAF5-898B-680D-7CDFC325CCC9}"/>
                </a:ext>
              </a:extLst>
            </p:cNvPr>
            <p:cNvSpPr txBox="1"/>
            <p:nvPr/>
          </p:nvSpPr>
          <p:spPr>
            <a:xfrm>
              <a:off x="968825" y="4622186"/>
              <a:ext cx="7341296" cy="1077218"/>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tensor([[0.0345, 0.1775, 0.1944, 0.2313, 0.3622],</a:t>
              </a:r>
            </a:p>
            <a:p>
              <a:r>
                <a:rPr lang="en-US" sz="1600" dirty="0">
                  <a:solidFill>
                    <a:schemeClr val="bg1"/>
                  </a:solidFill>
                  <a:latin typeface="Courier New" panose="02070309020205020404" pitchFamily="49" charset="0"/>
                  <a:cs typeface="Courier New" panose="02070309020205020404" pitchFamily="49" charset="0"/>
                </a:rPr>
                <a:t>        [0.1333, 0.6237, 0.1228, 0.0795, 0.0406],</a:t>
              </a:r>
            </a:p>
            <a:p>
              <a:r>
                <a:rPr lang="en-US" sz="1600" dirty="0">
                  <a:solidFill>
                    <a:schemeClr val="bg1"/>
                  </a:solidFill>
                  <a:latin typeface="Courier New" panose="02070309020205020404" pitchFamily="49" charset="0"/>
                  <a:cs typeface="Courier New" panose="02070309020205020404" pitchFamily="49" charset="0"/>
                </a:rPr>
                <a:t>        [0.3026, 0.1969, 0.0661, 0.2365, 0.1979],</a:t>
              </a:r>
            </a:p>
            <a:p>
              <a:r>
                <a:rPr lang="en-US" sz="1600" dirty="0">
                  <a:solidFill>
                    <a:schemeClr val="bg1"/>
                  </a:solidFill>
                  <a:latin typeface="Courier New" panose="02070309020205020404" pitchFamily="49" charset="0"/>
                  <a:cs typeface="Courier New" panose="02070309020205020404" pitchFamily="49" charset="0"/>
                </a:rPr>
                <a:t>        [0.1164, 0.4287, 0.2206, 0.1695, 0.0648]])</a:t>
              </a:r>
            </a:p>
          </p:txBody>
        </p:sp>
      </p:grpSp>
      <p:sp>
        <p:nvSpPr>
          <p:cNvPr id="3" name="TextBox 2">
            <a:extLst>
              <a:ext uri="{FF2B5EF4-FFF2-40B4-BE49-F238E27FC236}">
                <a16:creationId xmlns:a16="http://schemas.microsoft.com/office/drawing/2014/main" id="{3198A84E-EC0B-DAB6-FACE-967A0A238178}"/>
              </a:ext>
            </a:extLst>
          </p:cNvPr>
          <p:cNvSpPr txBox="1"/>
          <p:nvPr/>
        </p:nvSpPr>
        <p:spPr>
          <a:xfrm>
            <a:off x="8476463" y="4068163"/>
            <a:ext cx="2923928" cy="584775"/>
          </a:xfrm>
          <a:prstGeom prst="rect">
            <a:avLst/>
          </a:prstGeom>
          <a:noFill/>
        </p:spPr>
        <p:txBody>
          <a:bodyPr wrap="square" rtlCol="0">
            <a:spAutoFit/>
          </a:bodyPr>
          <a:lstStyle/>
          <a:p>
            <a:r>
              <a:rPr lang="en-US" altLang="zh-CN" sz="1600" dirty="0">
                <a:solidFill>
                  <a:srgbClr val="4B9CD3"/>
                </a:solidFill>
                <a:latin typeface="Times New Roman" panose="02020603050405020304" pitchFamily="18" charset="0"/>
                <a:cs typeface="Times New Roman" panose="02020603050405020304" pitchFamily="18" charset="0"/>
              </a:rPr>
              <a:t>Should be </a:t>
            </a:r>
            <a:r>
              <a:rPr lang="en-US" altLang="zh-CN" sz="1600" b="1" dirty="0">
                <a:solidFill>
                  <a:srgbClr val="4B9CD3"/>
                </a:solidFill>
                <a:latin typeface="Times New Roman" panose="02020603050405020304" pitchFamily="18" charset="0"/>
                <a:cs typeface="Times New Roman" panose="02020603050405020304" pitchFamily="18" charset="0"/>
              </a:rPr>
              <a:t>log probabilities</a:t>
            </a:r>
            <a:r>
              <a:rPr lang="en-US" altLang="zh-CN" sz="1600" dirty="0">
                <a:solidFill>
                  <a:srgbClr val="4B9CD3"/>
                </a:solidFill>
                <a:latin typeface="Times New Roman" panose="02020603050405020304" pitchFamily="18" charset="0"/>
                <a:cs typeface="Times New Roman" panose="02020603050405020304" pitchFamily="18" charset="0"/>
              </a:rPr>
              <a:t> (use </a:t>
            </a:r>
            <a:r>
              <a:rPr lang="en-US" altLang="zh-CN" sz="1400" dirty="0" err="1">
                <a:solidFill>
                  <a:srgbClr val="4B9CD3"/>
                </a:solidFill>
                <a:latin typeface="Courier New" panose="02070309020205020404" pitchFamily="49" charset="0"/>
                <a:cs typeface="Courier New" panose="02070309020205020404" pitchFamily="49" charset="0"/>
              </a:rPr>
              <a:t>torch.log_softmax</a:t>
            </a:r>
            <a:r>
              <a:rPr lang="en-US" altLang="zh-CN" sz="1600" dirty="0">
                <a:solidFill>
                  <a:srgbClr val="4B9CD3"/>
                </a:solidFill>
                <a:latin typeface="Times New Roman" panose="02020603050405020304" pitchFamily="18" charset="0"/>
                <a:cs typeface="Times New Roman" panose="02020603050405020304" pitchFamily="18" charset="0"/>
              </a:rPr>
              <a:t>)</a:t>
            </a:r>
            <a:endParaRPr lang="en-US" sz="1600" b="1" dirty="0">
              <a:solidFill>
                <a:srgbClr val="4B9CD3"/>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F74CC06-4FE6-B0D4-2206-6C81480BAE93}"/>
              </a:ext>
            </a:extLst>
          </p:cNvPr>
          <p:cNvSpPr txBox="1"/>
          <p:nvPr/>
        </p:nvSpPr>
        <p:spPr>
          <a:xfrm>
            <a:off x="8476463" y="5113488"/>
            <a:ext cx="3548523" cy="1323439"/>
          </a:xfrm>
          <a:prstGeom prst="rect">
            <a:avLst/>
          </a:prstGeom>
          <a:noFill/>
        </p:spPr>
        <p:txBody>
          <a:bodyPr wrap="square" rtlCol="0">
            <a:spAutoFit/>
          </a:bodyPr>
          <a:lstStyle/>
          <a:p>
            <a:r>
              <a:rPr lang="en-US" altLang="zh-CN" sz="1600" dirty="0">
                <a:solidFill>
                  <a:srgbClr val="653C76"/>
                </a:solidFill>
                <a:latin typeface="Times New Roman" panose="02020603050405020304" pitchFamily="18" charset="0"/>
                <a:cs typeface="Times New Roman" panose="02020603050405020304" pitchFamily="18" charset="0"/>
              </a:rPr>
              <a:t>Should be probabilities (use </a:t>
            </a:r>
            <a:r>
              <a:rPr lang="en-US" altLang="zh-CN" sz="1400" dirty="0" err="1">
                <a:solidFill>
                  <a:srgbClr val="653C76"/>
                </a:solidFill>
                <a:latin typeface="Courier New" panose="02070309020205020404" pitchFamily="49" charset="0"/>
                <a:cs typeface="Courier New" panose="02070309020205020404" pitchFamily="49" charset="0"/>
              </a:rPr>
              <a:t>torch.softmax</a:t>
            </a:r>
            <a:r>
              <a:rPr lang="en-US" altLang="zh-CN" sz="1600" dirty="0">
                <a:solidFill>
                  <a:srgbClr val="653C76"/>
                </a:solidFill>
                <a:latin typeface="Times New Roman" panose="02020603050405020304" pitchFamily="18" charset="0"/>
                <a:cs typeface="Times New Roman" panose="02020603050405020304" pitchFamily="18" charset="0"/>
              </a:rPr>
              <a:t> or equivalent).</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If</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this</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true</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probabilities</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are</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in</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the</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log-space,</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then</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add</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400" dirty="0" err="1">
                <a:solidFill>
                  <a:srgbClr val="653C76"/>
                </a:solidFill>
                <a:latin typeface="Courier New" panose="02070309020205020404" pitchFamily="49" charset="0"/>
                <a:cs typeface="Courier New" panose="02070309020205020404" pitchFamily="49" charset="0"/>
              </a:rPr>
              <a:t>log_target</a:t>
            </a:r>
            <a:r>
              <a:rPr lang="en-US" altLang="zh-CN" sz="1400" dirty="0">
                <a:solidFill>
                  <a:srgbClr val="653C76"/>
                </a:solidFill>
                <a:latin typeface="Courier New" panose="02070309020205020404" pitchFamily="49" charset="0"/>
                <a:cs typeface="Courier New" panose="02070309020205020404" pitchFamily="49" charset="0"/>
              </a:rPr>
              <a:t>=True</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to</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the</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argument</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in</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400" dirty="0" err="1">
                <a:solidFill>
                  <a:srgbClr val="653C76"/>
                </a:solidFill>
                <a:latin typeface="Courier New" panose="02070309020205020404" pitchFamily="49" charset="0"/>
                <a:cs typeface="Courier New" panose="02070309020205020404" pitchFamily="49" charset="0"/>
              </a:rPr>
              <a:t>nn.KLDivLoss</a:t>
            </a:r>
            <a:r>
              <a:rPr lang="en-US" altLang="zh-CN" sz="1600" dirty="0">
                <a:solidFill>
                  <a:srgbClr val="653C76"/>
                </a:solidFill>
                <a:latin typeface="Times New Roman" panose="02020603050405020304" pitchFamily="18" charset="0"/>
                <a:cs typeface="Times New Roman" panose="02020603050405020304" pitchFamily="18" charset="0"/>
              </a:rPr>
              <a:t>.</a:t>
            </a:r>
            <a:endParaRPr lang="en-US" sz="1600" dirty="0">
              <a:solidFill>
                <a:srgbClr val="653C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172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Neural</a:t>
            </a:r>
            <a:r>
              <a:rPr lang="zh-CN" altLang="en-US" dirty="0"/>
              <a:t> </a:t>
            </a:r>
            <a:r>
              <a:rPr lang="en-US" altLang="zh-CN" dirty="0"/>
              <a:t>Network</a:t>
            </a:r>
            <a:r>
              <a:rPr lang="zh-CN" altLang="en-US" dirty="0"/>
              <a:t> </a:t>
            </a:r>
            <a:r>
              <a:rPr lang="en-US" altLang="zh-CN" dirty="0"/>
              <a:t>Basics</a:t>
            </a:r>
            <a:endParaRPr lang="en-US" dirty="0"/>
          </a:p>
        </p:txBody>
      </p:sp>
      <p:pic>
        <p:nvPicPr>
          <p:cNvPr id="3" name="Picture 2" descr="PyTorch Tutorial: Building a Simple Neural Network From Scratch | DataCamp">
            <a:extLst>
              <a:ext uri="{FF2B5EF4-FFF2-40B4-BE49-F238E27FC236}">
                <a16:creationId xmlns:a16="http://schemas.microsoft.com/office/drawing/2014/main" id="{32DA15FF-F9CA-A9E9-725B-96FEC7F2EE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74" t="11041" r="4696" b="5852"/>
          <a:stretch/>
        </p:blipFill>
        <p:spPr bwMode="auto">
          <a:xfrm>
            <a:off x="6647688" y="3066067"/>
            <a:ext cx="5089363" cy="323418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5A07D3C6-EF51-79AB-46CE-D81F86FDB730}"/>
              </a:ext>
            </a:extLst>
          </p:cNvPr>
          <p:cNvCxnSpPr>
            <a:cxnSpLocks/>
          </p:cNvCxnSpPr>
          <p:nvPr/>
        </p:nvCxnSpPr>
        <p:spPr>
          <a:xfrm flipH="1" flipV="1">
            <a:off x="6096000" y="2108200"/>
            <a:ext cx="1676399" cy="18868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B28393C-5296-48A6-2484-75697B9DD57B}"/>
              </a:ext>
            </a:extLst>
          </p:cNvPr>
          <p:cNvSpPr txBox="1"/>
          <p:nvPr/>
        </p:nvSpPr>
        <p:spPr>
          <a:xfrm>
            <a:off x="838200" y="1489114"/>
            <a:ext cx="5339661" cy="4505914"/>
          </a:xfrm>
          <a:prstGeom prst="rect">
            <a:avLst/>
          </a:prstGeom>
          <a:noFill/>
        </p:spPr>
        <p:txBody>
          <a:bodyPr wrap="square" rtlCol="0">
            <a:spAutoFit/>
          </a:bodyPr>
          <a:lstStyle/>
          <a:p>
            <a:pPr>
              <a:lnSpc>
                <a:spcPct val="114000"/>
              </a:lnSpc>
              <a:spcAft>
                <a:spcPts val="600"/>
              </a:spcAft>
            </a:pPr>
            <a:r>
              <a:rPr lang="en-US" altLang="zh-CN" sz="2000" b="1" dirty="0">
                <a:latin typeface="Times New Roman" panose="02020603050405020304" pitchFamily="18" charset="0"/>
                <a:cs typeface="Times New Roman" panose="02020603050405020304" pitchFamily="18" charset="0"/>
              </a:rPr>
              <a:t>Channel</a:t>
            </a:r>
            <a:r>
              <a:rPr lang="en-US" sz="2000" b="1" dirty="0">
                <a:latin typeface="Times New Roman" panose="02020603050405020304" pitchFamily="18" charset="0"/>
                <a:cs typeface="Times New Roman" panose="02020603050405020304" pitchFamily="18" charset="0"/>
              </a:rPr>
              <a:t>s</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(connections)</a:t>
            </a:r>
            <a:endParaRPr lang="en-US" sz="2000" b="1" dirty="0">
              <a:latin typeface="Times New Roman" panose="02020603050405020304" pitchFamily="18" charset="0"/>
              <a:cs typeface="Times New Roman" panose="02020603050405020304" pitchFamily="18" charset="0"/>
            </a:endParaRPr>
          </a:p>
          <a:p>
            <a:pPr marL="342900" indent="-342900">
              <a:lnSpc>
                <a:spcPct val="114000"/>
              </a:lnSpc>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information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transferred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from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one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layer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neurons)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another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layer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neurons)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over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connecting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channels.</a:t>
            </a:r>
            <a:endParaRPr lang="en-US" sz="2000" dirty="0">
              <a:latin typeface="Times New Roman" panose="02020603050405020304" pitchFamily="18" charset="0"/>
              <a:cs typeface="Times New Roman" panose="02020603050405020304" pitchFamily="18" charset="0"/>
            </a:endParaRPr>
          </a:p>
          <a:p>
            <a:pPr marL="342900" indent="-342900">
              <a:lnSpc>
                <a:spcPct val="114000"/>
              </a:lnSpc>
              <a:spcAft>
                <a:spcPts val="600"/>
              </a:spcAft>
              <a:buFont typeface="Arial" panose="020B0604020202020204" pitchFamily="34" charset="0"/>
              <a:buChar char="•"/>
            </a:pPr>
            <a:r>
              <a:rPr lang="en-US" sz="2000" u="sng" dirty="0">
                <a:latin typeface="Times New Roman" panose="02020603050405020304" pitchFamily="18" charset="0"/>
                <a:cs typeface="Times New Roman" panose="02020603050405020304" pitchFamily="18" charset="0"/>
              </a:rPr>
              <a:t>Each connection is associated with a </a:t>
            </a:r>
            <a:r>
              <a:rPr lang="en-US" sz="2000" b="1" u="sng" dirty="0">
                <a:latin typeface="Times New Roman" panose="02020603050405020304" pitchFamily="18" charset="0"/>
                <a:cs typeface="Times New Roman" panose="02020603050405020304" pitchFamily="18" charset="0"/>
              </a:rPr>
              <a:t>weight</a:t>
            </a:r>
            <a:r>
              <a:rPr lang="en-US" sz="2000" u="sng" dirty="0">
                <a:latin typeface="Times New Roman" panose="02020603050405020304" pitchFamily="18" charset="0"/>
                <a:cs typeface="Times New Roman" panose="02020603050405020304" pitchFamily="18" charset="0"/>
              </a:rPr>
              <a:t> value</a:t>
            </a:r>
            <a:r>
              <a:rPr lang="en-US" sz="2000" dirty="0">
                <a:latin typeface="Times New Roman" panose="02020603050405020304" pitchFamily="18" charset="0"/>
                <a:cs typeface="Times New Roman" panose="02020603050405020304" pitchFamily="18" charset="0"/>
              </a:rPr>
              <a:t> that determines the strength of the connection. </a:t>
            </a:r>
            <a:r>
              <a:rPr lang="en-US" sz="2000" u="sng" dirty="0">
                <a:latin typeface="Times New Roman" panose="02020603050405020304" pitchFamily="18" charset="0"/>
                <a:cs typeface="Times New Roman" panose="02020603050405020304" pitchFamily="18" charset="0"/>
              </a:rPr>
              <a:t>These weights can be adjusted during training</a:t>
            </a:r>
            <a:r>
              <a:rPr lang="en-US" sz="2000" dirty="0">
                <a:latin typeface="Times New Roman" panose="02020603050405020304" pitchFamily="18" charset="0"/>
                <a:cs typeface="Times New Roman" panose="02020603050405020304" pitchFamily="18" charset="0"/>
              </a:rPr>
              <a:t> to influence the network's behavior.</a:t>
            </a:r>
          </a:p>
          <a:p>
            <a:pPr marL="342900" indent="-342900">
              <a:lnSpc>
                <a:spcPct val="114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output of one neuron is multiplied by the weight of the connection and passed as input to the connected neuron in the subsequent layer.</a:t>
            </a:r>
          </a:p>
        </p:txBody>
      </p:sp>
      <p:sp>
        <p:nvSpPr>
          <p:cNvPr id="14" name="TextBox 13">
            <a:extLst>
              <a:ext uri="{FF2B5EF4-FFF2-40B4-BE49-F238E27FC236}">
                <a16:creationId xmlns:a16="http://schemas.microsoft.com/office/drawing/2014/main" id="{B630DF66-AC9E-AA3D-D6DB-07CC21AFF4E5}"/>
              </a:ext>
            </a:extLst>
          </p:cNvPr>
          <p:cNvSpPr txBox="1"/>
          <p:nvPr/>
        </p:nvSpPr>
        <p:spPr>
          <a:xfrm>
            <a:off x="7663544" y="4066981"/>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0.8</a:t>
            </a:r>
            <a:endParaRPr lang="en-US" sz="12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3A9CD73-8BC0-28AE-6C09-C6E22D70F9B4}"/>
              </a:ext>
            </a:extLst>
          </p:cNvPr>
          <p:cNvSpPr txBox="1"/>
          <p:nvPr/>
        </p:nvSpPr>
        <p:spPr>
          <a:xfrm>
            <a:off x="7663544" y="3697153"/>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0.1</a:t>
            </a:r>
            <a:endParaRPr lang="en-US" sz="12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76216E8-509B-4DD8-2FA0-CE6C70A9228D}"/>
              </a:ext>
            </a:extLst>
          </p:cNvPr>
          <p:cNvSpPr txBox="1"/>
          <p:nvPr/>
        </p:nvSpPr>
        <p:spPr>
          <a:xfrm>
            <a:off x="7663544" y="4459901"/>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0.6</a:t>
            </a:r>
            <a:endParaRPr lang="en-US" sz="12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DBBDAA89-DF48-3C8D-BAFE-0D7AAFD4C54A}"/>
              </a:ext>
            </a:extLst>
          </p:cNvPr>
          <p:cNvSpPr txBox="1"/>
          <p:nvPr/>
        </p:nvSpPr>
        <p:spPr>
          <a:xfrm>
            <a:off x="7663544" y="5219804"/>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0.3</a:t>
            </a:r>
            <a:endParaRPr lang="en-US" sz="12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471FAF8-B920-83F2-AAAF-D304370085B6}"/>
              </a:ext>
            </a:extLst>
          </p:cNvPr>
          <p:cNvSpPr txBox="1"/>
          <p:nvPr/>
        </p:nvSpPr>
        <p:spPr>
          <a:xfrm>
            <a:off x="7449625" y="3066067"/>
            <a:ext cx="732636"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Weight</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966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fade">
                                      <p:cBhvr>
                                        <p:cTn id="26" dur="500"/>
                                        <p:tgtEl>
                                          <p:spTgt spid="1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xEl>
                                              <p:pRg st="3" end="3"/>
                                            </p:txEl>
                                          </p:spTgt>
                                        </p:tgtEl>
                                        <p:attrNameLst>
                                          <p:attrName>style.visibility</p:attrName>
                                        </p:attrNameLst>
                                      </p:cBhvr>
                                      <p:to>
                                        <p:strVal val="visible"/>
                                      </p:to>
                                    </p:set>
                                    <p:animEffect transition="in" filter="fade">
                                      <p:cBhvr>
                                        <p:cTn id="31"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lstStyle/>
          <a:p>
            <a:r>
              <a:rPr lang="en-US" altLang="zh-CN" dirty="0" err="1"/>
              <a:t>nn.KLDivLoss</a:t>
            </a:r>
            <a:r>
              <a:rPr lang="zh-CN" altLang="en-US" dirty="0"/>
              <a:t> </a:t>
            </a:r>
            <a:r>
              <a:rPr lang="en-US" altLang="zh-CN" dirty="0"/>
              <a:t>in</a:t>
            </a:r>
            <a:r>
              <a:rPr lang="zh-CN" altLang="en-US" dirty="0"/>
              <a:t> </a:t>
            </a:r>
            <a:r>
              <a:rPr lang="en-US" altLang="zh-CN" dirty="0" err="1"/>
              <a:t>PyTorch</a:t>
            </a:r>
            <a:endParaRPr lang="en-US" dirty="0"/>
          </a:p>
        </p:txBody>
      </p:sp>
      <p:grpSp>
        <p:nvGrpSpPr>
          <p:cNvPr id="7" name="Group 6">
            <a:extLst>
              <a:ext uri="{FF2B5EF4-FFF2-40B4-BE49-F238E27FC236}">
                <a16:creationId xmlns:a16="http://schemas.microsoft.com/office/drawing/2014/main" id="{2B6D9035-9B27-9629-581F-39481BD27185}"/>
              </a:ext>
            </a:extLst>
          </p:cNvPr>
          <p:cNvGrpSpPr/>
          <p:nvPr/>
        </p:nvGrpSpPr>
        <p:grpSpPr>
          <a:xfrm>
            <a:off x="838200" y="1655620"/>
            <a:ext cx="10515599" cy="2227448"/>
            <a:chOff x="838199" y="1437460"/>
            <a:chExt cx="10515599" cy="2227448"/>
          </a:xfrm>
        </p:grpSpPr>
        <p:sp>
          <p:nvSpPr>
            <p:cNvPr id="6" name="Rounded Rectangle 5">
              <a:extLst>
                <a:ext uri="{FF2B5EF4-FFF2-40B4-BE49-F238E27FC236}">
                  <a16:creationId xmlns:a16="http://schemas.microsoft.com/office/drawing/2014/main" id="{B1CA06A9-B108-E7E4-5D4D-61C8625669C0}"/>
                </a:ext>
              </a:extLst>
            </p:cNvPr>
            <p:cNvSpPr/>
            <p:nvPr/>
          </p:nvSpPr>
          <p:spPr>
            <a:xfrm>
              <a:off x="838199" y="1437460"/>
              <a:ext cx="10515599" cy="2227448"/>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DD8684-E55D-E98C-ED2C-A36F5DC85ACB}"/>
                </a:ext>
              </a:extLst>
            </p:cNvPr>
            <p:cNvSpPr txBox="1"/>
            <p:nvPr/>
          </p:nvSpPr>
          <p:spPr>
            <a:xfrm>
              <a:off x="1135171" y="1517229"/>
              <a:ext cx="10218627" cy="2048766"/>
            </a:xfrm>
            <a:prstGeom prst="rect">
              <a:avLst/>
            </a:prstGeom>
            <a:noFill/>
          </p:spPr>
          <p:txBody>
            <a:bodyPr wrap="square">
              <a:spAutoFit/>
            </a:bodyPr>
            <a:lstStyle/>
            <a:p>
              <a:pPr algn="l">
                <a:lnSpc>
                  <a:spcPct val="114000"/>
                </a:lnSpc>
              </a:pPr>
              <a:r>
                <a:rPr lang="en-US" sz="1600" b="0" i="0" u="none" strike="noStrike" dirty="0">
                  <a:solidFill>
                    <a:srgbClr val="008000"/>
                  </a:solidFill>
                  <a:effectLst/>
                  <a:latin typeface="Courier New" panose="02070309020205020404" pitchFamily="49" charset="0"/>
                </a:rPr>
                <a:t># Example predicted and target distributions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err="1">
                  <a:solidFill>
                    <a:srgbClr val="000000"/>
                  </a:solidFill>
                  <a:effectLst/>
                  <a:latin typeface="Courier New" panose="02070309020205020404" pitchFamily="49" charset="0"/>
                </a:rPr>
                <a:t>predicted_log_probs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torch.log_softmax</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err="1">
                  <a:solidFill>
                    <a:srgbClr val="000000"/>
                  </a:solidFill>
                  <a:effectLst/>
                  <a:latin typeface="Courier New" panose="02070309020205020404" pitchFamily="49" charset="0"/>
                </a:rPr>
                <a:t>true_probs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torch.softmax</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p>
            <a:p>
              <a:pPr algn="l">
                <a:lnSpc>
                  <a:spcPct val="114000"/>
                </a:lnSpc>
              </a:pP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a:t>
              </a:r>
              <a:r>
                <a:rPr lang="en-US" sz="1600" b="0" i="0" u="none" strike="noStrike" dirty="0" err="1">
                  <a:solidFill>
                    <a:srgbClr val="008000"/>
                  </a:solidFill>
                  <a:effectLst/>
                  <a:latin typeface="Courier New" panose="02070309020205020404" pitchFamily="49" charset="0"/>
                </a:rPr>
                <a:t>Kullback-Leibler</a:t>
              </a:r>
              <a:r>
                <a:rPr lang="en-US" sz="1600" b="0" i="0" u="none" strike="noStrike" dirty="0">
                  <a:solidFill>
                    <a:srgbClr val="008000"/>
                  </a:solidFill>
                  <a:effectLst/>
                  <a:latin typeface="Courier New" panose="02070309020205020404" pitchFamily="49" charset="0"/>
                </a:rPr>
                <a:t> Divergence Loss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criterion = </a:t>
              </a:r>
              <a:r>
                <a:rPr lang="en-US" sz="1600" b="0" i="0" u="none" strike="noStrike" dirty="0" err="1">
                  <a:solidFill>
                    <a:srgbClr val="000000"/>
                  </a:solidFill>
                  <a:effectLst/>
                  <a:latin typeface="Courier New" panose="02070309020205020404" pitchFamily="49" charset="0"/>
                </a:rPr>
                <a:t>nn.KLDivLoss</a:t>
              </a:r>
              <a:r>
                <a:rPr lang="en-US" sz="1600" b="0" i="0" u="none" strike="noStrike" dirty="0">
                  <a:solidFill>
                    <a:srgbClr val="000000"/>
                  </a:solidFill>
                  <a:effectLst/>
                  <a:latin typeface="Courier New" panose="02070309020205020404" pitchFamily="49" charset="0"/>
                </a:rPr>
                <a:t>(reduction=</a:t>
              </a:r>
              <a:r>
                <a:rPr lang="en-US" sz="1600" b="0" i="0" u="none" strike="noStrike" dirty="0">
                  <a:solidFill>
                    <a:srgbClr val="A31515"/>
                  </a:solidFill>
                  <a:effectLst/>
                  <a:latin typeface="Courier New" panose="02070309020205020404" pitchFamily="49" charset="0"/>
                </a:rPr>
                <a:t>'</a:t>
              </a:r>
              <a:r>
                <a:rPr lang="en-US" sz="1600" b="0" i="0" u="none" strike="noStrike" dirty="0" err="1">
                  <a:solidFill>
                    <a:srgbClr val="A31515"/>
                  </a:solidFill>
                  <a:effectLst/>
                  <a:latin typeface="Courier New" panose="02070309020205020404" pitchFamily="49" charset="0"/>
                </a:rPr>
                <a:t>batchmean</a:t>
              </a:r>
              <a:r>
                <a:rPr lang="en-US" sz="1600" b="0" i="0" u="none" strike="noStrike" dirty="0">
                  <a:solidFill>
                    <a:srgbClr val="A31515"/>
                  </a:solidFill>
                  <a:effectLst/>
                  <a:latin typeface="Courier New" panose="02070309020205020404" pitchFamily="49" charset="0"/>
                </a:rPr>
                <a:t>'</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000000"/>
                  </a:solidFill>
                  <a:effectLst/>
                  <a:latin typeface="Courier New" panose="02070309020205020404" pitchFamily="49" charset="0"/>
                </a:rPr>
                <a:t>loss = criterion(</a:t>
              </a:r>
              <a:r>
                <a:rPr lang="en-US" sz="1600" b="0" i="0" u="none" strike="noStrike" dirty="0" err="1">
                  <a:solidFill>
                    <a:srgbClr val="000000"/>
                  </a:solidFill>
                  <a:effectLst/>
                  <a:latin typeface="Courier New" panose="02070309020205020404" pitchFamily="49" charset="0"/>
                </a:rPr>
                <a:t>predicted_log_probs</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true_probs</a:t>
              </a:r>
              <a:r>
                <a:rPr lang="en-US" sz="1600" b="0" i="0" u="none" strike="noStrike" dirty="0">
                  <a:solidFill>
                    <a:srgbClr val="000000"/>
                  </a:solidFill>
                  <a:effectLst/>
                  <a:latin typeface="Courier New" panose="02070309020205020404" pitchFamily="49" charset="0"/>
                </a:rPr>
                <a:t>)</a:t>
              </a:r>
            </a:p>
          </p:txBody>
        </p:sp>
      </p:grpSp>
      <p:grpSp>
        <p:nvGrpSpPr>
          <p:cNvPr id="8" name="Group 7">
            <a:extLst>
              <a:ext uri="{FF2B5EF4-FFF2-40B4-BE49-F238E27FC236}">
                <a16:creationId xmlns:a16="http://schemas.microsoft.com/office/drawing/2014/main" id="{B5D036A7-A2A3-1826-4C84-C31D4B641564}"/>
              </a:ext>
            </a:extLst>
          </p:cNvPr>
          <p:cNvGrpSpPr/>
          <p:nvPr/>
        </p:nvGrpSpPr>
        <p:grpSpPr>
          <a:xfrm>
            <a:off x="838195" y="3976947"/>
            <a:ext cx="7604344" cy="1136541"/>
            <a:chOff x="671853" y="4562863"/>
            <a:chExt cx="7604344" cy="1136541"/>
          </a:xfrm>
        </p:grpSpPr>
        <p:sp>
          <p:nvSpPr>
            <p:cNvPr id="9" name="Rounded Rectangle 8">
              <a:extLst>
                <a:ext uri="{FF2B5EF4-FFF2-40B4-BE49-F238E27FC236}">
                  <a16:creationId xmlns:a16="http://schemas.microsoft.com/office/drawing/2014/main" id="{72DFBEBF-7723-F7A1-DDC5-3474CF7A8B2B}"/>
                </a:ext>
              </a:extLst>
            </p:cNvPr>
            <p:cNvSpPr/>
            <p:nvPr/>
          </p:nvSpPr>
          <p:spPr>
            <a:xfrm>
              <a:off x="671853" y="4562863"/>
              <a:ext cx="7604344" cy="1136541"/>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E8D7CC1-B8FF-B5BB-C510-22BE5DB72BEC}"/>
                </a:ext>
              </a:extLst>
            </p:cNvPr>
            <p:cNvSpPr txBox="1"/>
            <p:nvPr/>
          </p:nvSpPr>
          <p:spPr>
            <a:xfrm>
              <a:off x="968825" y="4622186"/>
              <a:ext cx="7044325" cy="1077218"/>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tensor([[-4.4963, -1.2036, -1.5853, -1.4722, -1.3688],</a:t>
              </a:r>
            </a:p>
            <a:p>
              <a:r>
                <a:rPr lang="en-US" sz="1600" dirty="0">
                  <a:solidFill>
                    <a:schemeClr val="bg1"/>
                  </a:solidFill>
                  <a:latin typeface="Courier New" panose="02070309020205020404" pitchFamily="49" charset="0"/>
                  <a:cs typeface="Courier New" panose="02070309020205020404" pitchFamily="49" charset="0"/>
                </a:rPr>
                <a:t>        [-2.6413, -2.2889, -2.2535, -0.5027, -2.1419],</a:t>
              </a:r>
            </a:p>
            <a:p>
              <a:r>
                <a:rPr lang="en-US" sz="1600" dirty="0">
                  <a:solidFill>
                    <a:schemeClr val="bg1"/>
                  </a:solidFill>
                  <a:latin typeface="Courier New" panose="02070309020205020404" pitchFamily="49" charset="0"/>
                  <a:cs typeface="Courier New" panose="02070309020205020404" pitchFamily="49" charset="0"/>
                </a:rPr>
                <a:t>        [-2.3875, -1.0028, -2.9582, -3.1580, -0.8055],</a:t>
              </a:r>
            </a:p>
            <a:p>
              <a:r>
                <a:rPr lang="en-US" sz="1600" dirty="0">
                  <a:solidFill>
                    <a:schemeClr val="bg1"/>
                  </a:solidFill>
                  <a:latin typeface="Courier New" panose="02070309020205020404" pitchFamily="49" charset="0"/>
                  <a:cs typeface="Courier New" panose="02070309020205020404" pitchFamily="49" charset="0"/>
                </a:rPr>
                <a:t>        [-2.3296, -0.4341, -2.2907, -2.1956, -3.1619]])</a:t>
              </a:r>
            </a:p>
          </p:txBody>
        </p:sp>
      </p:grpSp>
      <p:sp>
        <p:nvSpPr>
          <p:cNvPr id="12" name="Rounded Rectangle 11">
            <a:extLst>
              <a:ext uri="{FF2B5EF4-FFF2-40B4-BE49-F238E27FC236}">
                <a16:creationId xmlns:a16="http://schemas.microsoft.com/office/drawing/2014/main" id="{9AF6E734-8265-A064-1E21-12022BDFBBCB}"/>
              </a:ext>
            </a:extLst>
          </p:cNvPr>
          <p:cNvSpPr/>
          <p:nvPr/>
        </p:nvSpPr>
        <p:spPr>
          <a:xfrm>
            <a:off x="1135172" y="2079321"/>
            <a:ext cx="2459798" cy="259756"/>
          </a:xfrm>
          <a:prstGeom prst="roundRect">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DEACF904-CBAC-244B-F61B-B074FDC879E4}"/>
              </a:ext>
            </a:extLst>
          </p:cNvPr>
          <p:cNvCxnSpPr>
            <a:cxnSpLocks/>
            <a:stCxn id="12" idx="1"/>
            <a:endCxn id="9" idx="1"/>
          </p:cNvCxnSpPr>
          <p:nvPr/>
        </p:nvCxnSpPr>
        <p:spPr>
          <a:xfrm rot="10800000" flipV="1">
            <a:off x="838196" y="2209198"/>
            <a:ext cx="296977" cy="2336019"/>
          </a:xfrm>
          <a:prstGeom prst="curvedConnector3">
            <a:avLst>
              <a:gd name="adj1" fmla="val 176976"/>
            </a:avLst>
          </a:prstGeom>
          <a:ln w="19050">
            <a:solidFill>
              <a:srgbClr val="4B9CD3"/>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111F5820-685F-C038-170C-D7B99F1FEA82}"/>
              </a:ext>
            </a:extLst>
          </p:cNvPr>
          <p:cNvSpPr/>
          <p:nvPr/>
        </p:nvSpPr>
        <p:spPr>
          <a:xfrm>
            <a:off x="1135171" y="2342367"/>
            <a:ext cx="1332456" cy="259756"/>
          </a:xfrm>
          <a:prstGeom prst="roundRect">
            <a:avLst/>
          </a:prstGeom>
          <a:solidFill>
            <a:srgbClr val="653C76">
              <a:alpha val="15000"/>
            </a:srgbClr>
          </a:solidFill>
          <a:ln w="28575">
            <a:solidFill>
              <a:srgbClr val="653C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BD6402DB-E9FB-2363-C5D5-04AA0A569824}"/>
              </a:ext>
            </a:extLst>
          </p:cNvPr>
          <p:cNvCxnSpPr>
            <a:cxnSpLocks/>
            <a:stCxn id="15" idx="1"/>
            <a:endCxn id="18" idx="1"/>
          </p:cNvCxnSpPr>
          <p:nvPr/>
        </p:nvCxnSpPr>
        <p:spPr>
          <a:xfrm rot="10800000" flipV="1">
            <a:off x="838195" y="2472245"/>
            <a:ext cx="296976" cy="3325834"/>
          </a:xfrm>
          <a:prstGeom prst="curvedConnector3">
            <a:avLst>
              <a:gd name="adj1" fmla="val 176976"/>
            </a:avLst>
          </a:prstGeom>
          <a:ln w="19050">
            <a:solidFill>
              <a:srgbClr val="653C76"/>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D7209D-B7D4-E5C5-3910-365CCFA95092}"/>
              </a:ext>
            </a:extLst>
          </p:cNvPr>
          <p:cNvGrpSpPr/>
          <p:nvPr/>
        </p:nvGrpSpPr>
        <p:grpSpPr>
          <a:xfrm>
            <a:off x="838195" y="5205611"/>
            <a:ext cx="7638268" cy="1184935"/>
            <a:chOff x="671853" y="4562862"/>
            <a:chExt cx="7638268" cy="1184935"/>
          </a:xfrm>
        </p:grpSpPr>
        <p:sp>
          <p:nvSpPr>
            <p:cNvPr id="18" name="Rounded Rectangle 17">
              <a:extLst>
                <a:ext uri="{FF2B5EF4-FFF2-40B4-BE49-F238E27FC236}">
                  <a16:creationId xmlns:a16="http://schemas.microsoft.com/office/drawing/2014/main" id="{4A8758B8-5155-AB67-3BE1-1AF6AC7DAFA9}"/>
                </a:ext>
              </a:extLst>
            </p:cNvPr>
            <p:cNvSpPr/>
            <p:nvPr/>
          </p:nvSpPr>
          <p:spPr>
            <a:xfrm>
              <a:off x="671853" y="4562862"/>
              <a:ext cx="7604344" cy="1184935"/>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95F1D374-BAF5-898B-680D-7CDFC325CCC9}"/>
                </a:ext>
              </a:extLst>
            </p:cNvPr>
            <p:cNvSpPr txBox="1"/>
            <p:nvPr/>
          </p:nvSpPr>
          <p:spPr>
            <a:xfrm>
              <a:off x="968825" y="4622186"/>
              <a:ext cx="7341296" cy="1077218"/>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tensor([[0.0345, 0.1775, 0.1944, 0.2313, 0.3622],</a:t>
              </a:r>
            </a:p>
            <a:p>
              <a:r>
                <a:rPr lang="en-US" sz="1600" dirty="0">
                  <a:solidFill>
                    <a:schemeClr val="bg1"/>
                  </a:solidFill>
                  <a:latin typeface="Courier New" panose="02070309020205020404" pitchFamily="49" charset="0"/>
                  <a:cs typeface="Courier New" panose="02070309020205020404" pitchFamily="49" charset="0"/>
                </a:rPr>
                <a:t>        [0.1333, 0.6237, 0.1228, 0.0795, 0.0406],</a:t>
              </a:r>
            </a:p>
            <a:p>
              <a:r>
                <a:rPr lang="en-US" sz="1600" dirty="0">
                  <a:solidFill>
                    <a:schemeClr val="bg1"/>
                  </a:solidFill>
                  <a:latin typeface="Courier New" panose="02070309020205020404" pitchFamily="49" charset="0"/>
                  <a:cs typeface="Courier New" panose="02070309020205020404" pitchFamily="49" charset="0"/>
                </a:rPr>
                <a:t>        [0.3026, 0.1969, 0.0661, 0.2365, 0.1979],</a:t>
              </a:r>
            </a:p>
            <a:p>
              <a:r>
                <a:rPr lang="en-US" sz="1600" dirty="0">
                  <a:solidFill>
                    <a:schemeClr val="bg1"/>
                  </a:solidFill>
                  <a:latin typeface="Courier New" panose="02070309020205020404" pitchFamily="49" charset="0"/>
                  <a:cs typeface="Courier New" panose="02070309020205020404" pitchFamily="49" charset="0"/>
                </a:rPr>
                <a:t>        [0.1164, 0.4287, 0.2206, 0.1695, 0.0648]])</a:t>
              </a:r>
            </a:p>
          </p:txBody>
        </p:sp>
      </p:grpSp>
      <p:sp>
        <p:nvSpPr>
          <p:cNvPr id="21" name="Rounded Rectangle 20">
            <a:extLst>
              <a:ext uri="{FF2B5EF4-FFF2-40B4-BE49-F238E27FC236}">
                <a16:creationId xmlns:a16="http://schemas.microsoft.com/office/drawing/2014/main" id="{0F8AD870-FC9A-A960-5BB8-4D8DAE8D7408}"/>
              </a:ext>
            </a:extLst>
          </p:cNvPr>
          <p:cNvSpPr/>
          <p:nvPr/>
        </p:nvSpPr>
        <p:spPr>
          <a:xfrm>
            <a:off x="1135171" y="3472396"/>
            <a:ext cx="630999" cy="263046"/>
          </a:xfrm>
          <a:prstGeom prst="roundRect">
            <a:avLst/>
          </a:prstGeom>
          <a:solidFill>
            <a:srgbClr val="F17475">
              <a:alpha val="15000"/>
            </a:srgbClr>
          </a:solidFill>
          <a:ln w="28575">
            <a:solidFill>
              <a:srgbClr val="F17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urved Connector 21">
            <a:extLst>
              <a:ext uri="{FF2B5EF4-FFF2-40B4-BE49-F238E27FC236}">
                <a16:creationId xmlns:a16="http://schemas.microsoft.com/office/drawing/2014/main" id="{BB04938F-8F3F-7809-72DF-26AF2EFD6EA9}"/>
              </a:ext>
            </a:extLst>
          </p:cNvPr>
          <p:cNvCxnSpPr>
            <a:cxnSpLocks/>
            <a:stCxn id="21" idx="3"/>
            <a:endCxn id="25" idx="0"/>
          </p:cNvCxnSpPr>
          <p:nvPr/>
        </p:nvCxnSpPr>
        <p:spPr>
          <a:xfrm>
            <a:off x="1766170" y="3603919"/>
            <a:ext cx="8297450" cy="1280969"/>
          </a:xfrm>
          <a:prstGeom prst="curvedConnector2">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6CA6F5B-405C-8C9A-09A1-765B3F27C4C7}"/>
              </a:ext>
            </a:extLst>
          </p:cNvPr>
          <p:cNvGrpSpPr/>
          <p:nvPr/>
        </p:nvGrpSpPr>
        <p:grpSpPr>
          <a:xfrm>
            <a:off x="8773435" y="4884888"/>
            <a:ext cx="2580370" cy="457200"/>
            <a:chOff x="671854" y="4562863"/>
            <a:chExt cx="2580370" cy="457200"/>
          </a:xfrm>
        </p:grpSpPr>
        <p:sp>
          <p:nvSpPr>
            <p:cNvPr id="25" name="Rounded Rectangle 24">
              <a:extLst>
                <a:ext uri="{FF2B5EF4-FFF2-40B4-BE49-F238E27FC236}">
                  <a16:creationId xmlns:a16="http://schemas.microsoft.com/office/drawing/2014/main" id="{BC7914DD-3C40-45EB-5D3F-B9C602477168}"/>
                </a:ext>
              </a:extLst>
            </p:cNvPr>
            <p:cNvSpPr/>
            <p:nvPr/>
          </p:nvSpPr>
          <p:spPr>
            <a:xfrm>
              <a:off x="671854" y="4562863"/>
              <a:ext cx="2580370" cy="4572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6E6ED88F-D1B6-C9E1-70F6-A5985FCD707D}"/>
                </a:ext>
              </a:extLst>
            </p:cNvPr>
            <p:cNvSpPr txBox="1"/>
            <p:nvPr/>
          </p:nvSpPr>
          <p:spPr>
            <a:xfrm>
              <a:off x="968826" y="4622186"/>
              <a:ext cx="1936318" cy="338554"/>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tensor(0.4276)</a:t>
              </a:r>
            </a:p>
          </p:txBody>
        </p:sp>
      </p:grpSp>
      <p:grpSp>
        <p:nvGrpSpPr>
          <p:cNvPr id="31" name="Group 30">
            <a:extLst>
              <a:ext uri="{FF2B5EF4-FFF2-40B4-BE49-F238E27FC236}">
                <a16:creationId xmlns:a16="http://schemas.microsoft.com/office/drawing/2014/main" id="{EF54FE6B-9DC5-16CC-CD4F-7BA5D9C37FB4}"/>
              </a:ext>
            </a:extLst>
          </p:cNvPr>
          <p:cNvGrpSpPr/>
          <p:nvPr/>
        </p:nvGrpSpPr>
        <p:grpSpPr>
          <a:xfrm>
            <a:off x="8589198" y="5726925"/>
            <a:ext cx="3407080" cy="537205"/>
            <a:chOff x="8476463" y="5722135"/>
            <a:chExt cx="3407080" cy="537205"/>
          </a:xfrm>
        </p:grpSpPr>
        <p:sp>
          <p:nvSpPr>
            <p:cNvPr id="30" name="Rounded Rectangle 29">
              <a:extLst>
                <a:ext uri="{FF2B5EF4-FFF2-40B4-BE49-F238E27FC236}">
                  <a16:creationId xmlns:a16="http://schemas.microsoft.com/office/drawing/2014/main" id="{E7D9FA39-76D9-3826-381E-61EB626FB153}"/>
                </a:ext>
              </a:extLst>
            </p:cNvPr>
            <p:cNvSpPr/>
            <p:nvPr/>
          </p:nvSpPr>
          <p:spPr>
            <a:xfrm>
              <a:off x="8476463" y="5722135"/>
              <a:ext cx="3364284" cy="537205"/>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57218E28-25FF-347D-3F06-7A748626F8C0}"/>
                </a:ext>
              </a:extLst>
            </p:cNvPr>
            <p:cNvSpPr txBox="1"/>
            <p:nvPr/>
          </p:nvSpPr>
          <p:spPr>
            <a:xfrm>
              <a:off x="8519259" y="5751598"/>
              <a:ext cx="3364284" cy="461665"/>
            </a:xfrm>
            <a:prstGeom prst="rect">
              <a:avLst/>
            </a:prstGeom>
            <a:noFill/>
          </p:spPr>
          <p:txBody>
            <a:bodyPr wrap="square" rtlCol="0">
              <a:spAutoFit/>
            </a:bodyPr>
            <a:lstStyle/>
            <a:p>
              <a:r>
                <a:rPr lang="en-US" sz="1200" b="1" i="0" u="none" strike="noStrike" dirty="0">
                  <a:solidFill>
                    <a:srgbClr val="116644"/>
                  </a:solidFill>
                  <a:effectLst/>
                  <a:latin typeface="Courier New" panose="02070309020205020404" pitchFamily="49" charset="0"/>
                </a:rPr>
                <a:t>1</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116644"/>
                  </a:solidFill>
                  <a:effectLst/>
                  <a:latin typeface="Courier New" panose="02070309020205020404" pitchFamily="49" charset="0"/>
                </a:rPr>
                <a:t>4</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795E26"/>
                  </a:solidFill>
                  <a:effectLst/>
                  <a:latin typeface="Courier New" panose="02070309020205020404" pitchFamily="49" charset="0"/>
                </a:rPr>
                <a:t>sum</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795E26"/>
                  </a:solidFill>
                  <a:effectLst/>
                  <a:latin typeface="Courier New" panose="02070309020205020404" pitchFamily="49" charset="0"/>
                </a:rPr>
                <a:t>sum</a:t>
              </a:r>
              <a:r>
                <a:rPr lang="en-US" sz="1200" b="1" i="0" u="none" strike="noStrike" dirty="0">
                  <a:solidFill>
                    <a:srgbClr val="000000"/>
                  </a:solidFill>
                  <a:effectLst/>
                  <a:latin typeface="Courier New" panose="02070309020205020404" pitchFamily="49" charset="0"/>
                </a:rPr>
                <a:t>(</a:t>
              </a:r>
              <a:r>
                <a:rPr lang="en-US" sz="1200" b="1" i="0" u="none" strike="noStrike" dirty="0" err="1">
                  <a:solidFill>
                    <a:srgbClr val="000000"/>
                  </a:solidFill>
                  <a:effectLst/>
                  <a:latin typeface="Courier New" panose="02070309020205020404" pitchFamily="49" charset="0"/>
                </a:rPr>
                <a:t>true_probs</a:t>
              </a:r>
              <a:r>
                <a:rPr lang="en-US" sz="1200" b="1" i="0" u="none" strike="noStrike" dirty="0">
                  <a:solidFill>
                    <a:srgbClr val="000000"/>
                  </a:solidFill>
                  <a:effectLst/>
                  <a:latin typeface="Courier New" panose="02070309020205020404" pitchFamily="49" charset="0"/>
                </a:rPr>
                <a:t>*(</a:t>
              </a:r>
              <a:r>
                <a:rPr lang="en-US" sz="1200" b="1" i="0" u="none" strike="noStrike" dirty="0" err="1">
                  <a:solidFill>
                    <a:srgbClr val="000000"/>
                  </a:solidFill>
                  <a:effectLst/>
                  <a:latin typeface="Courier New" panose="02070309020205020404" pitchFamily="49" charset="0"/>
                </a:rPr>
                <a:t>torch.log</a:t>
              </a:r>
              <a:r>
                <a:rPr lang="en-US" sz="1200" b="1" i="0" u="none" strike="noStrike" dirty="0">
                  <a:solidFill>
                    <a:srgbClr val="000000"/>
                  </a:solidFill>
                  <a:effectLst/>
                  <a:latin typeface="Courier New" panose="02070309020205020404" pitchFamily="49" charset="0"/>
                </a:rPr>
                <a:t>(</a:t>
              </a:r>
              <a:r>
                <a:rPr lang="en-US" sz="1200" b="1" i="0" u="none" strike="noStrike" dirty="0" err="1">
                  <a:solidFill>
                    <a:srgbClr val="000000"/>
                  </a:solidFill>
                  <a:effectLst/>
                  <a:latin typeface="Courier New" panose="02070309020205020404" pitchFamily="49" charset="0"/>
                </a:rPr>
                <a:t>true_probs</a:t>
              </a:r>
              <a:r>
                <a:rPr lang="en-US" sz="1200" b="1" i="0" u="none" strike="noStrike" dirty="0">
                  <a:solidFill>
                    <a:srgbClr val="000000"/>
                  </a:solidFill>
                  <a:effectLst/>
                  <a:latin typeface="Courier New" panose="02070309020205020404" pitchFamily="49" charset="0"/>
                </a:rPr>
                <a:t>)</a:t>
              </a:r>
              <a:r>
                <a:rPr lang="en-US" altLang="zh-CN" sz="1200" b="1" i="0" u="none" strike="noStrike" dirty="0">
                  <a:solidFill>
                    <a:srgbClr val="000000"/>
                  </a:solidFill>
                  <a:effectLst/>
                  <a:latin typeface="Courier New" panose="02070309020205020404" pitchFamily="49" charset="0"/>
                </a:rPr>
                <a:t>-</a:t>
              </a:r>
              <a:r>
                <a:rPr lang="en-US" sz="1200" b="1" i="0" u="none" strike="noStrike" dirty="0" err="1">
                  <a:solidFill>
                    <a:srgbClr val="000000"/>
                  </a:solidFill>
                  <a:effectLst/>
                  <a:latin typeface="Courier New" panose="02070309020205020404" pitchFamily="49" charset="0"/>
                </a:rPr>
                <a:t>predicted_log_probs</a:t>
              </a:r>
              <a:r>
                <a:rPr lang="en-US" sz="1200" b="1" i="0" u="none" strike="noStrike" dirty="0">
                  <a:solidFill>
                    <a:srgbClr val="000000"/>
                  </a:solidFill>
                  <a:effectLst/>
                  <a:latin typeface="Courier New" panose="02070309020205020404" pitchFamily="49" charset="0"/>
                </a:rPr>
                <a:t>)))</a:t>
              </a:r>
            </a:p>
          </p:txBody>
        </p:sp>
      </p:grpSp>
      <p:cxnSp>
        <p:nvCxnSpPr>
          <p:cNvPr id="32" name="Curved Connector 31">
            <a:extLst>
              <a:ext uri="{FF2B5EF4-FFF2-40B4-BE49-F238E27FC236}">
                <a16:creationId xmlns:a16="http://schemas.microsoft.com/office/drawing/2014/main" id="{55952D61-4AA4-CC50-C17E-DB33013CBCF7}"/>
              </a:ext>
            </a:extLst>
          </p:cNvPr>
          <p:cNvCxnSpPr>
            <a:cxnSpLocks/>
            <a:stCxn id="29" idx="0"/>
            <a:endCxn id="25" idx="3"/>
          </p:cNvCxnSpPr>
          <p:nvPr/>
        </p:nvCxnSpPr>
        <p:spPr>
          <a:xfrm rot="5400000" flipH="1" flipV="1">
            <a:off x="10512520" y="4915104"/>
            <a:ext cx="642900" cy="1039669"/>
          </a:xfrm>
          <a:prstGeom prst="curvedConnector4">
            <a:avLst>
              <a:gd name="adj1" fmla="val 32221"/>
              <a:gd name="adj2" fmla="val 121988"/>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07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lstStyle/>
          <a:p>
            <a:r>
              <a:rPr lang="en-US" altLang="zh-CN" dirty="0" err="1"/>
              <a:t>nn.KLDivLoss</a:t>
            </a:r>
            <a:r>
              <a:rPr lang="zh-CN" altLang="en-US" dirty="0"/>
              <a:t> </a:t>
            </a:r>
            <a:r>
              <a:rPr lang="en-US" altLang="zh-CN" dirty="0"/>
              <a:t>in</a:t>
            </a:r>
            <a:r>
              <a:rPr lang="zh-CN" altLang="en-US" dirty="0"/>
              <a:t> </a:t>
            </a:r>
            <a:r>
              <a:rPr lang="en-US" altLang="zh-CN" dirty="0" err="1"/>
              <a:t>PyTorch</a:t>
            </a:r>
            <a:endParaRPr lang="en-US" dirty="0"/>
          </a:p>
        </p:txBody>
      </p:sp>
      <p:grpSp>
        <p:nvGrpSpPr>
          <p:cNvPr id="7" name="Group 6">
            <a:extLst>
              <a:ext uri="{FF2B5EF4-FFF2-40B4-BE49-F238E27FC236}">
                <a16:creationId xmlns:a16="http://schemas.microsoft.com/office/drawing/2014/main" id="{2B6D9035-9B27-9629-581F-39481BD27185}"/>
              </a:ext>
            </a:extLst>
          </p:cNvPr>
          <p:cNvGrpSpPr/>
          <p:nvPr/>
        </p:nvGrpSpPr>
        <p:grpSpPr>
          <a:xfrm>
            <a:off x="838200" y="1655620"/>
            <a:ext cx="10515599" cy="2227448"/>
            <a:chOff x="838199" y="1437460"/>
            <a:chExt cx="10515599" cy="2227448"/>
          </a:xfrm>
        </p:grpSpPr>
        <p:sp>
          <p:nvSpPr>
            <p:cNvPr id="6" name="Rounded Rectangle 5">
              <a:extLst>
                <a:ext uri="{FF2B5EF4-FFF2-40B4-BE49-F238E27FC236}">
                  <a16:creationId xmlns:a16="http://schemas.microsoft.com/office/drawing/2014/main" id="{B1CA06A9-B108-E7E4-5D4D-61C8625669C0}"/>
                </a:ext>
              </a:extLst>
            </p:cNvPr>
            <p:cNvSpPr/>
            <p:nvPr/>
          </p:nvSpPr>
          <p:spPr>
            <a:xfrm>
              <a:off x="838199" y="1437460"/>
              <a:ext cx="10515599" cy="2227448"/>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DD8684-E55D-E98C-ED2C-A36F5DC85ACB}"/>
                </a:ext>
              </a:extLst>
            </p:cNvPr>
            <p:cNvSpPr txBox="1"/>
            <p:nvPr/>
          </p:nvSpPr>
          <p:spPr>
            <a:xfrm>
              <a:off x="1135171" y="1517229"/>
              <a:ext cx="10218627" cy="2048766"/>
            </a:xfrm>
            <a:prstGeom prst="rect">
              <a:avLst/>
            </a:prstGeom>
            <a:noFill/>
          </p:spPr>
          <p:txBody>
            <a:bodyPr wrap="square">
              <a:spAutoFit/>
            </a:bodyPr>
            <a:lstStyle/>
            <a:p>
              <a:pPr algn="l">
                <a:lnSpc>
                  <a:spcPct val="114000"/>
                </a:lnSpc>
              </a:pPr>
              <a:r>
                <a:rPr lang="en-US" sz="1600" b="0" i="0" u="none" strike="noStrike" dirty="0">
                  <a:solidFill>
                    <a:srgbClr val="008000"/>
                  </a:solidFill>
                  <a:effectLst/>
                  <a:latin typeface="Courier New" panose="02070309020205020404" pitchFamily="49" charset="0"/>
                </a:rPr>
                <a:t># Example predicted and target distributions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err="1">
                  <a:solidFill>
                    <a:srgbClr val="000000"/>
                  </a:solidFill>
                  <a:effectLst/>
                  <a:latin typeface="Courier New" panose="02070309020205020404" pitchFamily="49" charset="0"/>
                </a:rPr>
                <a:t>predicted_log_probs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torch.log_softmax</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err="1">
                  <a:solidFill>
                    <a:srgbClr val="000000"/>
                  </a:solidFill>
                  <a:effectLst/>
                  <a:latin typeface="Courier New" panose="02070309020205020404" pitchFamily="49" charset="0"/>
                </a:rPr>
                <a:t>true_probs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torch.softmax</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p>
            <a:p>
              <a:pPr algn="l">
                <a:lnSpc>
                  <a:spcPct val="114000"/>
                </a:lnSpc>
              </a:pP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a:t>
              </a:r>
              <a:r>
                <a:rPr lang="en-US" sz="1600" b="0" i="0" u="none" strike="noStrike" dirty="0" err="1">
                  <a:solidFill>
                    <a:srgbClr val="008000"/>
                  </a:solidFill>
                  <a:effectLst/>
                  <a:latin typeface="Courier New" panose="02070309020205020404" pitchFamily="49" charset="0"/>
                </a:rPr>
                <a:t>Kullback-Leibler</a:t>
              </a:r>
              <a:r>
                <a:rPr lang="en-US" sz="1600" b="0" i="0" u="none" strike="noStrike" dirty="0">
                  <a:solidFill>
                    <a:srgbClr val="008000"/>
                  </a:solidFill>
                  <a:effectLst/>
                  <a:latin typeface="Courier New" panose="02070309020205020404" pitchFamily="49" charset="0"/>
                </a:rPr>
                <a:t> Divergence Loss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criterion = </a:t>
              </a:r>
              <a:r>
                <a:rPr lang="en-US" sz="1600" b="0" i="0" u="none" strike="noStrike" dirty="0" err="1">
                  <a:solidFill>
                    <a:srgbClr val="000000"/>
                  </a:solidFill>
                  <a:effectLst/>
                  <a:latin typeface="Courier New" panose="02070309020205020404" pitchFamily="49" charset="0"/>
                </a:rPr>
                <a:t>nn.KLDivLoss</a:t>
              </a:r>
              <a:r>
                <a:rPr lang="en-US" sz="1600" b="0" i="0" u="none" strike="noStrike" dirty="0">
                  <a:solidFill>
                    <a:srgbClr val="000000"/>
                  </a:solidFill>
                  <a:effectLst/>
                  <a:latin typeface="Courier New" panose="02070309020205020404" pitchFamily="49" charset="0"/>
                </a:rPr>
                <a:t>(reduction=</a:t>
              </a:r>
              <a:r>
                <a:rPr lang="en-US" sz="1600" b="0" i="0" u="none" strike="noStrike" dirty="0">
                  <a:solidFill>
                    <a:srgbClr val="A31515"/>
                  </a:solidFill>
                  <a:effectLst/>
                  <a:latin typeface="Courier New" panose="02070309020205020404" pitchFamily="49" charset="0"/>
                </a:rPr>
                <a:t>'</a:t>
              </a:r>
              <a:r>
                <a:rPr lang="en-US" sz="1600" b="0" i="0" u="none" strike="noStrike" dirty="0" err="1">
                  <a:solidFill>
                    <a:srgbClr val="A31515"/>
                  </a:solidFill>
                  <a:effectLst/>
                  <a:latin typeface="Courier New" panose="02070309020205020404" pitchFamily="49" charset="0"/>
                </a:rPr>
                <a:t>batchmean</a:t>
              </a:r>
              <a:r>
                <a:rPr lang="en-US" sz="1600" b="0" i="0" u="none" strike="noStrike" dirty="0">
                  <a:solidFill>
                    <a:srgbClr val="A31515"/>
                  </a:solidFill>
                  <a:effectLst/>
                  <a:latin typeface="Courier New" panose="02070309020205020404" pitchFamily="49" charset="0"/>
                </a:rPr>
                <a:t>'</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000000"/>
                  </a:solidFill>
                  <a:effectLst/>
                  <a:latin typeface="Courier New" panose="02070309020205020404" pitchFamily="49" charset="0"/>
                </a:rPr>
                <a:t>loss = criterion(</a:t>
              </a:r>
              <a:r>
                <a:rPr lang="en-US" sz="1600" b="0" i="0" u="none" strike="noStrike" dirty="0" err="1">
                  <a:solidFill>
                    <a:srgbClr val="000000"/>
                  </a:solidFill>
                  <a:effectLst/>
                  <a:latin typeface="Courier New" panose="02070309020205020404" pitchFamily="49" charset="0"/>
                </a:rPr>
                <a:t>predicted_log_probs</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true_probs</a:t>
              </a:r>
              <a:r>
                <a:rPr lang="en-US" sz="1600" b="0" i="0" u="none" strike="noStrike" dirty="0">
                  <a:solidFill>
                    <a:srgbClr val="000000"/>
                  </a:solidFill>
                  <a:effectLst/>
                  <a:latin typeface="Courier New" panose="02070309020205020404" pitchFamily="49" charset="0"/>
                </a:rPr>
                <a:t>)</a:t>
              </a:r>
            </a:p>
          </p:txBody>
        </p:sp>
      </p:grpSp>
      <p:sp>
        <p:nvSpPr>
          <p:cNvPr id="21" name="Rounded Rectangle 20">
            <a:extLst>
              <a:ext uri="{FF2B5EF4-FFF2-40B4-BE49-F238E27FC236}">
                <a16:creationId xmlns:a16="http://schemas.microsoft.com/office/drawing/2014/main" id="{0F8AD870-FC9A-A960-5BB8-4D8DAE8D7408}"/>
              </a:ext>
            </a:extLst>
          </p:cNvPr>
          <p:cNvSpPr/>
          <p:nvPr/>
        </p:nvSpPr>
        <p:spPr>
          <a:xfrm>
            <a:off x="5465001" y="3195390"/>
            <a:ext cx="1399262" cy="233610"/>
          </a:xfrm>
          <a:prstGeom prst="roundRect">
            <a:avLst/>
          </a:prstGeom>
          <a:solidFill>
            <a:srgbClr val="00AF92">
              <a:alpha val="15000"/>
            </a:srgbClr>
          </a:solidFill>
          <a:ln w="28575">
            <a:solidFill>
              <a:srgbClr val="00A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urved Connector 21">
            <a:extLst>
              <a:ext uri="{FF2B5EF4-FFF2-40B4-BE49-F238E27FC236}">
                <a16:creationId xmlns:a16="http://schemas.microsoft.com/office/drawing/2014/main" id="{BB04938F-8F3F-7809-72DF-26AF2EFD6EA9}"/>
              </a:ext>
            </a:extLst>
          </p:cNvPr>
          <p:cNvCxnSpPr>
            <a:cxnSpLocks/>
            <a:stCxn id="21" idx="3"/>
            <a:endCxn id="20" idx="0"/>
          </p:cNvCxnSpPr>
          <p:nvPr/>
        </p:nvCxnSpPr>
        <p:spPr>
          <a:xfrm flipH="1">
            <a:off x="6164632" y="3312195"/>
            <a:ext cx="699631" cy="703014"/>
          </a:xfrm>
          <a:prstGeom prst="curvedConnector4">
            <a:avLst>
              <a:gd name="adj1" fmla="val -32674"/>
              <a:gd name="adj2" fmla="val 58307"/>
            </a:avLst>
          </a:prstGeom>
          <a:ln w="19050">
            <a:solidFill>
              <a:srgbClr val="00AF9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30F68-1F76-E354-ACFC-16E011F9CFB1}"/>
              </a:ext>
            </a:extLst>
          </p:cNvPr>
          <p:cNvSpPr txBox="1"/>
          <p:nvPr/>
        </p:nvSpPr>
        <p:spPr>
          <a:xfrm>
            <a:off x="906832" y="4015209"/>
            <a:ext cx="10515600" cy="2323778"/>
          </a:xfrm>
          <a:prstGeom prst="rect">
            <a:avLst/>
          </a:prstGeom>
          <a:noFill/>
        </p:spPr>
        <p:txBody>
          <a:bodyPr wrap="square" rtlCol="0">
            <a:spAutoFit/>
          </a:bodyPr>
          <a:lstStyle/>
          <a:p>
            <a:pPr>
              <a:spcAft>
                <a:spcPts val="600"/>
              </a:spcAft>
            </a:pPr>
            <a:r>
              <a:rPr lang="en-US" sz="2000" dirty="0">
                <a:latin typeface="Times New Roman" panose="02020603050405020304" pitchFamily="18" charset="0"/>
                <a:cs typeface="Times New Roman" panose="02020603050405020304" pitchFamily="18" charset="0"/>
              </a:rPr>
              <a:t>The </a:t>
            </a:r>
            <a:r>
              <a:rPr lang="en-US" sz="1600" b="1" dirty="0">
                <a:latin typeface="Courier New" panose="02070309020205020404" pitchFamily="49" charset="0"/>
                <a:cs typeface="Courier New" panose="02070309020205020404" pitchFamily="49" charset="0"/>
              </a:rPr>
              <a:t>reduction</a:t>
            </a:r>
            <a:r>
              <a:rPr lang="en-US" sz="2000" dirty="0">
                <a:latin typeface="Times New Roman" panose="02020603050405020304" pitchFamily="18" charset="0"/>
                <a:cs typeface="Times New Roman" panose="02020603050405020304" pitchFamily="18" charset="0"/>
              </a:rPr>
              <a:t> parameter in </a:t>
            </a:r>
            <a:r>
              <a:rPr lang="en-US" sz="2000" dirty="0" err="1">
                <a:latin typeface="Times New Roman" panose="02020603050405020304" pitchFamily="18" charset="0"/>
                <a:cs typeface="Times New Roman" panose="02020603050405020304" pitchFamily="18" charset="0"/>
              </a:rPr>
              <a:t>PyTorch</a:t>
            </a:r>
            <a:r>
              <a:rPr lang="en-US" sz="2000" dirty="0">
                <a:latin typeface="Times New Roman" panose="02020603050405020304" pitchFamily="18" charset="0"/>
                <a:cs typeface="Times New Roman" panose="02020603050405020304" pitchFamily="18" charset="0"/>
              </a:rPr>
              <a:t> loss functions controls how the individual loss values in a batch are combined into a single scalar loss value.</a:t>
            </a:r>
          </a:p>
          <a:p>
            <a:pPr>
              <a:lnSpc>
                <a:spcPct val="114000"/>
              </a:lnSpc>
              <a:spcAft>
                <a:spcPts val="600"/>
              </a:spcAft>
            </a:pPr>
            <a:r>
              <a:rPr lang="en-US" sz="2000" dirty="0">
                <a:latin typeface="Times New Roman" panose="02020603050405020304" pitchFamily="18" charset="0"/>
                <a:cs typeface="Times New Roman" panose="02020603050405020304" pitchFamily="18" charset="0"/>
              </a:rPr>
              <a:t>There are typically three options for </a:t>
            </a:r>
            <a:r>
              <a:rPr lang="en-US" sz="1600" b="1" dirty="0">
                <a:latin typeface="Courier New" panose="02070309020205020404" pitchFamily="49" charset="0"/>
                <a:cs typeface="Courier New" panose="02070309020205020404" pitchFamily="49" charset="0"/>
              </a:rPr>
              <a:t>reduction</a:t>
            </a:r>
            <a:r>
              <a:rPr lang="en-US" sz="2000" dirty="0">
                <a:latin typeface="Times New Roman" panose="02020603050405020304" pitchFamily="18" charset="0"/>
                <a:cs typeface="Times New Roman" panose="02020603050405020304" pitchFamily="18" charset="0"/>
              </a:rPr>
              <a:t>:</a:t>
            </a:r>
          </a:p>
          <a:p>
            <a:pPr marL="342900" indent="-342900">
              <a:lnSpc>
                <a:spcPct val="114000"/>
              </a:lnSpc>
              <a:buFont typeface="Arial" panose="020B0604020202020204" pitchFamily="34" charset="0"/>
              <a:buChar char="•"/>
            </a:pPr>
            <a:r>
              <a:rPr lang="en-US" sz="1600" b="1" dirty="0">
                <a:latin typeface="Courier New" panose="02070309020205020404" pitchFamily="49" charset="0"/>
                <a:cs typeface="Courier New" panose="02070309020205020404" pitchFamily="49" charset="0"/>
              </a:rPr>
              <a:t>'none'</a:t>
            </a:r>
            <a:r>
              <a:rPr lang="en-US" sz="2000" dirty="0">
                <a:latin typeface="Times New Roman" panose="02020603050405020304" pitchFamily="18" charset="0"/>
                <a:cs typeface="Times New Roman" panose="02020603050405020304" pitchFamily="18" charset="0"/>
              </a:rPr>
              <a:t>: No reduction is applied, and the loss is returned for each element in the batch.</a:t>
            </a:r>
          </a:p>
          <a:p>
            <a:pPr marL="342900" indent="-342900">
              <a:lnSpc>
                <a:spcPct val="114000"/>
              </a:lnSpc>
              <a:buFont typeface="Arial" panose="020B0604020202020204" pitchFamily="34" charset="0"/>
              <a:buChar char="•"/>
            </a:pPr>
            <a:r>
              <a:rPr lang="en-US" sz="1600" b="1" dirty="0">
                <a:latin typeface="Courier New" panose="02070309020205020404" pitchFamily="49" charset="0"/>
                <a:cs typeface="Courier New" panose="02070309020205020404" pitchFamily="49" charset="0"/>
              </a:rPr>
              <a:t>'mean'</a:t>
            </a:r>
            <a:r>
              <a:rPr lang="en-US" sz="2000" dirty="0">
                <a:latin typeface="Times New Roman" panose="02020603050405020304" pitchFamily="18" charset="0"/>
                <a:cs typeface="Times New Roman" panose="02020603050405020304" pitchFamily="18" charset="0"/>
              </a:rPr>
              <a:t>: The mean of the loss values over the batch is computed.</a:t>
            </a:r>
          </a:p>
          <a:p>
            <a:pPr marL="342900" indent="-342900">
              <a:lnSpc>
                <a:spcPct val="114000"/>
              </a:lnSpc>
              <a:buFont typeface="Arial" panose="020B0604020202020204" pitchFamily="34" charset="0"/>
              <a:buChar char="•"/>
            </a:pPr>
            <a:r>
              <a:rPr lang="en-US" sz="1600" b="1" dirty="0">
                <a:latin typeface="Courier New" panose="02070309020205020404" pitchFamily="49" charset="0"/>
                <a:cs typeface="Courier New" panose="02070309020205020404" pitchFamily="49" charset="0"/>
              </a:rPr>
              <a:t>'sum'</a:t>
            </a:r>
            <a:r>
              <a:rPr lang="en-US" sz="2000" dirty="0">
                <a:latin typeface="Times New Roman" panose="02020603050405020304" pitchFamily="18" charset="0"/>
                <a:cs typeface="Times New Roman" panose="02020603050405020304" pitchFamily="18" charset="0"/>
              </a:rPr>
              <a:t>: The sum of the loss values over the batch is computed.</a:t>
            </a:r>
          </a:p>
        </p:txBody>
      </p:sp>
    </p:spTree>
    <p:extLst>
      <p:ext uri="{BB962C8B-B14F-4D97-AF65-F5344CB8AC3E}">
        <p14:creationId xmlns:p14="http://schemas.microsoft.com/office/powerpoint/2010/main" val="288486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fade">
                                      <p:cBhvr>
                                        <p:cTn id="16" dur="500"/>
                                        <p:tgtEl>
                                          <p:spTgt spid="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xEl>
                                              <p:pRg st="1" end="1"/>
                                            </p:txEl>
                                          </p:spTgt>
                                        </p:tgtEl>
                                        <p:attrNameLst>
                                          <p:attrName>style.visibility</p:attrName>
                                        </p:attrNameLst>
                                      </p:cBhvr>
                                      <p:to>
                                        <p:strVal val="visible"/>
                                      </p:to>
                                    </p:set>
                                    <p:animEffect transition="in" filter="fade">
                                      <p:cBhvr>
                                        <p:cTn id="21" dur="500"/>
                                        <p:tgtEl>
                                          <p:spTgt spid="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xEl>
                                              <p:pRg st="2" end="2"/>
                                            </p:txEl>
                                          </p:spTgt>
                                        </p:tgtEl>
                                        <p:attrNameLst>
                                          <p:attrName>style.visibility</p:attrName>
                                        </p:attrNameLst>
                                      </p:cBhvr>
                                      <p:to>
                                        <p:strVal val="visible"/>
                                      </p:to>
                                    </p:set>
                                    <p:animEffect transition="in" filter="fade">
                                      <p:cBhvr>
                                        <p:cTn id="26" dur="500"/>
                                        <p:tgtEl>
                                          <p:spTgt spid="2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xEl>
                                              <p:pRg st="3" end="3"/>
                                            </p:txEl>
                                          </p:spTgt>
                                        </p:tgtEl>
                                        <p:attrNameLst>
                                          <p:attrName>style.visibility</p:attrName>
                                        </p:attrNameLst>
                                      </p:cBhvr>
                                      <p:to>
                                        <p:strVal val="visible"/>
                                      </p:to>
                                    </p:set>
                                    <p:animEffect transition="in" filter="fade">
                                      <p:cBhvr>
                                        <p:cTn id="31" dur="500"/>
                                        <p:tgtEl>
                                          <p:spTgt spid="20">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xEl>
                                              <p:pRg st="4" end="4"/>
                                            </p:txEl>
                                          </p:spTgt>
                                        </p:tgtEl>
                                        <p:attrNameLst>
                                          <p:attrName>style.visibility</p:attrName>
                                        </p:attrNameLst>
                                      </p:cBhvr>
                                      <p:to>
                                        <p:strVal val="visible"/>
                                      </p:to>
                                    </p:set>
                                    <p:animEffect transition="in" filter="fade">
                                      <p:cBhvr>
                                        <p:cTn id="36"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lstStyle/>
          <a:p>
            <a:r>
              <a:rPr lang="en-US" altLang="zh-CN" dirty="0" err="1"/>
              <a:t>nn.KLDivLoss</a:t>
            </a:r>
            <a:r>
              <a:rPr lang="zh-CN" altLang="en-US" dirty="0"/>
              <a:t> </a:t>
            </a:r>
            <a:r>
              <a:rPr lang="en-US" altLang="zh-CN" dirty="0"/>
              <a:t>in</a:t>
            </a:r>
            <a:r>
              <a:rPr lang="zh-CN" altLang="en-US" dirty="0"/>
              <a:t> </a:t>
            </a:r>
            <a:r>
              <a:rPr lang="en-US" altLang="zh-CN" dirty="0" err="1"/>
              <a:t>PyTorch</a:t>
            </a:r>
            <a:endParaRPr lang="en-US" dirty="0"/>
          </a:p>
        </p:txBody>
      </p:sp>
      <p:grpSp>
        <p:nvGrpSpPr>
          <p:cNvPr id="7" name="Group 6">
            <a:extLst>
              <a:ext uri="{FF2B5EF4-FFF2-40B4-BE49-F238E27FC236}">
                <a16:creationId xmlns:a16="http://schemas.microsoft.com/office/drawing/2014/main" id="{2B6D9035-9B27-9629-581F-39481BD27185}"/>
              </a:ext>
            </a:extLst>
          </p:cNvPr>
          <p:cNvGrpSpPr/>
          <p:nvPr/>
        </p:nvGrpSpPr>
        <p:grpSpPr>
          <a:xfrm>
            <a:off x="838200" y="1655620"/>
            <a:ext cx="10515599" cy="2227448"/>
            <a:chOff x="838199" y="1437460"/>
            <a:chExt cx="10515599" cy="2227448"/>
          </a:xfrm>
        </p:grpSpPr>
        <p:sp>
          <p:nvSpPr>
            <p:cNvPr id="6" name="Rounded Rectangle 5">
              <a:extLst>
                <a:ext uri="{FF2B5EF4-FFF2-40B4-BE49-F238E27FC236}">
                  <a16:creationId xmlns:a16="http://schemas.microsoft.com/office/drawing/2014/main" id="{B1CA06A9-B108-E7E4-5D4D-61C8625669C0}"/>
                </a:ext>
              </a:extLst>
            </p:cNvPr>
            <p:cNvSpPr/>
            <p:nvPr/>
          </p:nvSpPr>
          <p:spPr>
            <a:xfrm>
              <a:off x="838199" y="1437460"/>
              <a:ext cx="10515599" cy="2227448"/>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DD8684-E55D-E98C-ED2C-A36F5DC85ACB}"/>
                </a:ext>
              </a:extLst>
            </p:cNvPr>
            <p:cNvSpPr txBox="1"/>
            <p:nvPr/>
          </p:nvSpPr>
          <p:spPr>
            <a:xfrm>
              <a:off x="1135171" y="1517229"/>
              <a:ext cx="10218627" cy="2048766"/>
            </a:xfrm>
            <a:prstGeom prst="rect">
              <a:avLst/>
            </a:prstGeom>
            <a:noFill/>
          </p:spPr>
          <p:txBody>
            <a:bodyPr wrap="square">
              <a:spAutoFit/>
            </a:bodyPr>
            <a:lstStyle/>
            <a:p>
              <a:pPr algn="l">
                <a:lnSpc>
                  <a:spcPct val="114000"/>
                </a:lnSpc>
              </a:pPr>
              <a:r>
                <a:rPr lang="en-US" sz="1600" b="0" i="0" u="none" strike="noStrike" dirty="0">
                  <a:solidFill>
                    <a:srgbClr val="008000"/>
                  </a:solidFill>
                  <a:effectLst/>
                  <a:latin typeface="Courier New" panose="02070309020205020404" pitchFamily="49" charset="0"/>
                </a:rPr>
                <a:t># Example predicted and target distributions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err="1">
                  <a:solidFill>
                    <a:srgbClr val="000000"/>
                  </a:solidFill>
                  <a:effectLst/>
                  <a:latin typeface="Courier New" panose="02070309020205020404" pitchFamily="49" charset="0"/>
                </a:rPr>
                <a:t>predicted_log_probs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torch.log_softmax</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err="1">
                  <a:solidFill>
                    <a:srgbClr val="000000"/>
                  </a:solidFill>
                  <a:effectLst/>
                  <a:latin typeface="Courier New" panose="02070309020205020404" pitchFamily="49" charset="0"/>
                </a:rPr>
                <a:t>true_probs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torch.softmax</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p>
            <a:p>
              <a:pPr algn="l">
                <a:lnSpc>
                  <a:spcPct val="114000"/>
                </a:lnSpc>
              </a:pP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a:t>
              </a:r>
              <a:r>
                <a:rPr lang="en-US" sz="1600" b="0" i="0" u="none" strike="noStrike" dirty="0" err="1">
                  <a:solidFill>
                    <a:srgbClr val="008000"/>
                  </a:solidFill>
                  <a:effectLst/>
                  <a:latin typeface="Courier New" panose="02070309020205020404" pitchFamily="49" charset="0"/>
                </a:rPr>
                <a:t>Kullback-Leibler</a:t>
              </a:r>
              <a:r>
                <a:rPr lang="en-US" sz="1600" b="0" i="0" u="none" strike="noStrike" dirty="0">
                  <a:solidFill>
                    <a:srgbClr val="008000"/>
                  </a:solidFill>
                  <a:effectLst/>
                  <a:latin typeface="Courier New" panose="02070309020205020404" pitchFamily="49" charset="0"/>
                </a:rPr>
                <a:t> Divergence Loss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criterion = </a:t>
              </a:r>
              <a:r>
                <a:rPr lang="en-US" sz="1600" b="0" i="0" u="none" strike="noStrike" dirty="0" err="1">
                  <a:solidFill>
                    <a:srgbClr val="000000"/>
                  </a:solidFill>
                  <a:effectLst/>
                  <a:latin typeface="Courier New" panose="02070309020205020404" pitchFamily="49" charset="0"/>
                </a:rPr>
                <a:t>nn.KLDivLoss</a:t>
              </a:r>
              <a:r>
                <a:rPr lang="en-US" sz="1600" b="0" i="0" u="none" strike="noStrike" dirty="0">
                  <a:solidFill>
                    <a:srgbClr val="000000"/>
                  </a:solidFill>
                  <a:effectLst/>
                  <a:latin typeface="Courier New" panose="02070309020205020404" pitchFamily="49" charset="0"/>
                </a:rPr>
                <a:t>(reduction=</a:t>
              </a:r>
              <a:r>
                <a:rPr lang="en-US" sz="1600" b="0" i="0" u="none" strike="noStrike" dirty="0">
                  <a:solidFill>
                    <a:srgbClr val="A31515"/>
                  </a:solidFill>
                  <a:effectLst/>
                  <a:latin typeface="Courier New" panose="02070309020205020404" pitchFamily="49" charset="0"/>
                </a:rPr>
                <a:t>'</a:t>
              </a:r>
              <a:r>
                <a:rPr lang="en-US" sz="1600" b="0" i="0" u="none" strike="noStrike" dirty="0" err="1">
                  <a:solidFill>
                    <a:srgbClr val="A31515"/>
                  </a:solidFill>
                  <a:effectLst/>
                  <a:latin typeface="Courier New" panose="02070309020205020404" pitchFamily="49" charset="0"/>
                </a:rPr>
                <a:t>batchmean</a:t>
              </a:r>
              <a:r>
                <a:rPr lang="en-US" sz="1600" b="0" i="0" u="none" strike="noStrike" dirty="0">
                  <a:solidFill>
                    <a:srgbClr val="A31515"/>
                  </a:solidFill>
                  <a:effectLst/>
                  <a:latin typeface="Courier New" panose="02070309020205020404" pitchFamily="49" charset="0"/>
                </a:rPr>
                <a:t>'</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000000"/>
                  </a:solidFill>
                  <a:effectLst/>
                  <a:latin typeface="Courier New" panose="02070309020205020404" pitchFamily="49" charset="0"/>
                </a:rPr>
                <a:t>loss = criterion(</a:t>
              </a:r>
              <a:r>
                <a:rPr lang="en-US" sz="1600" b="0" i="0" u="none" strike="noStrike" dirty="0" err="1">
                  <a:solidFill>
                    <a:srgbClr val="000000"/>
                  </a:solidFill>
                  <a:effectLst/>
                  <a:latin typeface="Courier New" panose="02070309020205020404" pitchFamily="49" charset="0"/>
                </a:rPr>
                <a:t>predicted_log_probs</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true_probs</a:t>
              </a:r>
              <a:r>
                <a:rPr lang="en-US" sz="1600" b="0" i="0" u="none" strike="noStrike" dirty="0">
                  <a:solidFill>
                    <a:srgbClr val="000000"/>
                  </a:solidFill>
                  <a:effectLst/>
                  <a:latin typeface="Courier New" panose="02070309020205020404" pitchFamily="49" charset="0"/>
                </a:rPr>
                <a:t>)</a:t>
              </a:r>
            </a:p>
          </p:txBody>
        </p:sp>
      </p:grpSp>
      <p:sp>
        <p:nvSpPr>
          <p:cNvPr id="21" name="Rounded Rectangle 20">
            <a:extLst>
              <a:ext uri="{FF2B5EF4-FFF2-40B4-BE49-F238E27FC236}">
                <a16:creationId xmlns:a16="http://schemas.microsoft.com/office/drawing/2014/main" id="{0F8AD870-FC9A-A960-5BB8-4D8DAE8D7408}"/>
              </a:ext>
            </a:extLst>
          </p:cNvPr>
          <p:cNvSpPr/>
          <p:nvPr/>
        </p:nvSpPr>
        <p:spPr>
          <a:xfrm>
            <a:off x="5465001" y="3195390"/>
            <a:ext cx="1399262" cy="233610"/>
          </a:xfrm>
          <a:prstGeom prst="roundRect">
            <a:avLst/>
          </a:prstGeom>
          <a:solidFill>
            <a:srgbClr val="00AF92">
              <a:alpha val="15000"/>
            </a:srgbClr>
          </a:solidFill>
          <a:ln w="28575">
            <a:solidFill>
              <a:srgbClr val="00A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urved Connector 21">
            <a:extLst>
              <a:ext uri="{FF2B5EF4-FFF2-40B4-BE49-F238E27FC236}">
                <a16:creationId xmlns:a16="http://schemas.microsoft.com/office/drawing/2014/main" id="{BB04938F-8F3F-7809-72DF-26AF2EFD6EA9}"/>
              </a:ext>
            </a:extLst>
          </p:cNvPr>
          <p:cNvCxnSpPr>
            <a:cxnSpLocks/>
            <a:stCxn id="21" idx="3"/>
            <a:endCxn id="20" idx="0"/>
          </p:cNvCxnSpPr>
          <p:nvPr/>
        </p:nvCxnSpPr>
        <p:spPr>
          <a:xfrm flipH="1">
            <a:off x="6164632" y="3312195"/>
            <a:ext cx="699631" cy="703014"/>
          </a:xfrm>
          <a:prstGeom prst="curvedConnector4">
            <a:avLst>
              <a:gd name="adj1" fmla="val -32674"/>
              <a:gd name="adj2" fmla="val 58307"/>
            </a:avLst>
          </a:prstGeom>
          <a:ln w="19050">
            <a:solidFill>
              <a:srgbClr val="00AF9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30F68-1F76-E354-ACFC-16E011F9CFB1}"/>
              </a:ext>
            </a:extLst>
          </p:cNvPr>
          <p:cNvSpPr txBox="1"/>
          <p:nvPr/>
        </p:nvSpPr>
        <p:spPr>
          <a:xfrm>
            <a:off x="906832" y="4015209"/>
            <a:ext cx="10515600" cy="1210396"/>
          </a:xfrm>
          <a:prstGeom prst="rect">
            <a:avLst/>
          </a:prstGeom>
          <a:noFill/>
        </p:spPr>
        <p:txBody>
          <a:bodyPr wrap="square" rtlCol="0">
            <a:spAutoFit/>
          </a:bodyPr>
          <a:lstStyle/>
          <a:p>
            <a:pPr>
              <a:lnSpc>
                <a:spcPct val="114000"/>
              </a:lnSpc>
              <a:spcAft>
                <a:spcPts val="600"/>
              </a:spcAft>
            </a:pPr>
            <a:r>
              <a:rPr lang="en-US" altLang="zh-CN" sz="2000" dirty="0">
                <a:latin typeface="Times New Roman" panose="02020603050405020304" pitchFamily="18" charset="0"/>
                <a:cs typeface="Times New Roman" panose="02020603050405020304" pitchFamily="18" charset="0"/>
              </a:rPr>
              <a:t>Specific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warning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nn.KLDivLoss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PyTorch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2.1:</a:t>
            </a:r>
            <a:endParaRPr lang="en-US" sz="2000" dirty="0">
              <a:latin typeface="Times New Roman" panose="02020603050405020304" pitchFamily="18" charset="0"/>
              <a:cs typeface="Times New Roman" panose="02020603050405020304" pitchFamily="18" charset="0"/>
            </a:endParaRPr>
          </a:p>
          <a:p>
            <a:pPr>
              <a:lnSpc>
                <a:spcPct val="114000"/>
              </a:lnSpc>
              <a:spcAft>
                <a:spcPts val="600"/>
              </a:spcAft>
            </a:pPr>
            <a:r>
              <a:rPr lang="en-US" sz="1600" b="1" dirty="0">
                <a:latin typeface="Courier New" panose="02070309020205020404" pitchFamily="49" charset="0"/>
                <a:cs typeface="Courier New" panose="02070309020205020404" pitchFamily="49" charset="0"/>
              </a:rPr>
              <a:t>reduction=</a:t>
            </a:r>
            <a:r>
              <a:rPr lang="zh-CN" altLang="en-US" sz="1600" b="1" dirty="0">
                <a:latin typeface="Courier New" panose="02070309020205020404" pitchFamily="49" charset="0"/>
                <a:cs typeface="Courier New" panose="02070309020205020404" pitchFamily="49" charset="0"/>
              </a:rPr>
              <a:t> </a:t>
            </a:r>
            <a:r>
              <a:rPr lang="en-US" altLang="zh-CN" sz="1600" b="1" dirty="0">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mean</a:t>
            </a:r>
            <a:r>
              <a:rPr lang="en-US" altLang="zh-CN" sz="1600" b="1" dirty="0">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2000" dirty="0">
                <a:latin typeface="Times New Roman" panose="02020603050405020304" pitchFamily="18" charset="0"/>
                <a:cs typeface="Times New Roman" panose="02020603050405020304" pitchFamily="18" charset="0"/>
              </a:rPr>
              <a:t>doesn’t return the true KL divergence value</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sz="2000" dirty="0">
                <a:latin typeface="Times New Roman" panose="02020603050405020304" pitchFamily="18" charset="0"/>
                <a:cs typeface="Times New Roman" panose="02020603050405020304" pitchFamily="18" charset="0"/>
              </a:rPr>
              <a:t>se </a:t>
            </a:r>
            <a:r>
              <a:rPr lang="en-US" sz="1600" b="1" dirty="0">
                <a:latin typeface="Courier New" panose="02070309020205020404" pitchFamily="49" charset="0"/>
                <a:cs typeface="Courier New" panose="02070309020205020404" pitchFamily="49" charset="0"/>
              </a:rPr>
              <a:t>reduction= </a:t>
            </a:r>
            <a:r>
              <a:rPr lang="en-US" altLang="zh-CN"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batchmean</a:t>
            </a:r>
            <a:r>
              <a:rPr lang="en-US" altLang="zh-CN" sz="1600" b="1" dirty="0">
                <a:latin typeface="Courier New" panose="02070309020205020404" pitchFamily="49" charset="0"/>
                <a:cs typeface="Courier New" panose="02070309020205020404" pitchFamily="49" charset="0"/>
              </a:rPr>
              <a:t>’</a:t>
            </a:r>
            <a:r>
              <a:rPr lang="en-US" sz="2000" dirty="0">
                <a:latin typeface="Times New Roman" panose="02020603050405020304" pitchFamily="18" charset="0"/>
                <a:cs typeface="Times New Roman" panose="02020603050405020304" pitchFamily="18" charset="0"/>
              </a:rPr>
              <a:t> which aligns with the mathematical definition</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instead.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412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fade">
                                      <p:cBhvr>
                                        <p:cTn id="16"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sz="4200" dirty="0"/>
              <a:t>Loss Function for Classification – NLL</a:t>
            </a:r>
            <a:r>
              <a:rPr lang="zh-CN" altLang="en-US" sz="4200" dirty="0"/>
              <a:t> </a:t>
            </a:r>
            <a:r>
              <a:rPr lang="en-US" altLang="zh-CN" sz="4200" dirty="0"/>
              <a:t>Loss</a:t>
            </a:r>
          </a:p>
        </p:txBody>
      </p:sp>
      <p:sp>
        <p:nvSpPr>
          <p:cNvPr id="4" name="TextBox 3">
            <a:extLst>
              <a:ext uri="{FF2B5EF4-FFF2-40B4-BE49-F238E27FC236}">
                <a16:creationId xmlns:a16="http://schemas.microsoft.com/office/drawing/2014/main" id="{5972B2BE-D489-102A-31CF-920B220761DD}"/>
              </a:ext>
            </a:extLst>
          </p:cNvPr>
          <p:cNvSpPr txBox="1"/>
          <p:nvPr/>
        </p:nvSpPr>
        <p:spPr>
          <a:xfrm>
            <a:off x="838201" y="1690688"/>
            <a:ext cx="10515600" cy="70788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Negative Log-Likelihood Loss</a:t>
            </a:r>
            <a:r>
              <a:rPr lang="en-US" altLang="zh-CN" sz="2000" dirty="0">
                <a:latin typeface="Times New Roman" panose="02020603050405020304" pitchFamily="18" charset="0"/>
                <a:cs typeface="Times New Roman" panose="02020603050405020304" pitchFamily="18" charset="0"/>
              </a:rPr>
              <a:t> function (NLL)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measures the negative log likelihood of a set of predictions, given their true class labels.</a:t>
            </a:r>
          </a:p>
        </p:txBody>
      </p:sp>
      <p:sp>
        <p:nvSpPr>
          <p:cNvPr id="6" name="TextBox 5">
            <a:extLst>
              <a:ext uri="{FF2B5EF4-FFF2-40B4-BE49-F238E27FC236}">
                <a16:creationId xmlns:a16="http://schemas.microsoft.com/office/drawing/2014/main" id="{CB8ED874-B9F7-FCC3-3EFD-B6B0CEED7883}"/>
              </a:ext>
            </a:extLst>
          </p:cNvPr>
          <p:cNvSpPr txBox="1"/>
          <p:nvPr/>
        </p:nvSpPr>
        <p:spPr>
          <a:xfrm>
            <a:off x="838200" y="2549720"/>
            <a:ext cx="10515600" cy="415563"/>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NLL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t>
            </a:r>
            <a:r>
              <a:rPr lang="en-US" altLang="zh-CN" sz="2000" u="sng" dirty="0">
                <a:latin typeface="Times New Roman" panose="02020603050405020304" pitchFamily="18" charset="0"/>
                <a:cs typeface="Times New Roman" panose="02020603050405020304" pitchFamily="18" charset="0"/>
              </a:rPr>
              <a:t>applied only on models with the </a:t>
            </a:r>
            <a:r>
              <a:rPr lang="en-US" altLang="zh-CN" sz="2000" u="sng" dirty="0" err="1">
                <a:latin typeface="Times New Roman" panose="02020603050405020304" pitchFamily="18" charset="0"/>
                <a:cs typeface="Times New Roman" panose="02020603050405020304" pitchFamily="18" charset="0"/>
              </a:rPr>
              <a:t>softmax</a:t>
            </a:r>
            <a:r>
              <a:rPr lang="en-US" altLang="zh-CN" sz="2000" u="sng" dirty="0">
                <a:latin typeface="Times New Roman" panose="02020603050405020304" pitchFamily="18" charset="0"/>
                <a:cs typeface="Times New Roman" panose="02020603050405020304" pitchFamily="18" charset="0"/>
              </a:rPr>
              <a:t> function</a:t>
            </a:r>
            <a:r>
              <a:rPr lang="en-US" altLang="zh-CN" sz="2000" dirty="0">
                <a:latin typeface="Times New Roman" panose="02020603050405020304" pitchFamily="18" charset="0"/>
                <a:cs typeface="Times New Roman" panose="02020603050405020304" pitchFamily="18" charset="0"/>
              </a:rPr>
              <a:t> as an output activation layer.</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8F0BA89-3EF8-E631-B263-96604BE4D5CC}"/>
                  </a:ext>
                </a:extLst>
              </p:cNvPr>
              <p:cNvSpPr txBox="1"/>
              <p:nvPr/>
            </p:nvSpPr>
            <p:spPr>
              <a:xfrm>
                <a:off x="838199" y="3116429"/>
                <a:ext cx="10515600" cy="766428"/>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derive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start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from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likelihood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observed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input image </a:t>
                </a:r>
                <a14:m>
                  <m:oMath xmlns:m="http://schemas.openxmlformats.org/officeDocument/2006/math">
                    <m:r>
                      <a:rPr lang="en-US" altLang="zh-CN" sz="2000" b="1" i="1" smtClean="0">
                        <a:latin typeface="Cambria Math" panose="02040503050406030204" pitchFamily="18" charset="0"/>
                        <a:cs typeface="Times New Roman" panose="02020603050405020304" pitchFamily="18" charset="0"/>
                      </a:rPr>
                      <m:t>𝑿</m:t>
                    </m:r>
                  </m:oMath>
                </a14:m>
                <a:r>
                  <a:rPr lang="en-US" altLang="zh-CN" sz="2000" dirty="0">
                    <a:latin typeface="Times New Roman" panose="02020603050405020304" pitchFamily="18" charset="0"/>
                    <a:cs typeface="Times New Roman" panose="02020603050405020304" pitchFamily="18" charset="0"/>
                  </a:rPr>
                  <a:t> and some output class labels </a:t>
                </a:r>
                <a14:m>
                  <m:oMath xmlns:m="http://schemas.openxmlformats.org/officeDocument/2006/math">
                    <m:r>
                      <a:rPr lang="en-US" altLang="zh-CN" sz="2000" b="1" i="1" smtClean="0">
                        <a:latin typeface="Cambria Math" panose="02040503050406030204" pitchFamily="18" charset="0"/>
                        <a:cs typeface="Times New Roman" panose="02020603050405020304" pitchFamily="18" charset="0"/>
                      </a:rPr>
                      <m:t>𝒚</m:t>
                    </m:r>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TextBox 12">
                <a:extLst>
                  <a:ext uri="{FF2B5EF4-FFF2-40B4-BE49-F238E27FC236}">
                    <a16:creationId xmlns:a16="http://schemas.microsoft.com/office/drawing/2014/main" id="{C8F0BA89-3EF8-E631-B263-96604BE4D5CC}"/>
                  </a:ext>
                </a:extLst>
              </p:cNvPr>
              <p:cNvSpPr txBox="1">
                <a:spLocks noRot="1" noChangeAspect="1" noMove="1" noResize="1" noEditPoints="1" noAdjustHandles="1" noChangeArrowheads="1" noChangeShapeType="1" noTextEdit="1"/>
              </p:cNvSpPr>
              <p:nvPr/>
            </p:nvSpPr>
            <p:spPr>
              <a:xfrm>
                <a:off x="838199" y="3116429"/>
                <a:ext cx="10515600" cy="766428"/>
              </a:xfrm>
              <a:prstGeom prst="rect">
                <a:avLst/>
              </a:prstGeom>
              <a:blipFill>
                <a:blip r:embed="rId3"/>
                <a:stretch>
                  <a:fillRect l="-603" t="-1639"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C9E720B-1C6B-B245-C16F-93395B10B8D5}"/>
                  </a:ext>
                </a:extLst>
              </p:cNvPr>
              <p:cNvSpPr txBox="1"/>
              <p:nvPr/>
            </p:nvSpPr>
            <p:spPr>
              <a:xfrm>
                <a:off x="838199" y="4951576"/>
                <a:ext cx="10515600" cy="1328184"/>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make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observation</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𝑖</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observed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outcome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𝑗</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whose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estimated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likelihood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acc>
                          <m:accPr>
                            <m:chr m:val="̂"/>
                            <m:ctrlPr>
                              <a:rPr lang="zh-CN" altLang="en-US" sz="200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𝑦</m:t>
                            </m:r>
                          </m:e>
                        </m:acc>
                      </m:e>
                      <m:sub>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sub>
                    </m:sSub>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encode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ground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truth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outcome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𝑗</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one-hot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vector</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1" i="1" smtClean="0">
                            <a:latin typeface="Cambria Math" panose="02040503050406030204" pitchFamily="18" charset="0"/>
                            <a:cs typeface="Times New Roman" panose="02020603050405020304" pitchFamily="18" charset="0"/>
                          </a:rPr>
                        </m:ctrlPr>
                      </m:sSubPr>
                      <m:e>
                        <m:r>
                          <a:rPr lang="en-US" altLang="zh-CN" sz="2000" b="1" i="1" smtClean="0">
                            <a:latin typeface="Cambria Math" panose="02040503050406030204" pitchFamily="18" charset="0"/>
                            <a:cs typeface="Times New Roman" panose="02020603050405020304" pitchFamily="18" charset="0"/>
                          </a:rPr>
                          <m:t>𝒚</m:t>
                        </m:r>
                      </m:e>
                      <m:sub>
                        <m:r>
                          <a:rPr lang="en-US" altLang="zh-CN" sz="2000" b="1" i="1" smtClean="0">
                            <a:latin typeface="Cambria Math" panose="02040503050406030204" pitchFamily="18" charset="0"/>
                            <a:cs typeface="Times New Roman" panose="02020603050405020304" pitchFamily="18" charset="0"/>
                          </a:rPr>
                          <m:t>𝒊</m:t>
                        </m:r>
                      </m:sub>
                    </m:sSub>
                  </m:oMath>
                </a14:m>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𝑗</m:t>
                    </m:r>
                  </m:oMath>
                </a14:m>
                <a:r>
                  <a:rPr lang="en-US" altLang="zh-CN" sz="2000" dirty="0" err="1">
                    <a:latin typeface="Times New Roman" panose="02020603050405020304" pitchFamily="18" charset="0"/>
                    <a:cs typeface="Times New Roman" panose="02020603050405020304" pitchFamily="18" charset="0"/>
                  </a:rPr>
                  <a:t>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element,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𝑦</m:t>
                        </m:r>
                      </m:e>
                      <m:sub>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sub>
                    </m:sSub>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other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elements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length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equal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classes,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𝑀</m:t>
                    </m:r>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likelihood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observation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nary>
                      <m:naryPr>
                        <m:chr m:val="∏"/>
                        <m:limLoc m:val="subSup"/>
                        <m:ctrlPr>
                          <a:rPr lang="zh-CN" altLang="en-US" sz="2000" i="1" smtClean="0">
                            <a:latin typeface="Cambria Math" panose="02040503050406030204" pitchFamily="18" charset="0"/>
                            <a:cs typeface="Times New Roman" panose="02020603050405020304" pitchFamily="18" charset="0"/>
                          </a:rPr>
                        </m:ctrlPr>
                      </m:naryPr>
                      <m:sub>
                        <m:r>
                          <m:rPr>
                            <m:brk m:alnAt="25"/>
                          </m:rPr>
                          <a:rPr lang="en-US" altLang="zh-CN" sz="2000" b="0" i="1" smtClean="0">
                            <a:latin typeface="Cambria Math" panose="02040503050406030204" pitchFamily="18" charset="0"/>
                            <a:cs typeface="Times New Roman" panose="02020603050405020304" pitchFamily="18" charset="0"/>
                          </a:rPr>
                          <m:t>𝑗</m:t>
                        </m:r>
                        <m:r>
                          <a:rPr lang="en-US" altLang="zh-CN" sz="2000" b="0" i="1" smtClean="0">
                            <a:latin typeface="Cambria Math" panose="02040503050406030204" pitchFamily="18" charset="0"/>
                            <a:cs typeface="Times New Roman" panose="02020603050405020304" pitchFamily="18" charset="0"/>
                          </a:rPr>
                          <m:t>=1</m:t>
                        </m:r>
                      </m:sub>
                      <m:sup>
                        <m:r>
                          <a:rPr lang="en-US" altLang="zh-CN" sz="2000" b="0" i="1" smtClean="0">
                            <a:latin typeface="Cambria Math" panose="02040503050406030204" pitchFamily="18" charset="0"/>
                            <a:cs typeface="Times New Roman" panose="02020603050405020304" pitchFamily="18" charset="0"/>
                          </a:rPr>
                          <m:t>𝑀</m:t>
                        </m:r>
                      </m:sup>
                      <m:e>
                        <m:sSubSup>
                          <m:sSubSupPr>
                            <m:ctrlPr>
                              <a:rPr lang="en-US" altLang="zh-CN" sz="2000" b="0" i="1" smtClean="0">
                                <a:latin typeface="Cambria Math" panose="02040503050406030204" pitchFamily="18" charset="0"/>
                                <a:cs typeface="Times New Roman" panose="02020603050405020304" pitchFamily="18" charset="0"/>
                              </a:rPr>
                            </m:ctrlPr>
                          </m:sSubSupPr>
                          <m:e>
                            <m:acc>
                              <m:accPr>
                                <m:chr m:val="̂"/>
                                <m:ctrlPr>
                                  <a:rPr lang="en-US" altLang="zh-CN" sz="200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𝑦</m:t>
                                </m:r>
                              </m:e>
                            </m:acc>
                          </m:e>
                          <m:sub>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m:rPr>
                                <m:brk m:alnAt="25"/>
                              </m:rPr>
                              <a:rPr lang="en-US" altLang="zh-CN" sz="2000" b="0" i="1" smtClean="0">
                                <a:latin typeface="Cambria Math" panose="02040503050406030204" pitchFamily="18" charset="0"/>
                                <a:cs typeface="Times New Roman" panose="02020603050405020304" pitchFamily="18" charset="0"/>
                              </a:rPr>
                              <m:t>𝑗</m:t>
                            </m:r>
                          </m:sub>
                          <m:sup>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𝑦</m:t>
                                </m:r>
                              </m:e>
                              <m:sub>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sub>
                            </m:sSub>
                          </m:sup>
                        </m:sSubSup>
                      </m:e>
                    </m:nary>
                  </m:oMath>
                </a14:m>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mc:Choice>
        <mc:Fallback>
          <p:sp>
            <p:nvSpPr>
              <p:cNvPr id="14" name="TextBox 13">
                <a:extLst>
                  <a:ext uri="{FF2B5EF4-FFF2-40B4-BE49-F238E27FC236}">
                    <a16:creationId xmlns:a16="http://schemas.microsoft.com/office/drawing/2014/main" id="{1C9E720B-1C6B-B245-C16F-93395B10B8D5}"/>
                  </a:ext>
                </a:extLst>
              </p:cNvPr>
              <p:cNvSpPr txBox="1">
                <a:spLocks noRot="1" noChangeAspect="1" noMove="1" noResize="1" noEditPoints="1" noAdjustHandles="1" noChangeArrowheads="1" noChangeShapeType="1" noTextEdit="1"/>
              </p:cNvSpPr>
              <p:nvPr/>
            </p:nvSpPr>
            <p:spPr>
              <a:xfrm>
                <a:off x="838199" y="4951576"/>
                <a:ext cx="10515600" cy="1328184"/>
              </a:xfrm>
              <a:prstGeom prst="rect">
                <a:avLst/>
              </a:prstGeom>
              <a:blipFill>
                <a:blip r:embed="rId4"/>
                <a:stretch>
                  <a:fillRect l="-603" r="-1206" b="-490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E074A1F-AF7F-62BC-DDB6-069EC6004215}"/>
                  </a:ext>
                </a:extLst>
              </p:cNvPr>
              <p:cNvSpPr txBox="1"/>
              <p:nvPr/>
            </p:nvSpPr>
            <p:spPr>
              <a:xfrm>
                <a:off x="838199" y="4034003"/>
                <a:ext cx="10515600" cy="766428"/>
              </a:xfrm>
              <a:prstGeom prst="rect">
                <a:avLst/>
              </a:prstGeom>
              <a:noFill/>
            </p:spPr>
            <p:txBody>
              <a:bodyPr wrap="square">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We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want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find good parameters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i="1" smtClean="0">
                        <a:latin typeface="Cambria Math" panose="02040503050406030204" pitchFamily="18" charset="0"/>
                        <a:cs typeface="Times New Roman" panose="02020603050405020304" pitchFamily="18" charset="0"/>
                      </a:rPr>
                      <m:t>𝜽</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represent the relationship between</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i="1" smtClean="0">
                        <a:latin typeface="Cambria Math" panose="02040503050406030204" pitchFamily="18" charset="0"/>
                        <a:cs typeface="Times New Roman" panose="02020603050405020304" pitchFamily="18" charset="0"/>
                      </a:rPr>
                      <m:t>𝑿</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i="1" smtClean="0">
                        <a:latin typeface="Cambria Math" panose="02040503050406030204" pitchFamily="18" charset="0"/>
                        <a:cs typeface="Times New Roman" panose="02020603050405020304" pitchFamily="18" charset="0"/>
                      </a:rPr>
                      <m:t>𝒚</m:t>
                    </m:r>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maximizing the likelihood of the observed data.</a:t>
                </a:r>
                <a:endParaRPr lang="en-US" sz="2000" dirty="0">
                  <a:latin typeface="Times New Roman" panose="02020603050405020304" pitchFamily="18" charset="0"/>
                  <a:cs typeface="Times New Roman" panose="02020603050405020304" pitchFamily="18" charset="0"/>
                </a:endParaRPr>
              </a:p>
            </p:txBody>
          </p:sp>
        </mc:Choice>
        <mc:Fallback>
          <p:sp>
            <p:nvSpPr>
              <p:cNvPr id="16" name="TextBox 15">
                <a:extLst>
                  <a:ext uri="{FF2B5EF4-FFF2-40B4-BE49-F238E27FC236}">
                    <a16:creationId xmlns:a16="http://schemas.microsoft.com/office/drawing/2014/main" id="{1E074A1F-AF7F-62BC-DDB6-069EC6004215}"/>
                  </a:ext>
                </a:extLst>
              </p:cNvPr>
              <p:cNvSpPr txBox="1">
                <a:spLocks noRot="1" noChangeAspect="1" noMove="1" noResize="1" noEditPoints="1" noAdjustHandles="1" noChangeArrowheads="1" noChangeShapeType="1" noTextEdit="1"/>
              </p:cNvSpPr>
              <p:nvPr/>
            </p:nvSpPr>
            <p:spPr>
              <a:xfrm>
                <a:off x="838199" y="4034003"/>
                <a:ext cx="10515600" cy="766428"/>
              </a:xfrm>
              <a:prstGeom prst="rect">
                <a:avLst/>
              </a:prstGeom>
              <a:blipFill>
                <a:blip r:embed="rId5"/>
                <a:stretch>
                  <a:fillRect l="-603" t="-1639" r="-965" b="-14754"/>
                </a:stretch>
              </a:blipFill>
            </p:spPr>
            <p:txBody>
              <a:bodyPr/>
              <a:lstStyle/>
              <a:p>
                <a:r>
                  <a:rPr lang="en-US">
                    <a:noFill/>
                  </a:rPr>
                  <a:t> </a:t>
                </a:r>
              </a:p>
            </p:txBody>
          </p:sp>
        </mc:Fallback>
      </mc:AlternateContent>
    </p:spTree>
    <p:extLst>
      <p:ext uri="{BB962C8B-B14F-4D97-AF65-F5344CB8AC3E}">
        <p14:creationId xmlns:p14="http://schemas.microsoft.com/office/powerpoint/2010/main" val="2469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sz="4200" dirty="0"/>
              <a:t>Loss Function for Classification – NLL</a:t>
            </a:r>
            <a:r>
              <a:rPr lang="zh-CN" altLang="en-US" sz="4200" dirty="0"/>
              <a:t> </a:t>
            </a:r>
            <a:r>
              <a:rPr lang="en-US" altLang="zh-CN" sz="4200" dirty="0"/>
              <a:t>Loss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972B2BE-D489-102A-31CF-920B220761DD}"/>
                  </a:ext>
                </a:extLst>
              </p:cNvPr>
              <p:cNvSpPr txBox="1"/>
              <p:nvPr/>
            </p:nvSpPr>
            <p:spPr>
              <a:xfrm>
                <a:off x="838201" y="1690688"/>
                <a:ext cx="10515600" cy="522772"/>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likelihood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all 𝑛 observations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nary>
                      <m:naryPr>
                        <m:chr m:val="∏"/>
                        <m:limLoc m:val="subSup"/>
                        <m:ctrlPr>
                          <a:rPr lang="zh-CN" altLang="en-US" sz="2000" i="1" smtClean="0">
                            <a:latin typeface="Cambria Math" panose="02040503050406030204" pitchFamily="18" charset="0"/>
                            <a:cs typeface="Times New Roman" panose="02020603050405020304" pitchFamily="18" charset="0"/>
                          </a:rPr>
                        </m:ctrlPr>
                      </m:naryPr>
                      <m:sub>
                        <m:r>
                          <m:rPr>
                            <m:brk m:alnAt="25"/>
                          </m:rP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=1</m:t>
                        </m:r>
                      </m:sub>
                      <m:sup>
                        <m:r>
                          <a:rPr lang="en-US" altLang="zh-CN" sz="2000" b="0" i="1" smtClean="0">
                            <a:latin typeface="Cambria Math" panose="02040503050406030204" pitchFamily="18" charset="0"/>
                            <a:cs typeface="Times New Roman" panose="02020603050405020304" pitchFamily="18" charset="0"/>
                          </a:rPr>
                          <m:t>𝑛</m:t>
                        </m:r>
                      </m:sup>
                      <m:e>
                        <m:nary>
                          <m:naryPr>
                            <m:chr m:val="∏"/>
                            <m:limLoc m:val="subSup"/>
                            <m:ctrlPr>
                              <a:rPr lang="zh-CN" altLang="en-US" sz="2000" i="1">
                                <a:latin typeface="Cambria Math" panose="02040503050406030204" pitchFamily="18" charset="0"/>
                                <a:cs typeface="Times New Roman" panose="02020603050405020304" pitchFamily="18" charset="0"/>
                              </a:rPr>
                            </m:ctrlPr>
                          </m:naryPr>
                          <m:sub>
                            <m:r>
                              <m:rPr>
                                <m:brk m:alnAt="25"/>
                              </m:rPr>
                              <a:rPr lang="en-US" altLang="zh-CN" sz="2000" i="1">
                                <a:latin typeface="Cambria Math" panose="02040503050406030204" pitchFamily="18" charset="0"/>
                                <a:cs typeface="Times New Roman" panose="02020603050405020304" pitchFamily="18" charset="0"/>
                              </a:rPr>
                              <m:t>𝑗</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𝑀</m:t>
                            </m:r>
                          </m:sup>
                          <m:e>
                            <m:sSubSup>
                              <m:sSubSupPr>
                                <m:ctrlPr>
                                  <a:rPr lang="en-US" altLang="zh-CN" sz="2000" i="1">
                                    <a:latin typeface="Cambria Math" panose="02040503050406030204" pitchFamily="18" charset="0"/>
                                    <a:cs typeface="Times New Roman" panose="02020603050405020304" pitchFamily="18" charset="0"/>
                                  </a:rPr>
                                </m:ctrlPr>
                              </m:sSub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𝑦</m:t>
                                    </m:r>
                                  </m:e>
                                </m:acc>
                              </m:e>
                              <m:sub>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m:rPr>
                                    <m:brk m:alnAt="25"/>
                                  </m:rPr>
                                  <a:rPr lang="en-US" altLang="zh-CN" sz="2000" i="1">
                                    <a:latin typeface="Cambria Math" panose="02040503050406030204" pitchFamily="18" charset="0"/>
                                    <a:cs typeface="Times New Roman" panose="02020603050405020304" pitchFamily="18" charset="0"/>
                                  </a:rPr>
                                  <m:t>𝑗</m:t>
                                </m:r>
                              </m:sub>
                              <m:sup>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𝑦</m:t>
                                    </m:r>
                                  </m:e>
                                  <m:sub>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𝑗</m:t>
                                    </m:r>
                                  </m:sub>
                                </m:sSub>
                              </m:sup>
                            </m:sSubSup>
                          </m:e>
                        </m:nary>
                      </m:e>
                    </m:nary>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4" name="TextBox 3">
                <a:extLst>
                  <a:ext uri="{FF2B5EF4-FFF2-40B4-BE49-F238E27FC236}">
                    <a16:creationId xmlns:a16="http://schemas.microsoft.com/office/drawing/2014/main" id="{5972B2BE-D489-102A-31CF-920B220761DD}"/>
                  </a:ext>
                </a:extLst>
              </p:cNvPr>
              <p:cNvSpPr txBox="1">
                <a:spLocks noRot="1" noChangeAspect="1" noMove="1" noResize="1" noEditPoints="1" noAdjustHandles="1" noChangeArrowheads="1" noChangeShapeType="1" noTextEdit="1"/>
              </p:cNvSpPr>
              <p:nvPr/>
            </p:nvSpPr>
            <p:spPr>
              <a:xfrm>
                <a:off x="838201" y="1690688"/>
                <a:ext cx="10515600" cy="522772"/>
              </a:xfrm>
              <a:prstGeom prst="rect">
                <a:avLst/>
              </a:prstGeom>
              <a:blipFill>
                <a:blip r:embed="rId3"/>
                <a:stretch>
                  <a:fillRect l="-724" t="-76744" b="-1209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B8ED874-B9F7-FCC3-3EFD-B6B0CEED7883}"/>
                  </a:ext>
                </a:extLst>
              </p:cNvPr>
              <p:cNvSpPr txBox="1"/>
              <p:nvPr/>
            </p:nvSpPr>
            <p:spPr>
              <a:xfrm>
                <a:off x="838199" y="2438790"/>
                <a:ext cx="10515600" cy="603435"/>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After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taking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average,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get: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𝑁𝐿𝐿</m:t>
                    </m:r>
                    <m:r>
                      <a:rPr lang="zh-CN" altLang="en-US"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𝐿𝑜𝑠𝑠</m:t>
                    </m:r>
                    <m:r>
                      <a:rPr lang="en-US" altLang="zh-CN" sz="2000" b="0" i="0"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r>
                          <a:rPr lang="en-US" altLang="zh-CN" sz="2000" b="0" i="1" smtClean="0">
                            <a:latin typeface="Cambria Math" panose="02040503050406030204" pitchFamily="18" charset="0"/>
                            <a:cs typeface="Times New Roman" panose="02020603050405020304" pitchFamily="18" charset="0"/>
                          </a:rPr>
                          <m:t>𝑛</m:t>
                        </m:r>
                      </m:den>
                    </m:f>
                    <m:nary>
                      <m:naryPr>
                        <m:chr m:val="∑"/>
                        <m:limLoc m:val="subSup"/>
                        <m:ctrlPr>
                          <a:rPr lang="zh-CN" altLang="en-US" sz="2000" i="1" smtClean="0">
                            <a:latin typeface="Cambria Math" panose="02040503050406030204" pitchFamily="18" charset="0"/>
                            <a:cs typeface="Times New Roman" panose="02020603050405020304" pitchFamily="18" charset="0"/>
                          </a:rPr>
                        </m:ctrlPr>
                      </m:naryPr>
                      <m:sub>
                        <m:r>
                          <m:rPr>
                            <m:brk m:alnAt="25"/>
                          </m:rP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=1</m:t>
                        </m:r>
                      </m:sub>
                      <m:sup>
                        <m:r>
                          <a:rPr lang="en-US" altLang="zh-CN" sz="2000" b="0" i="1" smtClean="0">
                            <a:latin typeface="Cambria Math" panose="02040503050406030204" pitchFamily="18" charset="0"/>
                            <a:cs typeface="Times New Roman" panose="02020603050405020304" pitchFamily="18" charset="0"/>
                          </a:rPr>
                          <m:t>𝑛</m:t>
                        </m:r>
                      </m:sup>
                      <m:e>
                        <m:nary>
                          <m:naryPr>
                            <m:chr m:val="∑"/>
                            <m:limLoc m:val="subSup"/>
                            <m:ctrlPr>
                              <a:rPr lang="en-US" altLang="zh-CN" sz="2000" i="1" smtClean="0">
                                <a:latin typeface="Cambria Math" panose="02040503050406030204" pitchFamily="18" charset="0"/>
                                <a:cs typeface="Times New Roman" panose="02020603050405020304" pitchFamily="18" charset="0"/>
                              </a:rPr>
                            </m:ctrlPr>
                          </m:naryPr>
                          <m:sub>
                            <m:r>
                              <m:rPr>
                                <m:brk m:alnAt="25"/>
                              </m:rPr>
                              <a:rPr lang="en-US" altLang="zh-CN" sz="2000" b="0" i="1" smtClean="0">
                                <a:latin typeface="Cambria Math" panose="02040503050406030204" pitchFamily="18" charset="0"/>
                                <a:cs typeface="Times New Roman" panose="02020603050405020304" pitchFamily="18" charset="0"/>
                              </a:rPr>
                              <m:t>𝑗</m:t>
                            </m:r>
                            <m:r>
                              <a:rPr lang="en-US" altLang="zh-CN" sz="2000" b="0" i="1" smtClean="0">
                                <a:latin typeface="Cambria Math" panose="02040503050406030204" pitchFamily="18" charset="0"/>
                                <a:cs typeface="Times New Roman" panose="02020603050405020304" pitchFamily="18" charset="0"/>
                              </a:rPr>
                              <m:t>=1</m:t>
                            </m:r>
                          </m:sub>
                          <m:sup>
                            <m:r>
                              <a:rPr lang="en-US" altLang="zh-CN" sz="2000" b="0" i="1" smtClean="0">
                                <a:latin typeface="Cambria Math" panose="02040503050406030204" pitchFamily="18" charset="0"/>
                                <a:cs typeface="Times New Roman" panose="02020603050405020304" pitchFamily="18" charset="0"/>
                              </a:rPr>
                              <m:t>𝑀</m:t>
                            </m:r>
                          </m:sup>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𝑦</m:t>
                                </m:r>
                              </m:e>
                              <m:sub>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log</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𝑦</m:t>
                                    </m:r>
                                  </m:e>
                                </m:acc>
                              </m:e>
                              <m:sub>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e>
                        </m:nary>
                      </m:e>
                    </m:nary>
                  </m:oMath>
                </a14:m>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CB8ED874-B9F7-FCC3-3EFD-B6B0CEED7883}"/>
                  </a:ext>
                </a:extLst>
              </p:cNvPr>
              <p:cNvSpPr txBox="1">
                <a:spLocks noRot="1" noChangeAspect="1" noMove="1" noResize="1" noEditPoints="1" noAdjustHandles="1" noChangeArrowheads="1" noChangeShapeType="1" noTextEdit="1"/>
              </p:cNvSpPr>
              <p:nvPr/>
            </p:nvSpPr>
            <p:spPr>
              <a:xfrm>
                <a:off x="838199" y="2438790"/>
                <a:ext cx="10515600" cy="603435"/>
              </a:xfrm>
              <a:prstGeom prst="rect">
                <a:avLst/>
              </a:prstGeom>
              <a:blipFill>
                <a:blip r:embed="rId4"/>
                <a:stretch>
                  <a:fillRect l="-603" t="-58333" b="-10625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8F0BA89-3EF8-E631-B263-96604BE4D5CC}"/>
              </a:ext>
            </a:extLst>
          </p:cNvPr>
          <p:cNvSpPr txBox="1"/>
          <p:nvPr/>
        </p:nvSpPr>
        <p:spPr>
          <a:xfrm>
            <a:off x="838199" y="3153678"/>
            <a:ext cx="10515600" cy="422039"/>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find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good parameters 𝜽,</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maximize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likelihood,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thus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minimize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p>
        </p:txBody>
      </p:sp>
      <p:sp>
        <p:nvSpPr>
          <p:cNvPr id="3" name="TextBox 2">
            <a:extLst>
              <a:ext uri="{FF2B5EF4-FFF2-40B4-BE49-F238E27FC236}">
                <a16:creationId xmlns:a16="http://schemas.microsoft.com/office/drawing/2014/main" id="{96A5570B-5B05-F8D8-279B-60BBB99596A2}"/>
              </a:ext>
            </a:extLst>
          </p:cNvPr>
          <p:cNvSpPr txBox="1"/>
          <p:nvPr/>
        </p:nvSpPr>
        <p:spPr>
          <a:xfrm>
            <a:off x="838199" y="3801046"/>
            <a:ext cx="10515600" cy="422039"/>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Compare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you</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find?</a:t>
            </a:r>
          </a:p>
        </p:txBody>
      </p:sp>
      <p:grpSp>
        <p:nvGrpSpPr>
          <p:cNvPr id="10" name="Group 9">
            <a:extLst>
              <a:ext uri="{FF2B5EF4-FFF2-40B4-BE49-F238E27FC236}">
                <a16:creationId xmlns:a16="http://schemas.microsoft.com/office/drawing/2014/main" id="{E58A5C9F-BEB1-0010-6102-A13809779AD4}"/>
              </a:ext>
            </a:extLst>
          </p:cNvPr>
          <p:cNvGrpSpPr/>
          <p:nvPr/>
        </p:nvGrpSpPr>
        <p:grpSpPr>
          <a:xfrm>
            <a:off x="1235901" y="4647482"/>
            <a:ext cx="9795353" cy="1039660"/>
            <a:chOff x="1198323" y="4540112"/>
            <a:chExt cx="9795353" cy="1039660"/>
          </a:xfrm>
        </p:grpSpPr>
        <p:sp>
          <p:nvSpPr>
            <p:cNvPr id="7" name="Rounded Rectangle 6">
              <a:extLst>
                <a:ext uri="{FF2B5EF4-FFF2-40B4-BE49-F238E27FC236}">
                  <a16:creationId xmlns:a16="http://schemas.microsoft.com/office/drawing/2014/main" id="{9D7A7193-E30D-288F-4B7C-88879EC08EA9}"/>
                </a:ext>
              </a:extLst>
            </p:cNvPr>
            <p:cNvSpPr/>
            <p:nvPr/>
          </p:nvSpPr>
          <p:spPr>
            <a:xfrm>
              <a:off x="1198323" y="4540112"/>
              <a:ext cx="9795353" cy="1039660"/>
            </a:xfrm>
            <a:prstGeom prst="roundRect">
              <a:avLst/>
            </a:prstGeom>
            <a:solidFill>
              <a:schemeClr val="accent4">
                <a:alpha val="15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EE98BD6-C363-349E-9189-B8966BAEEC8E}"/>
                </a:ext>
              </a:extLst>
            </p:cNvPr>
            <p:cNvSpPr txBox="1"/>
            <p:nvPr/>
          </p:nvSpPr>
          <p:spPr>
            <a:xfrm>
              <a:off x="2144037" y="4676728"/>
              <a:ext cx="7903923" cy="766428"/>
            </a:xfrm>
            <a:prstGeom prst="rect">
              <a:avLst/>
            </a:prstGeom>
            <a:noFill/>
          </p:spPr>
          <p:txBody>
            <a:bodyPr wrap="square" rtlCol="0">
              <a:spAutoFit/>
            </a:bodyPr>
            <a:lstStyle/>
            <a:p>
              <a:pPr algn="ctr">
                <a:lnSpc>
                  <a:spcPct val="114000"/>
                </a:lnSpc>
              </a:pPr>
              <a:r>
                <a:rPr lang="en-US" altLang="zh-CN" sz="2000" dirty="0">
                  <a:latin typeface="Times New Roman" panose="02020603050405020304" pitchFamily="18" charset="0"/>
                  <a:cs typeface="Times New Roman" panose="02020603050405020304" pitchFamily="18" charset="0"/>
                </a:rPr>
                <a:t>Maximizing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likelihood,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minimizing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negative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log-likelihood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same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minimizing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endParaRPr lang="en-US"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20175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lstStyle/>
          <a:p>
            <a:r>
              <a:rPr lang="en-US" altLang="zh-CN" dirty="0" err="1"/>
              <a:t>nn.NLLLoss</a:t>
            </a:r>
            <a:r>
              <a:rPr lang="zh-CN" altLang="en-US" dirty="0"/>
              <a:t> </a:t>
            </a:r>
            <a:r>
              <a:rPr lang="en-US" altLang="zh-CN" dirty="0"/>
              <a:t>in</a:t>
            </a:r>
            <a:r>
              <a:rPr lang="zh-CN" altLang="en-US" dirty="0"/>
              <a:t> </a:t>
            </a:r>
            <a:r>
              <a:rPr lang="en-US" altLang="zh-CN" dirty="0" err="1"/>
              <a:t>PyTorch</a:t>
            </a:r>
            <a:endParaRPr lang="en-US" dirty="0"/>
          </a:p>
        </p:txBody>
      </p:sp>
      <p:grpSp>
        <p:nvGrpSpPr>
          <p:cNvPr id="7" name="Group 6">
            <a:extLst>
              <a:ext uri="{FF2B5EF4-FFF2-40B4-BE49-F238E27FC236}">
                <a16:creationId xmlns:a16="http://schemas.microsoft.com/office/drawing/2014/main" id="{2B6D9035-9B27-9629-581F-39481BD27185}"/>
              </a:ext>
            </a:extLst>
          </p:cNvPr>
          <p:cNvGrpSpPr/>
          <p:nvPr/>
        </p:nvGrpSpPr>
        <p:grpSpPr>
          <a:xfrm>
            <a:off x="838200" y="1655620"/>
            <a:ext cx="10515600" cy="2227448"/>
            <a:chOff x="838199" y="1437460"/>
            <a:chExt cx="10515600" cy="2227448"/>
          </a:xfrm>
        </p:grpSpPr>
        <p:sp>
          <p:nvSpPr>
            <p:cNvPr id="6" name="Rounded Rectangle 5">
              <a:extLst>
                <a:ext uri="{FF2B5EF4-FFF2-40B4-BE49-F238E27FC236}">
                  <a16:creationId xmlns:a16="http://schemas.microsoft.com/office/drawing/2014/main" id="{B1CA06A9-B108-E7E4-5D4D-61C8625669C0}"/>
                </a:ext>
              </a:extLst>
            </p:cNvPr>
            <p:cNvSpPr/>
            <p:nvPr/>
          </p:nvSpPr>
          <p:spPr>
            <a:xfrm>
              <a:off x="838199" y="1437460"/>
              <a:ext cx="10515600" cy="2227448"/>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DD8684-E55D-E98C-ED2C-A36F5DC85ACB}"/>
                </a:ext>
              </a:extLst>
            </p:cNvPr>
            <p:cNvSpPr txBox="1"/>
            <p:nvPr/>
          </p:nvSpPr>
          <p:spPr>
            <a:xfrm>
              <a:off x="1135171" y="1517229"/>
              <a:ext cx="10218627" cy="2048766"/>
            </a:xfrm>
            <a:prstGeom prst="rect">
              <a:avLst/>
            </a:prstGeom>
            <a:noFill/>
          </p:spPr>
          <p:txBody>
            <a:bodyPr wrap="square">
              <a:spAutoFit/>
            </a:bodyPr>
            <a:lstStyle/>
            <a:p>
              <a:pPr algn="l">
                <a:lnSpc>
                  <a:spcPct val="114000"/>
                </a:lnSpc>
              </a:pPr>
              <a:r>
                <a:rPr lang="en-US" sz="1600" b="0" i="0" u="none" strike="noStrike" dirty="0">
                  <a:solidFill>
                    <a:srgbClr val="008000"/>
                  </a:solidFill>
                  <a:effectLst/>
                  <a:latin typeface="Courier New" panose="02070309020205020404" pitchFamily="49" charset="0"/>
                </a:rPr>
                <a:t># Example log probabilities and labels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err="1">
                  <a:solidFill>
                    <a:srgbClr val="000000"/>
                  </a:solidFill>
                  <a:effectLst/>
                  <a:latin typeface="Courier New" panose="02070309020205020404" pitchFamily="49" charset="0"/>
                </a:rPr>
                <a:t>log_probs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torch.log_softmax</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4</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000000"/>
                  </a:solidFill>
                  <a:effectLst/>
                  <a:latin typeface="Courier New" panose="02070309020205020404" pitchFamily="49" charset="0"/>
                </a:rPr>
                <a:t>labels = </a:t>
              </a:r>
              <a:r>
                <a:rPr lang="en-US" sz="1600" b="0" i="0" u="none" strike="noStrike" dirty="0" err="1">
                  <a:solidFill>
                    <a:srgbClr val="000000"/>
                  </a:solidFill>
                  <a:effectLst/>
                  <a:latin typeface="Courier New" panose="02070309020205020404" pitchFamily="49" charset="0"/>
                </a:rPr>
                <a:t>torch.tensor</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3</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2</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8000"/>
                  </a:solidFill>
                  <a:effectLst/>
                  <a:latin typeface="Courier New" panose="02070309020205020404" pitchFamily="49" charset="0"/>
                </a:rPr>
                <a:t># Class labels for each sample</a:t>
              </a:r>
              <a:endParaRPr lang="en-US" sz="1600" b="0" i="0" u="none" strike="noStrike" dirty="0">
                <a:solidFill>
                  <a:srgbClr val="000000"/>
                </a:solidFill>
                <a:effectLst/>
                <a:latin typeface="Courier New" panose="02070309020205020404" pitchFamily="49" charset="0"/>
              </a:endParaRPr>
            </a:p>
            <a:p>
              <a:pPr algn="l">
                <a:lnSpc>
                  <a:spcPct val="114000"/>
                </a:lnSpc>
              </a:pP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Negative Log Likelihood Loss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0000"/>
                  </a:solidFill>
                  <a:effectLst/>
                  <a:latin typeface="Courier New" panose="02070309020205020404" pitchFamily="49" charset="0"/>
                </a:rPr>
                <a:t>criterion = </a:t>
              </a:r>
              <a:r>
                <a:rPr lang="en-US" sz="1600" b="0" i="0" u="none" strike="noStrike" dirty="0" err="1">
                  <a:solidFill>
                    <a:srgbClr val="000000"/>
                  </a:solidFill>
                  <a:effectLst/>
                  <a:latin typeface="Courier New" panose="02070309020205020404" pitchFamily="49" charset="0"/>
                </a:rPr>
                <a:t>nn.NLLLoss</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000000"/>
                  </a:solidFill>
                  <a:effectLst/>
                  <a:latin typeface="Courier New" panose="02070309020205020404" pitchFamily="49" charset="0"/>
                </a:rPr>
                <a:t>loss = criterion(</a:t>
              </a:r>
              <a:r>
                <a:rPr lang="en-US" sz="1600" b="0" i="0" u="none" strike="noStrike" dirty="0" err="1">
                  <a:solidFill>
                    <a:srgbClr val="000000"/>
                  </a:solidFill>
                  <a:effectLst/>
                  <a:latin typeface="Courier New" panose="02070309020205020404" pitchFamily="49" charset="0"/>
                </a:rPr>
                <a:t>log_probs</a:t>
              </a:r>
              <a:r>
                <a:rPr lang="en-US" sz="1600" b="0" i="0" u="none" strike="noStrike" dirty="0">
                  <a:solidFill>
                    <a:srgbClr val="000000"/>
                  </a:solidFill>
                  <a:effectLst/>
                  <a:latin typeface="Courier New" panose="02070309020205020404" pitchFamily="49" charset="0"/>
                </a:rPr>
                <a:t>, labels)</a:t>
              </a:r>
            </a:p>
          </p:txBody>
        </p:sp>
      </p:grpSp>
      <p:grpSp>
        <p:nvGrpSpPr>
          <p:cNvPr id="8" name="Group 7">
            <a:extLst>
              <a:ext uri="{FF2B5EF4-FFF2-40B4-BE49-F238E27FC236}">
                <a16:creationId xmlns:a16="http://schemas.microsoft.com/office/drawing/2014/main" id="{B5D036A7-A2A3-1826-4C84-C31D4B641564}"/>
              </a:ext>
            </a:extLst>
          </p:cNvPr>
          <p:cNvGrpSpPr/>
          <p:nvPr/>
        </p:nvGrpSpPr>
        <p:grpSpPr>
          <a:xfrm>
            <a:off x="838195" y="3976947"/>
            <a:ext cx="7604344" cy="1136541"/>
            <a:chOff x="671853" y="4562863"/>
            <a:chExt cx="7604344" cy="1136541"/>
          </a:xfrm>
        </p:grpSpPr>
        <p:sp>
          <p:nvSpPr>
            <p:cNvPr id="9" name="Rounded Rectangle 8">
              <a:extLst>
                <a:ext uri="{FF2B5EF4-FFF2-40B4-BE49-F238E27FC236}">
                  <a16:creationId xmlns:a16="http://schemas.microsoft.com/office/drawing/2014/main" id="{72DFBEBF-7723-F7A1-DDC5-3474CF7A8B2B}"/>
                </a:ext>
              </a:extLst>
            </p:cNvPr>
            <p:cNvSpPr/>
            <p:nvPr/>
          </p:nvSpPr>
          <p:spPr>
            <a:xfrm>
              <a:off x="671853" y="4562863"/>
              <a:ext cx="7604344" cy="1136541"/>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E8D7CC1-B8FF-B5BB-C510-22BE5DB72BEC}"/>
                </a:ext>
              </a:extLst>
            </p:cNvPr>
            <p:cNvSpPr txBox="1"/>
            <p:nvPr/>
          </p:nvSpPr>
          <p:spPr>
            <a:xfrm>
              <a:off x="968825" y="4622186"/>
              <a:ext cx="7044325" cy="1077218"/>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tensor([[-2.1952, -2.0639, -0.3655, -4.2204, -2.9338],</a:t>
              </a:r>
            </a:p>
            <a:p>
              <a:r>
                <a:rPr lang="en-US" sz="1600" dirty="0">
                  <a:solidFill>
                    <a:schemeClr val="bg1"/>
                  </a:solidFill>
                  <a:latin typeface="Courier New" panose="02070309020205020404" pitchFamily="49" charset="0"/>
                  <a:cs typeface="Courier New" panose="02070309020205020404" pitchFamily="49" charset="0"/>
                </a:rPr>
                <a:t>        [-2.2309, -1.6147, -1.2787, -1.6363, -1.5118],</a:t>
              </a:r>
            </a:p>
            <a:p>
              <a:r>
                <a:rPr lang="en-US" sz="1600" dirty="0">
                  <a:solidFill>
                    <a:schemeClr val="bg1"/>
                  </a:solidFill>
                  <a:latin typeface="Courier New" panose="02070309020205020404" pitchFamily="49" charset="0"/>
                  <a:cs typeface="Courier New" panose="02070309020205020404" pitchFamily="49" charset="0"/>
                </a:rPr>
                <a:t>        [-2.1938, -3.0970, -1.5740, -1.3624, -0.9675],</a:t>
              </a:r>
            </a:p>
            <a:p>
              <a:r>
                <a:rPr lang="en-US" sz="1600" dirty="0">
                  <a:solidFill>
                    <a:schemeClr val="bg1"/>
                  </a:solidFill>
                  <a:latin typeface="Courier New" panose="02070309020205020404" pitchFamily="49" charset="0"/>
                  <a:cs typeface="Courier New" panose="02070309020205020404" pitchFamily="49" charset="0"/>
                </a:rPr>
                <a:t>        [-1.9533, -1.1320, -3.2088, -1.2513, -1.5640]])</a:t>
              </a:r>
            </a:p>
          </p:txBody>
        </p:sp>
      </p:grpSp>
      <p:sp>
        <p:nvSpPr>
          <p:cNvPr id="12" name="Rounded Rectangle 11">
            <a:extLst>
              <a:ext uri="{FF2B5EF4-FFF2-40B4-BE49-F238E27FC236}">
                <a16:creationId xmlns:a16="http://schemas.microsoft.com/office/drawing/2014/main" id="{9AF6E734-8265-A064-1E21-12022BDFBBCB}"/>
              </a:ext>
            </a:extLst>
          </p:cNvPr>
          <p:cNvSpPr/>
          <p:nvPr/>
        </p:nvSpPr>
        <p:spPr>
          <a:xfrm>
            <a:off x="1135172" y="2079321"/>
            <a:ext cx="1532872" cy="263046"/>
          </a:xfrm>
          <a:prstGeom prst="roundRect">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DEACF904-CBAC-244B-F61B-B074FDC879E4}"/>
              </a:ext>
            </a:extLst>
          </p:cNvPr>
          <p:cNvCxnSpPr>
            <a:cxnSpLocks/>
            <a:stCxn id="12" idx="1"/>
            <a:endCxn id="9" idx="1"/>
          </p:cNvCxnSpPr>
          <p:nvPr/>
        </p:nvCxnSpPr>
        <p:spPr>
          <a:xfrm rot="10800000" flipV="1">
            <a:off x="838196" y="2210844"/>
            <a:ext cx="296977" cy="2334374"/>
          </a:xfrm>
          <a:prstGeom prst="curvedConnector3">
            <a:avLst>
              <a:gd name="adj1" fmla="val 176976"/>
            </a:avLst>
          </a:prstGeom>
          <a:ln w="19050">
            <a:solidFill>
              <a:srgbClr val="4B9CD3"/>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111F5820-685F-C038-170C-D7B99F1FEA82}"/>
              </a:ext>
            </a:extLst>
          </p:cNvPr>
          <p:cNvSpPr/>
          <p:nvPr/>
        </p:nvSpPr>
        <p:spPr>
          <a:xfrm>
            <a:off x="1135171" y="2342367"/>
            <a:ext cx="919097" cy="263046"/>
          </a:xfrm>
          <a:prstGeom prst="roundRect">
            <a:avLst/>
          </a:prstGeom>
          <a:solidFill>
            <a:srgbClr val="653C76">
              <a:alpha val="15000"/>
            </a:srgbClr>
          </a:solidFill>
          <a:ln w="28575">
            <a:solidFill>
              <a:srgbClr val="653C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BD6402DB-E9FB-2363-C5D5-04AA0A569824}"/>
              </a:ext>
            </a:extLst>
          </p:cNvPr>
          <p:cNvCxnSpPr>
            <a:cxnSpLocks/>
            <a:stCxn id="15" idx="1"/>
            <a:endCxn id="18" idx="1"/>
          </p:cNvCxnSpPr>
          <p:nvPr/>
        </p:nvCxnSpPr>
        <p:spPr>
          <a:xfrm rot="10800000" flipV="1">
            <a:off x="838195" y="2473890"/>
            <a:ext cx="296976" cy="2960322"/>
          </a:xfrm>
          <a:prstGeom prst="curvedConnector3">
            <a:avLst>
              <a:gd name="adj1" fmla="val 176976"/>
            </a:avLst>
          </a:prstGeom>
          <a:ln w="19050">
            <a:solidFill>
              <a:srgbClr val="653C76"/>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D7209D-B7D4-E5C5-3910-365CCFA95092}"/>
              </a:ext>
            </a:extLst>
          </p:cNvPr>
          <p:cNvGrpSpPr/>
          <p:nvPr/>
        </p:nvGrpSpPr>
        <p:grpSpPr>
          <a:xfrm>
            <a:off x="838195" y="5205612"/>
            <a:ext cx="5652353" cy="457200"/>
            <a:chOff x="671853" y="4562863"/>
            <a:chExt cx="5652353" cy="457200"/>
          </a:xfrm>
        </p:grpSpPr>
        <p:sp>
          <p:nvSpPr>
            <p:cNvPr id="18" name="Rounded Rectangle 17">
              <a:extLst>
                <a:ext uri="{FF2B5EF4-FFF2-40B4-BE49-F238E27FC236}">
                  <a16:creationId xmlns:a16="http://schemas.microsoft.com/office/drawing/2014/main" id="{4A8758B8-5155-AB67-3BE1-1AF6AC7DAFA9}"/>
                </a:ext>
              </a:extLst>
            </p:cNvPr>
            <p:cNvSpPr/>
            <p:nvPr/>
          </p:nvSpPr>
          <p:spPr>
            <a:xfrm>
              <a:off x="671853" y="4562863"/>
              <a:ext cx="5652353" cy="4572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95F1D374-BAF5-898B-680D-7CDFC325CCC9}"/>
                </a:ext>
              </a:extLst>
            </p:cNvPr>
            <p:cNvSpPr txBox="1"/>
            <p:nvPr/>
          </p:nvSpPr>
          <p:spPr>
            <a:xfrm>
              <a:off x="968825" y="4622186"/>
              <a:ext cx="5355381" cy="338554"/>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tensor([1, 0, 3, 2])</a:t>
              </a:r>
            </a:p>
          </p:txBody>
        </p:sp>
      </p:grpSp>
      <p:sp>
        <p:nvSpPr>
          <p:cNvPr id="21" name="Rounded Rectangle 20">
            <a:extLst>
              <a:ext uri="{FF2B5EF4-FFF2-40B4-BE49-F238E27FC236}">
                <a16:creationId xmlns:a16="http://schemas.microsoft.com/office/drawing/2014/main" id="{0F8AD870-FC9A-A960-5BB8-4D8DAE8D7408}"/>
              </a:ext>
            </a:extLst>
          </p:cNvPr>
          <p:cNvSpPr/>
          <p:nvPr/>
        </p:nvSpPr>
        <p:spPr>
          <a:xfrm>
            <a:off x="1135171" y="3472396"/>
            <a:ext cx="630999" cy="263046"/>
          </a:xfrm>
          <a:prstGeom prst="roundRect">
            <a:avLst/>
          </a:prstGeom>
          <a:solidFill>
            <a:srgbClr val="F17475">
              <a:alpha val="15000"/>
            </a:srgbClr>
          </a:solidFill>
          <a:ln w="28575">
            <a:solidFill>
              <a:srgbClr val="F17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urved Connector 21">
            <a:extLst>
              <a:ext uri="{FF2B5EF4-FFF2-40B4-BE49-F238E27FC236}">
                <a16:creationId xmlns:a16="http://schemas.microsoft.com/office/drawing/2014/main" id="{BB04938F-8F3F-7809-72DF-26AF2EFD6EA9}"/>
              </a:ext>
            </a:extLst>
          </p:cNvPr>
          <p:cNvCxnSpPr>
            <a:cxnSpLocks/>
            <a:stCxn id="21" idx="1"/>
            <a:endCxn id="25" idx="1"/>
          </p:cNvCxnSpPr>
          <p:nvPr/>
        </p:nvCxnSpPr>
        <p:spPr>
          <a:xfrm rot="10800000" flipV="1">
            <a:off x="838195" y="3603919"/>
            <a:ext cx="296977" cy="2387196"/>
          </a:xfrm>
          <a:prstGeom prst="curvedConnector3">
            <a:avLst>
              <a:gd name="adj1" fmla="val 176976"/>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6CA6F5B-405C-8C9A-09A1-765B3F27C4C7}"/>
              </a:ext>
            </a:extLst>
          </p:cNvPr>
          <p:cNvGrpSpPr/>
          <p:nvPr/>
        </p:nvGrpSpPr>
        <p:grpSpPr>
          <a:xfrm>
            <a:off x="838194" y="5762515"/>
            <a:ext cx="5652353" cy="457200"/>
            <a:chOff x="671853" y="4562863"/>
            <a:chExt cx="5652353" cy="457200"/>
          </a:xfrm>
        </p:grpSpPr>
        <p:sp>
          <p:nvSpPr>
            <p:cNvPr id="25" name="Rounded Rectangle 24">
              <a:extLst>
                <a:ext uri="{FF2B5EF4-FFF2-40B4-BE49-F238E27FC236}">
                  <a16:creationId xmlns:a16="http://schemas.microsoft.com/office/drawing/2014/main" id="{BC7914DD-3C40-45EB-5D3F-B9C602477168}"/>
                </a:ext>
              </a:extLst>
            </p:cNvPr>
            <p:cNvSpPr/>
            <p:nvPr/>
          </p:nvSpPr>
          <p:spPr>
            <a:xfrm>
              <a:off x="671853" y="4562863"/>
              <a:ext cx="5652353" cy="45720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6E6ED88F-D1B6-C9E1-70F6-A5985FCD707D}"/>
                </a:ext>
              </a:extLst>
            </p:cNvPr>
            <p:cNvSpPr txBox="1"/>
            <p:nvPr/>
          </p:nvSpPr>
          <p:spPr>
            <a:xfrm>
              <a:off x="968825" y="4622186"/>
              <a:ext cx="5355381" cy="338554"/>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tensor(2.2165)</a:t>
              </a:r>
            </a:p>
          </p:txBody>
        </p:sp>
      </p:grpSp>
      <p:sp>
        <p:nvSpPr>
          <p:cNvPr id="3" name="TextBox 2">
            <a:extLst>
              <a:ext uri="{FF2B5EF4-FFF2-40B4-BE49-F238E27FC236}">
                <a16:creationId xmlns:a16="http://schemas.microsoft.com/office/drawing/2014/main" id="{3198A84E-EC0B-DAB6-FACE-967A0A238178}"/>
              </a:ext>
            </a:extLst>
          </p:cNvPr>
          <p:cNvSpPr txBox="1"/>
          <p:nvPr/>
        </p:nvSpPr>
        <p:spPr>
          <a:xfrm>
            <a:off x="8476463" y="4030585"/>
            <a:ext cx="3085060" cy="1077218"/>
          </a:xfrm>
          <a:prstGeom prst="rect">
            <a:avLst/>
          </a:prstGeom>
          <a:noFill/>
        </p:spPr>
        <p:txBody>
          <a:bodyPr wrap="square" rtlCol="0">
            <a:spAutoFit/>
          </a:bodyPr>
          <a:lstStyle/>
          <a:p>
            <a:r>
              <a:rPr lang="en-US" altLang="zh-CN" sz="1600" dirty="0">
                <a:solidFill>
                  <a:srgbClr val="4B9CD3"/>
                </a:solidFill>
                <a:latin typeface="Times New Roman" panose="02020603050405020304" pitchFamily="18" charset="0"/>
                <a:cs typeface="Times New Roman" panose="02020603050405020304" pitchFamily="18" charset="0"/>
              </a:rPr>
              <a:t>Should be </a:t>
            </a:r>
            <a:r>
              <a:rPr lang="en-US" altLang="zh-CN" sz="1600" b="1" dirty="0">
                <a:solidFill>
                  <a:srgbClr val="4B9CD3"/>
                </a:solidFill>
                <a:latin typeface="Times New Roman" panose="02020603050405020304" pitchFamily="18" charset="0"/>
                <a:cs typeface="Times New Roman" panose="02020603050405020304" pitchFamily="18" charset="0"/>
              </a:rPr>
              <a:t>log probabilities</a:t>
            </a:r>
            <a:r>
              <a:rPr lang="en-US" altLang="zh-CN" sz="1600" dirty="0">
                <a:solidFill>
                  <a:srgbClr val="4B9CD3"/>
                </a:solidFill>
                <a:latin typeface="Times New Roman" panose="02020603050405020304" pitchFamily="18" charset="0"/>
                <a:cs typeface="Times New Roman" panose="02020603050405020304" pitchFamily="18" charset="0"/>
              </a:rPr>
              <a:t>, typically obtained by applying </a:t>
            </a:r>
            <a:r>
              <a:rPr lang="en-US" altLang="zh-CN" sz="1400" dirty="0" err="1">
                <a:solidFill>
                  <a:srgbClr val="4B9CD3"/>
                </a:solidFill>
                <a:latin typeface="Courier New" panose="02070309020205020404" pitchFamily="49" charset="0"/>
                <a:cs typeface="Courier New" panose="02070309020205020404" pitchFamily="49" charset="0"/>
              </a:rPr>
              <a:t>torch.log_softmax</a:t>
            </a:r>
            <a:r>
              <a:rPr lang="en-US" altLang="zh-CN" sz="1600" dirty="0">
                <a:solidFill>
                  <a:srgbClr val="4B9CD3"/>
                </a:solidFill>
                <a:latin typeface="Times New Roman" panose="02020603050405020304" pitchFamily="18" charset="0"/>
                <a:cs typeface="Times New Roman" panose="02020603050405020304" pitchFamily="18" charset="0"/>
              </a:rPr>
              <a:t> to the neural network's output.</a:t>
            </a:r>
            <a:endParaRPr lang="en-US" sz="1600" b="1" dirty="0">
              <a:solidFill>
                <a:srgbClr val="4B9CD3"/>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F74CC06-4FE6-B0D4-2206-6C81480BAE93}"/>
              </a:ext>
            </a:extLst>
          </p:cNvPr>
          <p:cNvSpPr txBox="1"/>
          <p:nvPr/>
        </p:nvSpPr>
        <p:spPr>
          <a:xfrm>
            <a:off x="6587611" y="5186017"/>
            <a:ext cx="4662831" cy="584775"/>
          </a:xfrm>
          <a:prstGeom prst="rect">
            <a:avLst/>
          </a:prstGeom>
          <a:noFill/>
        </p:spPr>
        <p:txBody>
          <a:bodyPr wrap="square" rtlCol="0">
            <a:spAutoFit/>
          </a:bodyPr>
          <a:lstStyle/>
          <a:p>
            <a:r>
              <a:rPr lang="en-US" altLang="zh-CN" sz="1600" dirty="0">
                <a:solidFill>
                  <a:srgbClr val="653C76"/>
                </a:solidFill>
                <a:latin typeface="Times New Roman" panose="02020603050405020304" pitchFamily="18" charset="0"/>
                <a:cs typeface="Times New Roman" panose="02020603050405020304" pitchFamily="18" charset="0"/>
              </a:rPr>
              <a:t>Similar to </a:t>
            </a:r>
            <a:r>
              <a:rPr lang="en-US" altLang="zh-CN" sz="1400" dirty="0" err="1">
                <a:solidFill>
                  <a:srgbClr val="653C76"/>
                </a:solidFill>
                <a:latin typeface="Courier New" panose="02070309020205020404" pitchFamily="49" charset="0"/>
                <a:cs typeface="Courier New" panose="02070309020205020404" pitchFamily="49" charset="0"/>
              </a:rPr>
              <a:t>nn.CrossEntropyLoss</a:t>
            </a:r>
            <a:r>
              <a:rPr lang="en-US" altLang="zh-CN" sz="1600" dirty="0">
                <a:solidFill>
                  <a:srgbClr val="653C76"/>
                </a:solidFill>
                <a:latin typeface="Times New Roman" panose="02020603050405020304" pitchFamily="18" charset="0"/>
                <a:cs typeface="Times New Roman" panose="02020603050405020304" pitchFamily="18" charset="0"/>
              </a:rPr>
              <a:t>,</a:t>
            </a:r>
            <a:r>
              <a:rPr lang="zh-CN" altLang="en-US" sz="1600" dirty="0">
                <a:solidFill>
                  <a:srgbClr val="653C76"/>
                </a:solidFill>
                <a:latin typeface="Times New Roman" panose="02020603050405020304" pitchFamily="18" charset="0"/>
                <a:cs typeface="Times New Roman" panose="02020603050405020304" pitchFamily="18" charset="0"/>
              </a:rPr>
              <a:t> </a:t>
            </a:r>
            <a:r>
              <a:rPr lang="en-US" altLang="zh-CN" sz="1600" dirty="0">
                <a:solidFill>
                  <a:srgbClr val="653C76"/>
                </a:solidFill>
                <a:latin typeface="Times New Roman" panose="02020603050405020304" pitchFamily="18" charset="0"/>
                <a:cs typeface="Times New Roman" panose="02020603050405020304" pitchFamily="18" charset="0"/>
              </a:rPr>
              <a:t>should contain the class indices and should be of type </a:t>
            </a:r>
            <a:r>
              <a:rPr lang="en-US" altLang="zh-CN" sz="1400" dirty="0" err="1">
                <a:solidFill>
                  <a:srgbClr val="653C76"/>
                </a:solidFill>
                <a:latin typeface="Courier New" panose="02070309020205020404" pitchFamily="49" charset="0"/>
                <a:cs typeface="Courier New" panose="02070309020205020404" pitchFamily="49" charset="0"/>
              </a:rPr>
              <a:t>torch.long</a:t>
            </a:r>
            <a:r>
              <a:rPr lang="en-US" altLang="zh-CN" sz="1600" dirty="0">
                <a:solidFill>
                  <a:srgbClr val="653C76"/>
                </a:solidFill>
                <a:latin typeface="Times New Roman" panose="02020603050405020304" pitchFamily="18" charset="0"/>
                <a:cs typeface="Times New Roman" panose="02020603050405020304" pitchFamily="18" charset="0"/>
              </a:rPr>
              <a:t>.</a:t>
            </a:r>
            <a:endParaRPr lang="en-US" sz="1600" dirty="0">
              <a:solidFill>
                <a:srgbClr val="653C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579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animBg="1"/>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C15EA-63EB-8278-537F-2F725EAC5E8E}"/>
              </a:ext>
            </a:extLst>
          </p:cNvPr>
          <p:cNvSpPr>
            <a:spLocks noGrp="1"/>
          </p:cNvSpPr>
          <p:nvPr>
            <p:ph type="title"/>
          </p:nvPr>
        </p:nvSpPr>
        <p:spPr/>
        <p:txBody>
          <a:bodyPr/>
          <a:lstStyle/>
          <a:p>
            <a:r>
              <a:rPr lang="en-US" altLang="zh-CN" dirty="0"/>
              <a:t>Loss</a:t>
            </a:r>
            <a:r>
              <a:rPr lang="zh-CN" altLang="en-US" dirty="0"/>
              <a:t> </a:t>
            </a:r>
            <a:r>
              <a:rPr lang="en-US" altLang="zh-CN" dirty="0"/>
              <a:t>Function</a:t>
            </a:r>
            <a:r>
              <a:rPr lang="zh-CN" altLang="en-US" dirty="0"/>
              <a:t> </a:t>
            </a:r>
            <a:r>
              <a:rPr lang="en-US" altLang="zh-CN" dirty="0"/>
              <a:t>for</a:t>
            </a:r>
            <a:r>
              <a:rPr lang="zh-CN" altLang="en-US" dirty="0"/>
              <a:t> </a:t>
            </a:r>
            <a:r>
              <a:rPr lang="en-US" altLang="zh-CN" dirty="0"/>
              <a:t>Classification</a:t>
            </a:r>
            <a:r>
              <a:rPr lang="zh-CN" altLang="en-US" dirty="0"/>
              <a:t> </a:t>
            </a:r>
            <a:r>
              <a:rPr lang="en-US" altLang="zh-CN" dirty="0"/>
              <a:t>Summary</a:t>
            </a:r>
            <a:endParaRPr lang="en-US" dirty="0"/>
          </a:p>
        </p:txBody>
      </p:sp>
      <p:graphicFrame>
        <p:nvGraphicFramePr>
          <p:cNvPr id="6" name="Table 5">
            <a:extLst>
              <a:ext uri="{FF2B5EF4-FFF2-40B4-BE49-F238E27FC236}">
                <a16:creationId xmlns:a16="http://schemas.microsoft.com/office/drawing/2014/main" id="{CE3F6AEF-AE61-26E8-CB45-CF14224051A1}"/>
              </a:ext>
            </a:extLst>
          </p:cNvPr>
          <p:cNvGraphicFramePr>
            <a:graphicFrameLocks noGrp="1"/>
          </p:cNvGraphicFramePr>
          <p:nvPr>
            <p:extLst>
              <p:ext uri="{D42A27DB-BD31-4B8C-83A1-F6EECF244321}">
                <p14:modId xmlns:p14="http://schemas.microsoft.com/office/powerpoint/2010/main" val="1789044194"/>
              </p:ext>
            </p:extLst>
          </p:nvPr>
        </p:nvGraphicFramePr>
        <p:xfrm>
          <a:off x="838201" y="1402914"/>
          <a:ext cx="10515599" cy="5090998"/>
        </p:xfrm>
        <a:graphic>
          <a:graphicData uri="http://schemas.openxmlformats.org/drawingml/2006/table">
            <a:tbl>
              <a:tblPr firstRow="1">
                <a:tableStyleId>{FABFCF23-3B69-468F-B69F-88F6DE6A72F2}</a:tableStyleId>
              </a:tblPr>
              <a:tblGrid>
                <a:gridCol w="1378906">
                  <a:extLst>
                    <a:ext uri="{9D8B030D-6E8A-4147-A177-3AD203B41FA5}">
                      <a16:colId xmlns:a16="http://schemas.microsoft.com/office/drawing/2014/main" val="2686198894"/>
                    </a:ext>
                  </a:extLst>
                </a:gridCol>
                <a:gridCol w="3093929">
                  <a:extLst>
                    <a:ext uri="{9D8B030D-6E8A-4147-A177-3AD203B41FA5}">
                      <a16:colId xmlns:a16="http://schemas.microsoft.com/office/drawing/2014/main" val="2269270530"/>
                    </a:ext>
                  </a:extLst>
                </a:gridCol>
                <a:gridCol w="2417523">
                  <a:extLst>
                    <a:ext uri="{9D8B030D-6E8A-4147-A177-3AD203B41FA5}">
                      <a16:colId xmlns:a16="http://schemas.microsoft.com/office/drawing/2014/main" val="2414184492"/>
                    </a:ext>
                  </a:extLst>
                </a:gridCol>
                <a:gridCol w="1640909">
                  <a:extLst>
                    <a:ext uri="{9D8B030D-6E8A-4147-A177-3AD203B41FA5}">
                      <a16:colId xmlns:a16="http://schemas.microsoft.com/office/drawing/2014/main" val="3200316600"/>
                    </a:ext>
                  </a:extLst>
                </a:gridCol>
                <a:gridCol w="1984332">
                  <a:extLst>
                    <a:ext uri="{9D8B030D-6E8A-4147-A177-3AD203B41FA5}">
                      <a16:colId xmlns:a16="http://schemas.microsoft.com/office/drawing/2014/main" val="3131028043"/>
                    </a:ext>
                  </a:extLst>
                </a:gridCol>
              </a:tblGrid>
              <a:tr h="349483">
                <a:tc>
                  <a:txBody>
                    <a:bodyPr/>
                    <a:lstStyle/>
                    <a:p>
                      <a:pPr algn="ctr" fontAlgn="b"/>
                      <a:r>
                        <a:rPr lang="en-US" sz="1700" b="1" dirty="0">
                          <a:effectLst/>
                          <a:latin typeface="Times New Roman" panose="02020603050405020304" pitchFamily="18" charset="0"/>
                          <a:cs typeface="Times New Roman" panose="02020603050405020304" pitchFamily="18" charset="0"/>
                        </a:rPr>
                        <a:t>Loss Function</a:t>
                      </a:r>
                    </a:p>
                  </a:txBody>
                  <a:tcPr marL="34811" marR="34811" marT="17405" marB="17405" anchor="ctr"/>
                </a:tc>
                <a:tc>
                  <a:txBody>
                    <a:bodyPr/>
                    <a:lstStyle/>
                    <a:p>
                      <a:pPr algn="ctr" fontAlgn="b"/>
                      <a:r>
                        <a:rPr lang="en-US" sz="1700" b="1">
                          <a:effectLst/>
                          <a:latin typeface="Times New Roman" panose="02020603050405020304" pitchFamily="18" charset="0"/>
                          <a:cs typeface="Times New Roman" panose="02020603050405020304" pitchFamily="18" charset="0"/>
                        </a:rPr>
                        <a:t>Advantages</a:t>
                      </a:r>
                    </a:p>
                  </a:txBody>
                  <a:tcPr marL="0" marR="45720" anchor="ctr"/>
                </a:tc>
                <a:tc>
                  <a:txBody>
                    <a:bodyPr/>
                    <a:lstStyle/>
                    <a:p>
                      <a:pPr algn="ctr" fontAlgn="b"/>
                      <a:r>
                        <a:rPr lang="en-US" sz="1700" b="1">
                          <a:effectLst/>
                          <a:latin typeface="Times New Roman" panose="02020603050405020304" pitchFamily="18" charset="0"/>
                          <a:cs typeface="Times New Roman" panose="02020603050405020304" pitchFamily="18" charset="0"/>
                        </a:rPr>
                        <a:t>Disadvantages</a:t>
                      </a:r>
                    </a:p>
                  </a:txBody>
                  <a:tcPr marL="0" marR="34811" marT="17405" marB="17405" anchor="ctr"/>
                </a:tc>
                <a:tc>
                  <a:txBody>
                    <a:bodyPr/>
                    <a:lstStyle/>
                    <a:p>
                      <a:pPr algn="ctr" fontAlgn="b"/>
                      <a:r>
                        <a:rPr lang="en-US" sz="1700" b="1">
                          <a:effectLst/>
                          <a:latin typeface="Times New Roman" panose="02020603050405020304" pitchFamily="18" charset="0"/>
                          <a:cs typeface="Times New Roman" panose="02020603050405020304" pitchFamily="18" charset="0"/>
                        </a:rPr>
                        <a:t>Usage Scenario</a:t>
                      </a:r>
                    </a:p>
                  </a:txBody>
                  <a:tcPr marL="0" marR="34811" marT="17405" marB="17405" anchor="ctr"/>
                </a:tc>
                <a:tc>
                  <a:txBody>
                    <a:bodyPr/>
                    <a:lstStyle/>
                    <a:p>
                      <a:pPr algn="ctr" fontAlgn="b"/>
                      <a:r>
                        <a:rPr lang="en-US" sz="1700" b="1" dirty="0" err="1">
                          <a:effectLst/>
                          <a:latin typeface="Times New Roman" panose="02020603050405020304" pitchFamily="18" charset="0"/>
                          <a:cs typeface="Times New Roman" panose="02020603050405020304" pitchFamily="18" charset="0"/>
                        </a:rPr>
                        <a:t>PyTorch</a:t>
                      </a:r>
                      <a:r>
                        <a:rPr lang="en-US" sz="1700" b="1" dirty="0">
                          <a:effectLst/>
                          <a:latin typeface="Times New Roman" panose="02020603050405020304" pitchFamily="18" charset="0"/>
                          <a:cs typeface="Times New Roman" panose="02020603050405020304" pitchFamily="18" charset="0"/>
                        </a:rPr>
                        <a:t> Example</a:t>
                      </a:r>
                    </a:p>
                  </a:txBody>
                  <a:tcPr marL="0" marR="34811" marT="17405" marB="17405" anchor="ctr"/>
                </a:tc>
                <a:extLst>
                  <a:ext uri="{0D108BD9-81ED-4DB2-BD59-A6C34878D82A}">
                    <a16:rowId xmlns:a16="http://schemas.microsoft.com/office/drawing/2014/main" val="3901428020"/>
                  </a:ext>
                </a:extLst>
              </a:tr>
              <a:tr h="1236619">
                <a:tc>
                  <a:txBody>
                    <a:bodyPr/>
                    <a:lstStyle/>
                    <a:p>
                      <a:pPr algn="ctr" fontAlgn="base"/>
                      <a:r>
                        <a:rPr lang="en-US" sz="1600" b="1" dirty="0">
                          <a:effectLst/>
                          <a:latin typeface="Times New Roman" panose="02020603050405020304" pitchFamily="18" charset="0"/>
                          <a:cs typeface="Times New Roman" panose="02020603050405020304" pitchFamily="18" charset="0"/>
                        </a:rPr>
                        <a:t>Binary Cros</a:t>
                      </a:r>
                      <a:r>
                        <a:rPr lang="en-US" altLang="zh-CN" sz="1600" b="1" dirty="0">
                          <a:effectLst/>
                          <a:latin typeface="Times New Roman" panose="02020603050405020304" pitchFamily="18" charset="0"/>
                          <a:cs typeface="Times New Roman" panose="02020603050405020304" pitchFamily="18" charset="0"/>
                        </a:rPr>
                        <a:t>s</a:t>
                      </a:r>
                      <a:r>
                        <a:rPr lang="zh-CN" altLang="en-US" sz="1600" b="1" dirty="0">
                          <a:effectLst/>
                          <a:latin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cs typeface="Times New Roman" panose="02020603050405020304" pitchFamily="18" charset="0"/>
                        </a:rPr>
                        <a:t>Entropy Loss</a:t>
                      </a:r>
                      <a:endParaRPr lang="en-US" sz="1600" dirty="0">
                        <a:effectLst/>
                        <a:latin typeface="Times New Roman" panose="02020603050405020304" pitchFamily="18" charset="0"/>
                        <a:cs typeface="Times New Roman" panose="02020603050405020304" pitchFamily="18" charset="0"/>
                      </a:endParaRPr>
                    </a:p>
                  </a:txBody>
                  <a:tcPr marL="34811" marR="34811" marT="17405" marB="17405" anchor="ctr">
                    <a:lnL w="12700" cmpd="sng">
                      <a:noFill/>
                    </a:lnL>
                  </a:tcPr>
                </a:tc>
                <a:tc>
                  <a:txBody>
                    <a:bodyPr/>
                    <a:lstStyle/>
                    <a:p>
                      <a:pPr marL="285750" indent="-285750" algn="ctr" fontAlgn="base">
                        <a:buFont typeface="Arial" panose="020B0604020202020204" pitchFamily="34" charset="0"/>
                        <a:buChar char="•"/>
                      </a:pPr>
                      <a:r>
                        <a:rPr lang="en-US" altLang="zh-CN" sz="1600" dirty="0">
                          <a:effectLst/>
                          <a:latin typeface="Times New Roman" panose="02020603050405020304" pitchFamily="18" charset="0"/>
                          <a:cs typeface="Times New Roman" panose="02020603050405020304" pitchFamily="18" charset="0"/>
                        </a:rPr>
                        <a:t>Handles imbalanced datasets</a:t>
                      </a:r>
                    </a:p>
                    <a:p>
                      <a:pPr marL="285750" indent="-285750" algn="ctr" fontAlgn="base">
                        <a:buFont typeface="Arial" panose="020B0604020202020204" pitchFamily="34" charset="0"/>
                        <a:buChar char="•"/>
                      </a:pPr>
                      <a:r>
                        <a:rPr lang="en-US" altLang="zh-CN" sz="1600" dirty="0">
                          <a:effectLst/>
                          <a:latin typeface="Times New Roman" panose="02020603050405020304" pitchFamily="18" charset="0"/>
                          <a:cs typeface="Times New Roman" panose="02020603050405020304" pitchFamily="18" charset="0"/>
                        </a:rPr>
                        <a:t>E</a:t>
                      </a:r>
                      <a:r>
                        <a:rPr lang="en-US" sz="1600" dirty="0">
                          <a:effectLst/>
                          <a:latin typeface="Times New Roman" panose="02020603050405020304" pitchFamily="18" charset="0"/>
                          <a:cs typeface="Times New Roman" panose="02020603050405020304" pitchFamily="18" charset="0"/>
                        </a:rPr>
                        <a:t>ncourages</a:t>
                      </a:r>
                      <a:r>
                        <a:rPr lang="zh-CN" altLang="en-US" sz="1600" dirty="0">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model to predict high probabilities for the correct class.</a:t>
                      </a:r>
                    </a:p>
                  </a:txBody>
                  <a:tcPr marL="0" marR="45720" anchor="ctr"/>
                </a:tc>
                <a:tc>
                  <a:txBody>
                    <a:bodyPr/>
                    <a:lstStyle/>
                    <a:p>
                      <a:pPr marL="0" indent="0" algn="ctr" fontAlgn="base">
                        <a:buFont typeface="Arial" panose="020B0604020202020204" pitchFamily="34" charset="0"/>
                        <a:buNone/>
                      </a:pPr>
                      <a:r>
                        <a:rPr lang="en-US" altLang="zh-CN" sz="1600" dirty="0">
                          <a:effectLst/>
                          <a:latin typeface="Times New Roman" panose="02020603050405020304" pitchFamily="18" charset="0"/>
                          <a:cs typeface="Times New Roman" panose="02020603050405020304" pitchFamily="18" charset="0"/>
                        </a:rPr>
                        <a:t>V</a:t>
                      </a:r>
                      <a:r>
                        <a:rPr lang="en-US" sz="1600" dirty="0">
                          <a:effectLst/>
                          <a:latin typeface="Times New Roman" panose="02020603050405020304" pitchFamily="18" charset="0"/>
                          <a:cs typeface="Times New Roman" panose="02020603050405020304" pitchFamily="18" charset="0"/>
                        </a:rPr>
                        <a:t>anishing gradient and slow convergence when the predicted probabilities are far from the true labels.</a:t>
                      </a:r>
                    </a:p>
                  </a:txBody>
                  <a:tcPr marL="0" marR="34811" marT="17405" marB="17405" anchor="ctr"/>
                </a:tc>
                <a:tc>
                  <a:txBody>
                    <a:bodyPr/>
                    <a:lstStyle/>
                    <a:p>
                      <a:pPr algn="ctr" fontAlgn="base"/>
                      <a:r>
                        <a:rPr lang="en-US" sz="1600" dirty="0">
                          <a:effectLst/>
                          <a:latin typeface="Times New Roman" panose="02020603050405020304" pitchFamily="18" charset="0"/>
                          <a:cs typeface="Times New Roman" panose="02020603050405020304" pitchFamily="18" charset="0"/>
                        </a:rPr>
                        <a:t>Binary classification</a:t>
                      </a:r>
                    </a:p>
                  </a:txBody>
                  <a:tcPr marL="0" marR="34811" marT="17405" marB="17405" anchor="ctr"/>
                </a:tc>
                <a:tc>
                  <a:txBody>
                    <a:bodyPr/>
                    <a:lstStyle/>
                    <a:p>
                      <a:pPr algn="ctr" fontAlgn="base"/>
                      <a:r>
                        <a:rPr lang="en-US" sz="1600" dirty="0" err="1">
                          <a:effectLst/>
                          <a:latin typeface="Times New Roman" panose="02020603050405020304" pitchFamily="18" charset="0"/>
                          <a:cs typeface="Times New Roman" panose="02020603050405020304" pitchFamily="18" charset="0"/>
                        </a:rPr>
                        <a:t>nn.BCELoss</a:t>
                      </a:r>
                      <a:r>
                        <a:rPr lang="en-US" sz="1600" dirty="0">
                          <a:effectLst/>
                          <a:latin typeface="Times New Roman" panose="02020603050405020304" pitchFamily="18" charset="0"/>
                          <a:cs typeface="Times New Roman" panose="02020603050405020304" pitchFamily="18" charset="0"/>
                        </a:rPr>
                        <a:t>()</a:t>
                      </a:r>
                    </a:p>
                  </a:txBody>
                  <a:tcPr marL="0" marR="34811" marT="17405" marB="17405" anchor="ctr">
                    <a:lnR w="12700" cmpd="sng">
                      <a:noFill/>
                    </a:lnR>
                  </a:tcPr>
                </a:tc>
                <a:extLst>
                  <a:ext uri="{0D108BD9-81ED-4DB2-BD59-A6C34878D82A}">
                    <a16:rowId xmlns:a16="http://schemas.microsoft.com/office/drawing/2014/main" val="1037665503"/>
                  </a:ext>
                </a:extLst>
              </a:tr>
              <a:tr h="1188003">
                <a:tc>
                  <a:txBody>
                    <a:bodyPr/>
                    <a:lstStyle/>
                    <a:p>
                      <a:pPr algn="ctr" fontAlgn="base"/>
                      <a:r>
                        <a:rPr lang="en-US" sz="1600" b="1" dirty="0">
                          <a:effectLst/>
                          <a:latin typeface="Times New Roman" panose="02020603050405020304" pitchFamily="18" charset="0"/>
                          <a:cs typeface="Times New Roman" panose="02020603050405020304" pitchFamily="18" charset="0"/>
                        </a:rPr>
                        <a:t>Cross</a:t>
                      </a:r>
                      <a:r>
                        <a:rPr lang="zh-CN" altLang="en-US" sz="1600" b="1" dirty="0">
                          <a:effectLst/>
                          <a:latin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cs typeface="Times New Roman" panose="02020603050405020304" pitchFamily="18" charset="0"/>
                        </a:rPr>
                        <a:t>Entropy </a:t>
                      </a:r>
                      <a:r>
                        <a:rPr lang="en-US" altLang="zh-CN" sz="1600" b="1" dirty="0">
                          <a:effectLst/>
                          <a:latin typeface="Times New Roman" panose="02020603050405020304" pitchFamily="18" charset="0"/>
                          <a:cs typeface="Times New Roman" panose="02020603050405020304" pitchFamily="18" charset="0"/>
                        </a:rPr>
                        <a:t>Loss</a:t>
                      </a:r>
                      <a:endParaRPr lang="en-US" sz="1600" dirty="0">
                        <a:effectLst/>
                        <a:latin typeface="Times New Roman" panose="02020603050405020304" pitchFamily="18" charset="0"/>
                        <a:cs typeface="Times New Roman" panose="02020603050405020304" pitchFamily="18" charset="0"/>
                      </a:endParaRPr>
                    </a:p>
                  </a:txBody>
                  <a:tcPr marL="34811" marR="34811" marT="17405" marB="17405" anchor="ctr">
                    <a:lnL w="12700" cmpd="sng">
                      <a:noFill/>
                    </a:lnL>
                  </a:tcPr>
                </a:tc>
                <a:tc>
                  <a:txBody>
                    <a:bodyPr/>
                    <a:lstStyle/>
                    <a:p>
                      <a:pPr marL="285750" indent="-285750" algn="ctr" fontAlgn="base">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Includes </a:t>
                      </a:r>
                      <a:r>
                        <a:rPr lang="en-US" sz="1600" dirty="0" err="1">
                          <a:effectLst/>
                          <a:latin typeface="Times New Roman" panose="02020603050405020304" pitchFamily="18" charset="0"/>
                          <a:cs typeface="Times New Roman" panose="02020603050405020304" pitchFamily="18" charset="0"/>
                        </a:rPr>
                        <a:t>softmax</a:t>
                      </a:r>
                      <a:r>
                        <a:rPr lang="en-US" sz="1600" dirty="0">
                          <a:effectLst/>
                          <a:latin typeface="Times New Roman" panose="02020603050405020304" pitchFamily="18" charset="0"/>
                          <a:cs typeface="Times New Roman" panose="02020603050405020304" pitchFamily="18" charset="0"/>
                        </a:rPr>
                        <a:t> internally</a:t>
                      </a:r>
                    </a:p>
                    <a:p>
                      <a:pPr marL="285750" indent="-285750" algn="ctr" fontAlgn="base">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Invariant to scaling and shifting of the predicted probabilities.</a:t>
                      </a:r>
                    </a:p>
                  </a:txBody>
                  <a:tcPr marL="0" marR="45720" anchor="ctr"/>
                </a:tc>
                <a:tc>
                  <a:txBody>
                    <a:bodyPr/>
                    <a:lstStyle/>
                    <a:p>
                      <a:pPr marL="0" indent="0" algn="ctr" fontAlgn="base">
                        <a:buFont typeface="Arial" panose="020B0604020202020204" pitchFamily="34" charset="0"/>
                        <a:buNone/>
                      </a:pPr>
                      <a:r>
                        <a:rPr lang="en-US" sz="1600" dirty="0">
                          <a:effectLst/>
                          <a:latin typeface="Times New Roman" panose="02020603050405020304" pitchFamily="18" charset="0"/>
                          <a:cs typeface="Times New Roman" panose="02020603050405020304" pitchFamily="18" charset="0"/>
                        </a:rPr>
                        <a:t>Sensitive to outliers and imbalanced data (biased towards majority class).</a:t>
                      </a:r>
                    </a:p>
                  </a:txBody>
                  <a:tcPr marL="0" marR="34811" marT="17405" marB="17405" anchor="ctr"/>
                </a:tc>
                <a:tc>
                  <a:txBody>
                    <a:bodyPr/>
                    <a:lstStyle/>
                    <a:p>
                      <a:pPr algn="ctr" fontAlgn="base"/>
                      <a:r>
                        <a:rPr lang="en-US" sz="1600" dirty="0">
                          <a:effectLst/>
                          <a:latin typeface="Times New Roman" panose="02020603050405020304" pitchFamily="18" charset="0"/>
                          <a:cs typeface="Times New Roman" panose="02020603050405020304" pitchFamily="18" charset="0"/>
                        </a:rPr>
                        <a:t>Multi-class classification</a:t>
                      </a:r>
                    </a:p>
                  </a:txBody>
                  <a:tcPr marL="0" marR="34811" marT="17405" marB="17405" anchor="ctr"/>
                </a:tc>
                <a:tc>
                  <a:txBody>
                    <a:bodyPr/>
                    <a:lstStyle/>
                    <a:p>
                      <a:pPr algn="ctr" fontAlgn="base"/>
                      <a:r>
                        <a:rPr lang="en-US" sz="1600" dirty="0" err="1">
                          <a:effectLst/>
                          <a:latin typeface="Times New Roman" panose="02020603050405020304" pitchFamily="18" charset="0"/>
                          <a:cs typeface="Times New Roman" panose="02020603050405020304" pitchFamily="18" charset="0"/>
                        </a:rPr>
                        <a:t>nn.CrossEntropyLoss</a:t>
                      </a:r>
                      <a:r>
                        <a:rPr lang="en-US" sz="1600" dirty="0">
                          <a:effectLst/>
                          <a:latin typeface="Times New Roman" panose="02020603050405020304" pitchFamily="18" charset="0"/>
                          <a:cs typeface="Times New Roman" panose="02020603050405020304" pitchFamily="18" charset="0"/>
                        </a:rPr>
                        <a:t>()</a:t>
                      </a:r>
                    </a:p>
                  </a:txBody>
                  <a:tcPr marL="0" marR="34811" marT="17405" marB="17405" anchor="ctr">
                    <a:lnR w="12700" cmpd="sng">
                      <a:noFill/>
                    </a:lnR>
                  </a:tcPr>
                </a:tc>
                <a:extLst>
                  <a:ext uri="{0D108BD9-81ED-4DB2-BD59-A6C34878D82A}">
                    <a16:rowId xmlns:a16="http://schemas.microsoft.com/office/drawing/2014/main" val="44264438"/>
                  </a:ext>
                </a:extLst>
              </a:tr>
              <a:tr h="1238760">
                <a:tc>
                  <a:txBody>
                    <a:bodyPr/>
                    <a:lstStyle/>
                    <a:p>
                      <a:pPr algn="ctr" fontAlgn="base"/>
                      <a:r>
                        <a:rPr lang="en-US" sz="1600" b="1" dirty="0">
                          <a:effectLst/>
                          <a:latin typeface="Times New Roman" panose="02020603050405020304" pitchFamily="18" charset="0"/>
                          <a:cs typeface="Times New Roman" panose="02020603050405020304" pitchFamily="18" charset="0"/>
                        </a:rPr>
                        <a:t>K</a:t>
                      </a:r>
                      <a:r>
                        <a:rPr lang="en-US" altLang="zh-CN" sz="1600" b="1" dirty="0">
                          <a:effectLst/>
                          <a:latin typeface="Times New Roman" panose="02020603050405020304" pitchFamily="18" charset="0"/>
                          <a:cs typeface="Times New Roman" panose="02020603050405020304" pitchFamily="18" charset="0"/>
                        </a:rPr>
                        <a:t>L</a:t>
                      </a:r>
                      <a:r>
                        <a:rPr lang="en-US" sz="1600" b="1" dirty="0">
                          <a:effectLst/>
                          <a:latin typeface="Times New Roman" panose="02020603050405020304" pitchFamily="18" charset="0"/>
                          <a:cs typeface="Times New Roman" panose="02020603050405020304" pitchFamily="18" charset="0"/>
                        </a:rPr>
                        <a:t> Divergence Loss</a:t>
                      </a:r>
                      <a:endParaRPr lang="en-US" sz="1600" dirty="0">
                        <a:effectLst/>
                        <a:latin typeface="Times New Roman" panose="02020603050405020304" pitchFamily="18" charset="0"/>
                        <a:cs typeface="Times New Roman" panose="02020603050405020304" pitchFamily="18" charset="0"/>
                      </a:endParaRPr>
                    </a:p>
                  </a:txBody>
                  <a:tcPr marL="34811" marR="34811" marT="17405" marB="17405" anchor="ctr">
                    <a:lnL w="12700" cmpd="sng">
                      <a:noFill/>
                    </a:lnL>
                  </a:tcPr>
                </a:tc>
                <a:tc>
                  <a:txBody>
                    <a:bodyPr/>
                    <a:lstStyle/>
                    <a:p>
                      <a:pPr marL="285750" indent="-285750" algn="ctr" fontAlgn="base">
                        <a:buFont typeface="Arial" panose="020B0604020202020204" pitchFamily="34" charset="0"/>
                        <a:buChar char="•"/>
                      </a:pPr>
                      <a:r>
                        <a:rPr lang="en-US" altLang="zh-CN" sz="1600" dirty="0">
                          <a:effectLst/>
                          <a:latin typeface="Times New Roman" panose="02020603050405020304" pitchFamily="18" charset="0"/>
                          <a:cs typeface="Times New Roman" panose="02020603050405020304" pitchFamily="18" charset="0"/>
                        </a:rPr>
                        <a:t>Measures the difference between two probability distributions</a:t>
                      </a:r>
                      <a:endParaRPr lang="en-US" sz="1600" dirty="0">
                        <a:effectLst/>
                        <a:latin typeface="Times New Roman" panose="02020603050405020304" pitchFamily="18" charset="0"/>
                        <a:cs typeface="Times New Roman" panose="02020603050405020304" pitchFamily="18" charset="0"/>
                      </a:endParaRPr>
                    </a:p>
                    <a:p>
                      <a:pPr marL="285750" indent="-285750" algn="ctr" fontAlgn="base">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Useful in</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generative</a:t>
                      </a:r>
                      <a:r>
                        <a:rPr lang="en-US" sz="1600" dirty="0">
                          <a:effectLst/>
                          <a:latin typeface="Times New Roman" panose="02020603050405020304" pitchFamily="18" charset="0"/>
                          <a:cs typeface="Times New Roman" panose="02020603050405020304" pitchFamily="18" charset="0"/>
                        </a:rPr>
                        <a:t> models</a:t>
                      </a:r>
                    </a:p>
                  </a:txBody>
                  <a:tcPr marL="0" marR="45720" anchor="ctr"/>
                </a:tc>
                <a:tc>
                  <a:txBody>
                    <a:bodyPr/>
                    <a:lstStyle/>
                    <a:p>
                      <a:pPr marL="0" indent="0" algn="ctr" fontAlgn="base">
                        <a:buFont typeface="Arial" panose="020B0604020202020204" pitchFamily="34" charset="0"/>
                        <a:buNone/>
                      </a:pPr>
                      <a:r>
                        <a:rPr lang="en-US" sz="1600" dirty="0">
                          <a:effectLst/>
                          <a:latin typeface="Times New Roman" panose="02020603050405020304" pitchFamily="18" charset="0"/>
                          <a:cs typeface="Times New Roman" panose="02020603050405020304" pitchFamily="18" charset="0"/>
                        </a:rPr>
                        <a:t>Not symmetri</a:t>
                      </a:r>
                      <a:r>
                        <a:rPr lang="en-US" altLang="zh-CN" sz="1600" dirty="0">
                          <a:effectLst/>
                          <a:latin typeface="Times New Roman" panose="02020603050405020304" pitchFamily="18" charset="0"/>
                          <a:cs typeface="Times New Roman" panose="02020603050405020304" pitchFamily="18" charset="0"/>
                        </a:rPr>
                        <a:t>c,</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not</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suitable</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to</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be</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used</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solely</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in training classifier</a:t>
                      </a:r>
                      <a:endParaRPr lang="en-US" sz="1600" dirty="0">
                        <a:effectLst/>
                        <a:latin typeface="Times New Roman" panose="02020603050405020304" pitchFamily="18" charset="0"/>
                        <a:cs typeface="Times New Roman" panose="02020603050405020304" pitchFamily="18" charset="0"/>
                      </a:endParaRPr>
                    </a:p>
                  </a:txBody>
                  <a:tcPr marL="0" marR="34811" marT="17405" marB="17405" anchor="ctr"/>
                </a:tc>
                <a:tc>
                  <a:txBody>
                    <a:bodyPr/>
                    <a:lstStyle/>
                    <a:p>
                      <a:pPr algn="ctr" fontAlgn="base"/>
                      <a:r>
                        <a:rPr lang="en-US" sz="1600" dirty="0">
                          <a:effectLst/>
                          <a:latin typeface="Times New Roman" panose="02020603050405020304" pitchFamily="18" charset="0"/>
                          <a:cs typeface="Times New Roman" panose="02020603050405020304" pitchFamily="18" charset="0"/>
                        </a:rPr>
                        <a:t>Comparing two probability distributions</a:t>
                      </a:r>
                    </a:p>
                  </a:txBody>
                  <a:tcPr marL="0" marR="34811" marT="17405" marB="17405" anchor="ctr"/>
                </a:tc>
                <a:tc>
                  <a:txBody>
                    <a:bodyPr/>
                    <a:lstStyle/>
                    <a:p>
                      <a:pPr algn="ctr" fontAlgn="base"/>
                      <a:r>
                        <a:rPr lang="en-US" sz="1600" dirty="0" err="1">
                          <a:effectLst/>
                          <a:latin typeface="Times New Roman" panose="02020603050405020304" pitchFamily="18" charset="0"/>
                          <a:cs typeface="Times New Roman" panose="02020603050405020304" pitchFamily="18" charset="0"/>
                        </a:rPr>
                        <a:t>nn.KLDivLoss</a:t>
                      </a:r>
                      <a:r>
                        <a:rPr lang="en-US" sz="1600" dirty="0">
                          <a:effectLst/>
                          <a:latin typeface="Times New Roman" panose="02020603050405020304" pitchFamily="18" charset="0"/>
                          <a:cs typeface="Times New Roman" panose="02020603050405020304" pitchFamily="18" charset="0"/>
                        </a:rPr>
                        <a:t>()</a:t>
                      </a:r>
                    </a:p>
                  </a:txBody>
                  <a:tcPr marL="0" marR="34811" marT="17405" marB="17405" anchor="ctr">
                    <a:lnR w="12700" cmpd="sng">
                      <a:noFill/>
                    </a:lnR>
                  </a:tcPr>
                </a:tc>
                <a:extLst>
                  <a:ext uri="{0D108BD9-81ED-4DB2-BD59-A6C34878D82A}">
                    <a16:rowId xmlns:a16="http://schemas.microsoft.com/office/drawing/2014/main" val="1734574750"/>
                  </a:ext>
                </a:extLst>
              </a:tr>
              <a:tr h="1077096">
                <a:tc>
                  <a:txBody>
                    <a:bodyPr/>
                    <a:lstStyle/>
                    <a:p>
                      <a:pPr algn="ctr" fontAlgn="base"/>
                      <a:r>
                        <a:rPr lang="en-US" sz="1600" b="1" dirty="0">
                          <a:effectLst/>
                          <a:latin typeface="Times New Roman" panose="02020603050405020304" pitchFamily="18" charset="0"/>
                          <a:cs typeface="Times New Roman" panose="02020603050405020304" pitchFamily="18" charset="0"/>
                        </a:rPr>
                        <a:t>Negative Log Likelihood Loss</a:t>
                      </a:r>
                      <a:endParaRPr lang="en-US" sz="1600" dirty="0">
                        <a:effectLst/>
                        <a:latin typeface="Times New Roman" panose="02020603050405020304" pitchFamily="18" charset="0"/>
                        <a:cs typeface="Times New Roman" panose="02020603050405020304" pitchFamily="18" charset="0"/>
                      </a:endParaRPr>
                    </a:p>
                  </a:txBody>
                  <a:tcPr marL="34811" marR="34811" marT="17405" marB="17405" anchor="ctr">
                    <a:lnL w="12700" cmpd="sng">
                      <a:noFill/>
                    </a:lnL>
                  </a:tcPr>
                </a:tc>
                <a:tc>
                  <a:txBody>
                    <a:bodyPr/>
                    <a:lstStyle/>
                    <a:p>
                      <a:pPr marL="285750" indent="-285750" algn="ctr" fontAlgn="base">
                        <a:buFont typeface="Arial" panose="020B0604020202020204" pitchFamily="34" charset="0"/>
                        <a:buChar char="•"/>
                      </a:pPr>
                      <a:r>
                        <a:rPr lang="en-US" altLang="zh-CN" sz="1600" dirty="0">
                          <a:effectLst/>
                          <a:latin typeface="Times New Roman" panose="02020603050405020304" pitchFamily="18" charset="0"/>
                          <a:cs typeface="Times New Roman" panose="02020603050405020304" pitchFamily="18" charset="0"/>
                        </a:rPr>
                        <a:t>Similar</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to</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cross</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entropy</a:t>
                      </a:r>
                      <a:endParaRPr lang="en-US" sz="1600" dirty="0">
                        <a:effectLst/>
                        <a:latin typeface="Times New Roman" panose="02020603050405020304" pitchFamily="18" charset="0"/>
                        <a:cs typeface="Times New Roman" panose="02020603050405020304" pitchFamily="18" charset="0"/>
                      </a:endParaRPr>
                    </a:p>
                    <a:p>
                      <a:pPr marL="285750" indent="-285750" algn="ctr" fontAlgn="base">
                        <a:buFont typeface="Arial" panose="020B0604020202020204" pitchFamily="34" charset="0"/>
                        <a:buChar char="•"/>
                      </a:pPr>
                      <a:r>
                        <a:rPr lang="en-US" altLang="zh-CN" sz="1600" dirty="0">
                          <a:effectLst/>
                          <a:latin typeface="Times New Roman" panose="02020603050405020304" pitchFamily="18" charset="0"/>
                          <a:cs typeface="Times New Roman" panose="02020603050405020304" pitchFamily="18" charset="0"/>
                        </a:rPr>
                        <a:t>Often</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u</a:t>
                      </a:r>
                      <a:r>
                        <a:rPr lang="en-US" sz="1600" dirty="0">
                          <a:effectLst/>
                          <a:latin typeface="Times New Roman" panose="02020603050405020304" pitchFamily="18" charset="0"/>
                          <a:cs typeface="Times New Roman" panose="02020603050405020304" pitchFamily="18" charset="0"/>
                        </a:rPr>
                        <a:t>sed with log-</a:t>
                      </a:r>
                      <a:r>
                        <a:rPr lang="en-US" sz="1600" dirty="0" err="1">
                          <a:effectLst/>
                          <a:latin typeface="Times New Roman" panose="02020603050405020304" pitchFamily="18" charset="0"/>
                          <a:cs typeface="Times New Roman" panose="02020603050405020304" pitchFamily="18" charset="0"/>
                        </a:rPr>
                        <a:t>softmax</a:t>
                      </a:r>
                      <a:r>
                        <a:rPr lang="zh-CN" altLang="en-US" sz="1600" dirty="0">
                          <a:effectLst/>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output</a:t>
                      </a:r>
                      <a:r>
                        <a:rPr lang="en-US" sz="1600" dirty="0">
                          <a:effectLst/>
                          <a:latin typeface="Times New Roman" panose="02020603050405020304" pitchFamily="18" charset="0"/>
                          <a:cs typeface="Times New Roman" panose="02020603050405020304" pitchFamily="18" charset="0"/>
                        </a:rPr>
                        <a:t> layer</a:t>
                      </a:r>
                    </a:p>
                  </a:txBody>
                  <a:tcPr marL="0" marR="45720" anchor="ctr"/>
                </a:tc>
                <a:tc>
                  <a:txBody>
                    <a:bodyPr/>
                    <a:lstStyle/>
                    <a:p>
                      <a:pPr marL="0" indent="0" algn="ctr" fontAlgn="base">
                        <a:buFont typeface="Arial" panose="020B0604020202020204" pitchFamily="34" charset="0"/>
                        <a:buNone/>
                      </a:pPr>
                      <a:r>
                        <a:rPr lang="en-US" sz="1600" dirty="0">
                          <a:effectLst/>
                          <a:latin typeface="Times New Roman" panose="02020603050405020304" pitchFamily="18" charset="0"/>
                          <a:cs typeface="Times New Roman" panose="02020603050405020304" pitchFamily="18" charset="0"/>
                        </a:rPr>
                        <a:t>Requires log probabilities as inputs</a:t>
                      </a:r>
                    </a:p>
                  </a:txBody>
                  <a:tcPr marL="0" marR="34811" marT="17405" marB="17405" anchor="ctr"/>
                </a:tc>
                <a:tc>
                  <a:txBody>
                    <a:bodyPr/>
                    <a:lstStyle/>
                    <a:p>
                      <a:pPr algn="ctr" fontAlgn="base"/>
                      <a:r>
                        <a:rPr lang="en-US" sz="1600" dirty="0">
                          <a:effectLst/>
                          <a:latin typeface="Times New Roman" panose="02020603050405020304" pitchFamily="18" charset="0"/>
                          <a:cs typeface="Times New Roman" panose="02020603050405020304" pitchFamily="18" charset="0"/>
                        </a:rPr>
                        <a:t>Multi-class classification with log-</a:t>
                      </a:r>
                      <a:r>
                        <a:rPr lang="en-US" sz="1600" dirty="0" err="1">
                          <a:effectLst/>
                          <a:latin typeface="Times New Roman" panose="02020603050405020304" pitchFamily="18" charset="0"/>
                          <a:cs typeface="Times New Roman" panose="02020603050405020304" pitchFamily="18" charset="0"/>
                        </a:rPr>
                        <a:t>softmax</a:t>
                      </a:r>
                      <a:r>
                        <a:rPr lang="en-US" sz="1600" dirty="0">
                          <a:effectLst/>
                          <a:latin typeface="Times New Roman" panose="02020603050405020304" pitchFamily="18" charset="0"/>
                          <a:cs typeface="Times New Roman" panose="02020603050405020304" pitchFamily="18" charset="0"/>
                        </a:rPr>
                        <a:t> output</a:t>
                      </a:r>
                    </a:p>
                  </a:txBody>
                  <a:tcPr marL="0" marR="34811" marT="17405" marB="17405" anchor="ctr"/>
                </a:tc>
                <a:tc>
                  <a:txBody>
                    <a:bodyPr/>
                    <a:lstStyle/>
                    <a:p>
                      <a:pPr algn="ctr" fontAlgn="base"/>
                      <a:r>
                        <a:rPr lang="en-US" sz="1600" dirty="0" err="1">
                          <a:effectLst/>
                          <a:latin typeface="Times New Roman" panose="02020603050405020304" pitchFamily="18" charset="0"/>
                          <a:cs typeface="Times New Roman" panose="02020603050405020304" pitchFamily="18" charset="0"/>
                        </a:rPr>
                        <a:t>nn.NLLLoss</a:t>
                      </a:r>
                      <a:r>
                        <a:rPr lang="en-US" sz="1600" dirty="0">
                          <a:effectLst/>
                          <a:latin typeface="Times New Roman" panose="02020603050405020304" pitchFamily="18" charset="0"/>
                          <a:cs typeface="Times New Roman" panose="02020603050405020304" pitchFamily="18" charset="0"/>
                        </a:rPr>
                        <a:t>()</a:t>
                      </a:r>
                    </a:p>
                  </a:txBody>
                  <a:tcPr marL="0" marR="34811" marT="17405" marB="17405" anchor="ctr">
                    <a:lnR w="12700" cmpd="sng">
                      <a:noFill/>
                    </a:lnR>
                  </a:tcPr>
                </a:tc>
                <a:extLst>
                  <a:ext uri="{0D108BD9-81ED-4DB2-BD59-A6C34878D82A}">
                    <a16:rowId xmlns:a16="http://schemas.microsoft.com/office/drawing/2014/main" val="2344518968"/>
                  </a:ext>
                </a:extLst>
              </a:tr>
            </a:tbl>
          </a:graphicData>
        </a:graphic>
      </p:graphicFrame>
    </p:spTree>
    <p:extLst>
      <p:ext uri="{BB962C8B-B14F-4D97-AF65-F5344CB8AC3E}">
        <p14:creationId xmlns:p14="http://schemas.microsoft.com/office/powerpoint/2010/main" val="624737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normAutofit/>
          </a:bodyPr>
          <a:lstStyle/>
          <a:p>
            <a:r>
              <a:rPr lang="en-US" altLang="zh-CN" sz="4200" dirty="0"/>
              <a:t>Create Custom Loss Function</a:t>
            </a:r>
            <a:r>
              <a:rPr lang="zh-CN" altLang="en-US" sz="4200" dirty="0"/>
              <a:t> </a:t>
            </a:r>
            <a:r>
              <a:rPr lang="en-US" altLang="zh-CN" sz="4200" dirty="0"/>
              <a:t>as</a:t>
            </a:r>
            <a:r>
              <a:rPr lang="zh-CN" altLang="en-US" sz="4200" dirty="0"/>
              <a:t> </a:t>
            </a:r>
            <a:r>
              <a:rPr lang="en-US" altLang="zh-CN" sz="4200" dirty="0"/>
              <a:t>Python</a:t>
            </a:r>
            <a:r>
              <a:rPr lang="zh-CN" altLang="en-US" sz="4200" dirty="0"/>
              <a:t> </a:t>
            </a:r>
            <a:r>
              <a:rPr lang="en-US" altLang="zh-CN" sz="4200" dirty="0"/>
              <a:t>function</a:t>
            </a:r>
            <a:endParaRPr lang="en-US" sz="4200" dirty="0"/>
          </a:p>
        </p:txBody>
      </p:sp>
      <p:grpSp>
        <p:nvGrpSpPr>
          <p:cNvPr id="7" name="Group 6">
            <a:extLst>
              <a:ext uri="{FF2B5EF4-FFF2-40B4-BE49-F238E27FC236}">
                <a16:creationId xmlns:a16="http://schemas.microsoft.com/office/drawing/2014/main" id="{2B6D9035-9B27-9629-581F-39481BD27185}"/>
              </a:ext>
            </a:extLst>
          </p:cNvPr>
          <p:cNvGrpSpPr/>
          <p:nvPr/>
        </p:nvGrpSpPr>
        <p:grpSpPr>
          <a:xfrm>
            <a:off x="838200" y="1442676"/>
            <a:ext cx="10515600" cy="5012621"/>
            <a:chOff x="838199" y="1437459"/>
            <a:chExt cx="10515600" cy="5012621"/>
          </a:xfrm>
        </p:grpSpPr>
        <p:sp>
          <p:nvSpPr>
            <p:cNvPr id="6" name="Rounded Rectangle 5">
              <a:extLst>
                <a:ext uri="{FF2B5EF4-FFF2-40B4-BE49-F238E27FC236}">
                  <a16:creationId xmlns:a16="http://schemas.microsoft.com/office/drawing/2014/main" id="{B1CA06A9-B108-E7E4-5D4D-61C8625669C0}"/>
                </a:ext>
              </a:extLst>
            </p:cNvPr>
            <p:cNvSpPr/>
            <p:nvPr/>
          </p:nvSpPr>
          <p:spPr>
            <a:xfrm>
              <a:off x="838199" y="1437459"/>
              <a:ext cx="10515600" cy="5012621"/>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DD8684-E55D-E98C-ED2C-A36F5DC85ACB}"/>
                </a:ext>
              </a:extLst>
            </p:cNvPr>
            <p:cNvSpPr txBox="1"/>
            <p:nvPr/>
          </p:nvSpPr>
          <p:spPr>
            <a:xfrm>
              <a:off x="1135171" y="1517229"/>
              <a:ext cx="10218627" cy="4855945"/>
            </a:xfrm>
            <a:prstGeom prst="rect">
              <a:avLst/>
            </a:prstGeom>
            <a:noFill/>
          </p:spPr>
          <p:txBody>
            <a:bodyPr wrap="square">
              <a:spAutoFit/>
            </a:bodyPr>
            <a:lstStyle/>
            <a:p>
              <a:pPr algn="l">
                <a:lnSpc>
                  <a:spcPct val="114000"/>
                </a:lnSpc>
              </a:pPr>
              <a:r>
                <a:rPr lang="en-US" sz="1600" b="0" i="0" u="none" strike="noStrike" dirty="0">
                  <a:solidFill>
                    <a:srgbClr val="0000FF"/>
                  </a:solidFill>
                  <a:effectLst/>
                  <a:latin typeface="Courier New" panose="02070309020205020404" pitchFamily="49" charset="0"/>
                </a:rPr>
                <a:t>def</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795E26"/>
                  </a:solidFill>
                  <a:effectLst/>
                  <a:latin typeface="Courier New" panose="02070309020205020404" pitchFamily="49" charset="0"/>
                </a:rPr>
                <a:t>custom_cross_entropy_loss</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1080"/>
                  </a:solidFill>
                  <a:effectLst/>
                  <a:latin typeface="Courier New" panose="02070309020205020404" pitchFamily="49" charset="0"/>
                </a:rPr>
                <a:t>y_pred</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1080"/>
                  </a:solidFill>
                  <a:effectLst/>
                  <a:latin typeface="Courier New" panose="02070309020205020404" pitchFamily="49" charset="0"/>
                </a:rPr>
                <a:t>y_true</a:t>
              </a:r>
              <a:r>
                <a:rPr lang="en-US" sz="1600" b="0" i="0" u="none" strike="noStrike" dirty="0">
                  <a:solidFill>
                    <a:srgbClr val="000000"/>
                  </a:solidFill>
                  <a:effectLst/>
                  <a:latin typeface="Courier New" panose="02070309020205020404" pitchFamily="49" charset="0"/>
                </a:rPr>
                <a:t>):</a:t>
              </a:r>
            </a:p>
            <a:p>
              <a:pPr lvl="1">
                <a:lnSpc>
                  <a:spcPct val="114000"/>
                </a:lnSpc>
              </a:pPr>
              <a:r>
                <a:rPr lang="en-US" sz="1600" b="0" i="0" u="none" strike="noStrike" dirty="0">
                  <a:solidFill>
                    <a:srgbClr val="008000"/>
                  </a:solidFill>
                  <a:effectLst/>
                  <a:latin typeface="Courier New" panose="02070309020205020404" pitchFamily="49" charset="0"/>
                </a:rPr>
                <a:t>#Specifying the batch size</a:t>
              </a:r>
              <a:endParaRPr lang="en-US" sz="1600" b="0" i="0" u="none" strike="noStrike" dirty="0">
                <a:solidFill>
                  <a:srgbClr val="000000"/>
                </a:solidFill>
                <a:effectLst/>
                <a:latin typeface="Courier New" panose="02070309020205020404" pitchFamily="49" charset="0"/>
              </a:endParaRPr>
            </a:p>
            <a:p>
              <a:pPr lvl="1">
                <a:lnSpc>
                  <a:spcPct val="114000"/>
                </a:lnSpc>
              </a:pPr>
              <a:r>
                <a:rPr lang="en-US" sz="1600" b="0" i="0" u="none" strike="noStrike" dirty="0" err="1">
                  <a:solidFill>
                    <a:srgbClr val="000000"/>
                  </a:solidFill>
                  <a:effectLst/>
                  <a:latin typeface="Courier New" panose="02070309020205020404" pitchFamily="49" charset="0"/>
                </a:rPr>
                <a:t>my_batch_size</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y_pred.size</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0</a:t>
              </a:r>
              <a:r>
                <a:rPr lang="en-US" altLang="zh-CN" sz="1600" dirty="0">
                  <a:solidFill>
                    <a:srgbClr val="000000"/>
                  </a:solidFill>
                  <a:latin typeface="Courier New" panose="02070309020205020404" pitchFamily="49" charset="0"/>
                </a:rPr>
                <a:t>]</a:t>
              </a: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#Get the log probabilities values </a:t>
              </a:r>
              <a:endParaRPr lang="en-US" sz="1600" b="0" i="0" u="none" strike="noStrike" dirty="0">
                <a:solidFill>
                  <a:srgbClr val="000000"/>
                </a:solidFill>
                <a:effectLst/>
                <a:latin typeface="Courier New" panose="02070309020205020404" pitchFamily="49" charset="0"/>
              </a:endParaRPr>
            </a:p>
            <a:p>
              <a:pPr lvl="1">
                <a:lnSpc>
                  <a:spcPct val="114000"/>
                </a:lnSpc>
              </a:pPr>
              <a:r>
                <a:rPr lang="en-US" sz="1600" b="0" i="0" u="none" strike="noStrike" dirty="0" err="1">
                  <a:solidFill>
                    <a:srgbClr val="000000"/>
                  </a:solidFill>
                  <a:effectLst/>
                  <a:latin typeface="Courier New" panose="02070309020205020404" pitchFamily="49" charset="0"/>
                </a:rPr>
                <a:t>log_probabilities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torch.log_softmax</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y_pred</a:t>
              </a:r>
              <a:r>
                <a:rPr lang="en-US" sz="1600" b="0" i="0" u="none" strike="noStrike" dirty="0">
                  <a:solidFill>
                    <a:srgbClr val="000000"/>
                  </a:solidFill>
                  <a:effectLst/>
                  <a:latin typeface="Courier New" panose="02070309020205020404" pitchFamily="49" charset="0"/>
                </a:rPr>
                <a:t>,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#Pick the probabilities corresponding to the true labels</a:t>
              </a:r>
              <a:endParaRPr lang="en-US" sz="1600" b="0" i="0" u="none" strike="noStrike" dirty="0">
                <a:solidFill>
                  <a:srgbClr val="000000"/>
                </a:solidFill>
                <a:effectLst/>
                <a:latin typeface="Courier New" panose="02070309020205020404" pitchFamily="49" charset="0"/>
              </a:endParaRPr>
            </a:p>
            <a:p>
              <a:pPr lvl="1">
                <a:lnSpc>
                  <a:spcPct val="114000"/>
                </a:lnSpc>
              </a:pPr>
              <a:r>
                <a:rPr lang="en-US" sz="1600" b="0" i="0" u="none" strike="noStrike" dirty="0" err="1">
                  <a:solidFill>
                    <a:srgbClr val="000000"/>
                  </a:solidFill>
                  <a:effectLst/>
                  <a:latin typeface="Courier New" panose="02070309020205020404" pitchFamily="49" charset="0"/>
                </a:rPr>
                <a:t>relevant_log_probs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log_probabilities</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795E26"/>
                  </a:solidFill>
                  <a:effectLst/>
                  <a:latin typeface="Courier New" panose="02070309020205020404" pitchFamily="49" charset="0"/>
                </a:rPr>
                <a:t>range</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my_batch_size</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y_true</a:t>
              </a:r>
              <a:r>
                <a:rPr lang="en-US" sz="1600" b="0" i="0" u="none" strike="noStrike" dirty="0">
                  <a:solidFill>
                    <a:srgbClr val="000000"/>
                  </a:solidFill>
                  <a:effectLst/>
                  <a:latin typeface="Courier New" panose="02070309020205020404" pitchFamily="49" charset="0"/>
                </a:rPr>
                <a:t>]</a:t>
              </a: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#Take the negative and mean of these log probabilities</a:t>
              </a:r>
              <a:endParaRPr lang="en-US" sz="1600" b="0" i="0" u="none" strike="noStrike" dirty="0">
                <a:solidFill>
                  <a:srgbClr val="000000"/>
                </a:solidFill>
                <a:effectLst/>
                <a:latin typeface="Courier New" panose="02070309020205020404" pitchFamily="49" charset="0"/>
              </a:endParaRPr>
            </a:p>
            <a:p>
              <a:pPr lvl="1">
                <a:lnSpc>
                  <a:spcPct val="114000"/>
                </a:lnSpc>
              </a:pPr>
              <a:r>
                <a:rPr lang="en-US" sz="1600" b="0" i="0" u="none" strike="noStrike" dirty="0">
                  <a:solidFill>
                    <a:srgbClr val="000000"/>
                  </a:solidFill>
                  <a:effectLst/>
                  <a:latin typeface="Courier New" panose="02070309020205020404" pitchFamily="49" charset="0"/>
                </a:rPr>
                <a:t>loss = -</a:t>
              </a:r>
              <a:r>
                <a:rPr lang="en-US" sz="1600" b="0" i="0" u="none" strike="noStrike" dirty="0" err="1">
                  <a:solidFill>
                    <a:srgbClr val="000000"/>
                  </a:solidFill>
                  <a:effectLst/>
                  <a:latin typeface="Courier New" panose="02070309020205020404" pitchFamily="49" charset="0"/>
                </a:rPr>
                <a:t>torch.mean</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relevant_log_probs</a:t>
              </a:r>
              <a:r>
                <a:rPr lang="en-US" sz="1600" b="0" i="0" u="none" strike="noStrike" dirty="0">
                  <a:solidFill>
                    <a:srgbClr val="000000"/>
                  </a:solidFill>
                  <a:effectLst/>
                  <a:latin typeface="Courier New" panose="02070309020205020404" pitchFamily="49" charset="0"/>
                </a:rPr>
                <a:t>)</a:t>
              </a:r>
            </a:p>
            <a:p>
              <a:pPr lvl="1">
                <a:lnSpc>
                  <a:spcPct val="114000"/>
                </a:lnSpc>
              </a:pPr>
              <a:r>
                <a:rPr lang="en-US" sz="1600" b="0" i="0" u="none" strike="noStrike" dirty="0">
                  <a:solidFill>
                    <a:srgbClr val="AF00DB"/>
                  </a:solidFill>
                  <a:effectLst/>
                  <a:latin typeface="Courier New" panose="02070309020205020404" pitchFamily="49" charset="0"/>
                </a:rPr>
                <a:t>return</a:t>
              </a:r>
              <a:r>
                <a:rPr lang="en-US" sz="1600" b="0" i="0" u="none" strike="noStrike" dirty="0">
                  <a:solidFill>
                    <a:srgbClr val="000000"/>
                  </a:solidFill>
                  <a:effectLst/>
                  <a:latin typeface="Courier New" panose="02070309020205020404" pitchFamily="49" charset="0"/>
                </a:rPr>
                <a:t> loss</a:t>
              </a:r>
              <a:endParaRPr lang="en-US" sz="1600" dirty="0">
                <a:solidFill>
                  <a:srgbClr val="000000"/>
                </a:solidFill>
                <a:latin typeface="Courier New" panose="02070309020205020404" pitchFamily="49" charset="0"/>
              </a:endParaRPr>
            </a:p>
            <a:p>
              <a:pPr lvl="1">
                <a:lnSpc>
                  <a:spcPct val="114000"/>
                </a:lnSpc>
              </a:pP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a:solidFill>
                    <a:srgbClr val="008000"/>
                  </a:solidFill>
                  <a:effectLst/>
                  <a:latin typeface="Courier New" panose="02070309020205020404" pitchFamily="49" charset="0"/>
                </a:rPr>
                <a:t># Example usage</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err="1">
                  <a:solidFill>
                    <a:srgbClr val="000000"/>
                  </a:solidFill>
                  <a:effectLst/>
                  <a:latin typeface="Courier New" panose="02070309020205020404" pitchFamily="49" charset="0"/>
                </a:rPr>
                <a:t>y_pred</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torch.tensor</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1.5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8000"/>
                  </a:solidFill>
                  <a:effectLst/>
                  <a:latin typeface="Courier New" panose="02070309020205020404" pitchFamily="49" charset="0"/>
                </a:rPr>
                <a:t># Predicted logits for 3 classes</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err="1">
                  <a:solidFill>
                    <a:srgbClr val="000000"/>
                  </a:solidFill>
                  <a:effectLst/>
                  <a:latin typeface="Courier New" panose="02070309020205020404" pitchFamily="49" charset="0"/>
                </a:rPr>
                <a:t>y_true</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torch.tensor</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2</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8000"/>
                  </a:solidFill>
                  <a:effectLst/>
                  <a:latin typeface="Courier New" panose="02070309020205020404" pitchFamily="49" charset="0"/>
                </a:rPr>
                <a:t># True labels</a:t>
              </a: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0000"/>
                  </a:solidFill>
                  <a:effectLst/>
                  <a:latin typeface="Courier New" panose="02070309020205020404" pitchFamily="49" charset="0"/>
                </a:rPr>
                <a:t>loss = </a:t>
              </a:r>
              <a:r>
                <a:rPr lang="en-US" sz="1600" b="0" i="0" u="none" strike="noStrike" dirty="0" err="1">
                  <a:solidFill>
                    <a:srgbClr val="000000"/>
                  </a:solidFill>
                  <a:effectLst/>
                  <a:latin typeface="Courier New" panose="02070309020205020404" pitchFamily="49" charset="0"/>
                </a:rPr>
                <a:t>custom_cross_entropy_loss</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y_pred</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y_true</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795E26"/>
                  </a:solidFill>
                  <a:effectLst/>
                  <a:latin typeface="Courier New" panose="02070309020205020404" pitchFamily="49" charset="0"/>
                </a:rPr>
                <a:t>print</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A31515"/>
                  </a:solidFill>
                  <a:effectLst/>
                  <a:latin typeface="Courier New" panose="02070309020205020404" pitchFamily="49" charset="0"/>
                </a:rPr>
                <a:t>"Custom Cross-Entropy Loss:"</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loss.item</a:t>
              </a:r>
              <a:r>
                <a:rPr lang="en-US" sz="1600" b="0" i="0" u="none" strike="noStrike" dirty="0">
                  <a:solidFill>
                    <a:srgbClr val="000000"/>
                  </a:solidFill>
                  <a:effectLst/>
                  <a:latin typeface="Courier New" panose="02070309020205020404" pitchFamily="49" charset="0"/>
                </a:rPr>
                <a:t>())</a:t>
              </a:r>
            </a:p>
          </p:txBody>
        </p:sp>
      </p:grpSp>
    </p:spTree>
    <p:extLst>
      <p:ext uri="{BB962C8B-B14F-4D97-AF65-F5344CB8AC3E}">
        <p14:creationId xmlns:p14="http://schemas.microsoft.com/office/powerpoint/2010/main" val="1103135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normAutofit/>
          </a:bodyPr>
          <a:lstStyle/>
          <a:p>
            <a:r>
              <a:rPr lang="en-US" altLang="zh-CN" sz="4000" dirty="0"/>
              <a:t>Create Custom Loss Function</a:t>
            </a:r>
            <a:r>
              <a:rPr lang="zh-CN" altLang="en-US" sz="4000" dirty="0"/>
              <a:t> </a:t>
            </a:r>
            <a:r>
              <a:rPr lang="en-US" altLang="zh-CN" sz="4000" dirty="0"/>
              <a:t>with</a:t>
            </a:r>
            <a:r>
              <a:rPr lang="zh-CN" altLang="en-US" sz="4000" dirty="0"/>
              <a:t> </a:t>
            </a:r>
            <a:r>
              <a:rPr lang="en-US" altLang="zh-CN" sz="4000" dirty="0"/>
              <a:t>Class</a:t>
            </a:r>
            <a:r>
              <a:rPr lang="zh-CN" altLang="en-US" sz="4000" dirty="0"/>
              <a:t> </a:t>
            </a:r>
            <a:r>
              <a:rPr lang="en-US" altLang="zh-CN" sz="4000" dirty="0"/>
              <a:t>Definition</a:t>
            </a:r>
            <a:endParaRPr lang="en-US" sz="4000" dirty="0"/>
          </a:p>
        </p:txBody>
      </p:sp>
      <p:grpSp>
        <p:nvGrpSpPr>
          <p:cNvPr id="3" name="Group 2">
            <a:extLst>
              <a:ext uri="{FF2B5EF4-FFF2-40B4-BE49-F238E27FC236}">
                <a16:creationId xmlns:a16="http://schemas.microsoft.com/office/drawing/2014/main" id="{A9618A0B-15CD-6E52-027D-7967982CC73A}"/>
              </a:ext>
            </a:extLst>
          </p:cNvPr>
          <p:cNvGrpSpPr/>
          <p:nvPr/>
        </p:nvGrpSpPr>
        <p:grpSpPr>
          <a:xfrm>
            <a:off x="838200" y="1442676"/>
            <a:ext cx="10515600" cy="5012621"/>
            <a:chOff x="838199" y="1437459"/>
            <a:chExt cx="10515600" cy="5012621"/>
          </a:xfrm>
        </p:grpSpPr>
        <p:sp>
          <p:nvSpPr>
            <p:cNvPr id="4" name="Rounded Rectangle 3">
              <a:extLst>
                <a:ext uri="{FF2B5EF4-FFF2-40B4-BE49-F238E27FC236}">
                  <a16:creationId xmlns:a16="http://schemas.microsoft.com/office/drawing/2014/main" id="{D8091C16-A877-EE12-E1B6-8C3477D6CCA3}"/>
                </a:ext>
              </a:extLst>
            </p:cNvPr>
            <p:cNvSpPr/>
            <p:nvPr/>
          </p:nvSpPr>
          <p:spPr>
            <a:xfrm>
              <a:off x="838199" y="1437459"/>
              <a:ext cx="10515600" cy="5012621"/>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22A6FF27-739B-C3B1-E3BA-124995E9DDCC}"/>
                </a:ext>
              </a:extLst>
            </p:cNvPr>
            <p:cNvSpPr txBox="1"/>
            <p:nvPr/>
          </p:nvSpPr>
          <p:spPr>
            <a:xfrm>
              <a:off x="1135171" y="1517229"/>
              <a:ext cx="10218627" cy="4855945"/>
            </a:xfrm>
            <a:prstGeom prst="rect">
              <a:avLst/>
            </a:prstGeom>
            <a:noFill/>
          </p:spPr>
          <p:txBody>
            <a:bodyPr wrap="square">
              <a:spAutoFit/>
            </a:bodyPr>
            <a:lstStyle/>
            <a:p>
              <a:pPr algn="l">
                <a:lnSpc>
                  <a:spcPct val="114000"/>
                </a:lnSpc>
              </a:pPr>
              <a:r>
                <a:rPr lang="en-US" sz="1600" b="0" i="0" u="none" strike="noStrike" dirty="0">
                  <a:solidFill>
                    <a:srgbClr val="0000FF"/>
                  </a:solidFill>
                  <a:effectLst/>
                  <a:latin typeface="Courier New" panose="02070309020205020404" pitchFamily="49" charset="0"/>
                </a:rPr>
                <a:t>class</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257693"/>
                  </a:solidFill>
                  <a:effectLst/>
                  <a:latin typeface="Courier New" panose="02070309020205020404" pitchFamily="49" charset="0"/>
                </a:rPr>
                <a:t>CustomCrossEntropyLoss</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257693"/>
                  </a:solidFill>
                  <a:effectLst/>
                  <a:latin typeface="Courier New" panose="02070309020205020404" pitchFamily="49" charset="0"/>
                </a:rPr>
                <a:t>nn</a:t>
              </a:r>
              <a:r>
                <a:rPr lang="en-US" sz="1600" b="0" i="0" u="none" strike="noStrike" dirty="0" err="1">
                  <a:solidFill>
                    <a:srgbClr val="000000"/>
                  </a:solidFill>
                  <a:effectLst/>
                  <a:latin typeface="Courier New" panose="02070309020205020404" pitchFamily="49" charset="0"/>
                </a:rPr>
                <a:t>.</a:t>
              </a:r>
              <a:r>
                <a:rPr lang="en-US" sz="1600" b="0" i="0" u="none" strike="noStrike" dirty="0" err="1">
                  <a:solidFill>
                    <a:srgbClr val="257693"/>
                  </a:solidFill>
                  <a:effectLst/>
                  <a:latin typeface="Courier New" panose="02070309020205020404" pitchFamily="49" charset="0"/>
                </a:rPr>
                <a:t>Module</a:t>
              </a:r>
              <a:r>
                <a:rPr lang="en-US" sz="1600" b="0" i="0" u="none" strike="noStrike" dirty="0">
                  <a:solidFill>
                    <a:srgbClr val="000000"/>
                  </a:solidFill>
                  <a:effectLst/>
                  <a:latin typeface="Courier New" panose="02070309020205020404" pitchFamily="49" charset="0"/>
                </a:rPr>
                <a:t>):</a:t>
              </a:r>
            </a:p>
            <a:p>
              <a:pPr lvl="1">
                <a:lnSpc>
                  <a:spcPct val="114000"/>
                </a:lnSpc>
              </a:pPr>
              <a:r>
                <a:rPr lang="en-US" sz="1600" b="0" i="0" u="none" strike="noStrike" dirty="0">
                  <a:solidFill>
                    <a:srgbClr val="0000FF"/>
                  </a:solidFill>
                  <a:effectLst/>
                  <a:latin typeface="Courier New" panose="02070309020205020404" pitchFamily="49" charset="0"/>
                </a:rPr>
                <a:t>def</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795E26"/>
                  </a:solidFill>
                  <a:effectLst/>
                  <a:latin typeface="Courier New" panose="02070309020205020404" pitchFamily="49" charset="0"/>
                </a:rPr>
                <a:t>__</a:t>
              </a:r>
              <a:r>
                <a:rPr lang="en-US" sz="1600" b="0" i="0" u="none" strike="noStrike" dirty="0" err="1">
                  <a:solidFill>
                    <a:srgbClr val="795E26"/>
                  </a:solidFill>
                  <a:effectLst/>
                  <a:latin typeface="Courier New" panose="02070309020205020404" pitchFamily="49" charset="0"/>
                </a:rPr>
                <a:t>init</a:t>
              </a:r>
              <a:r>
                <a:rPr lang="en-US" sz="1600" b="0" i="0" u="none" strike="noStrike" dirty="0">
                  <a:solidFill>
                    <a:srgbClr val="795E26"/>
                  </a:solidFill>
                  <a:effectLst/>
                  <a:latin typeface="Courier New" panose="02070309020205020404" pitchFamily="49" charset="0"/>
                </a:rPr>
                <a:t>__</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a:t>
              </a:r>
            </a:p>
            <a:p>
              <a:pPr lvl="1">
                <a:lnSpc>
                  <a:spcPct val="114000"/>
                </a:lnSpc>
              </a:pPr>
              <a:r>
                <a:rPr lang="en-US" sz="1600" b="0" i="0" u="none" strike="noStrike" dirty="0">
                  <a:solidFill>
                    <a:srgbClr val="000000"/>
                  </a:solidFill>
                  <a:effectLst/>
                  <a:latin typeface="Courier New" panose="02070309020205020404" pitchFamily="49" charset="0"/>
                </a:rPr>
                <a:t>	super(</a:t>
              </a:r>
              <a:r>
                <a:rPr lang="en-US" sz="1600" b="0" i="0" u="none" strike="noStrike" dirty="0" err="1">
                  <a:solidFill>
                    <a:srgbClr val="000000"/>
                  </a:solidFill>
                  <a:effectLst/>
                  <a:latin typeface="Courier New" panose="02070309020205020404" pitchFamily="49" charset="0"/>
                </a:rPr>
                <a:t>CustomCrossEntropyLoss</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795E26"/>
                  </a:solidFill>
                  <a:effectLst/>
                  <a:latin typeface="Courier New" panose="02070309020205020404" pitchFamily="49" charset="0"/>
                </a:rPr>
                <a:t>__</a:t>
              </a:r>
              <a:r>
                <a:rPr lang="en-US" sz="1600" b="0" i="0" u="none" strike="noStrike" dirty="0" err="1">
                  <a:solidFill>
                    <a:srgbClr val="795E26"/>
                  </a:solidFill>
                  <a:effectLst/>
                  <a:latin typeface="Courier New" panose="02070309020205020404" pitchFamily="49" charset="0"/>
                </a:rPr>
                <a:t>init</a:t>
              </a:r>
              <a:r>
                <a:rPr lang="en-US" sz="1600" b="0" i="0" u="none" strike="noStrike" dirty="0">
                  <a:solidFill>
                    <a:srgbClr val="795E26"/>
                  </a:solidFill>
                  <a:effectLst/>
                  <a:latin typeface="Courier New" panose="02070309020205020404" pitchFamily="49" charset="0"/>
                </a:rPr>
                <a:t>__</a:t>
              </a:r>
              <a:r>
                <a:rPr lang="en-US" sz="1600" b="0" i="0" u="none" strike="noStrike" dirty="0">
                  <a:solidFill>
                    <a:srgbClr val="000000"/>
                  </a:solidFill>
                  <a:effectLst/>
                  <a:latin typeface="Courier New" panose="02070309020205020404" pitchFamily="49" charset="0"/>
                </a:rPr>
                <a:t>()</a:t>
              </a:r>
            </a:p>
            <a:p>
              <a:pPr lvl="1">
                <a:lnSpc>
                  <a:spcPct val="114000"/>
                </a:lnSpc>
              </a:pP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00FF"/>
                  </a:solidFill>
                  <a:effectLst/>
                  <a:latin typeface="Courier New" panose="02070309020205020404" pitchFamily="49" charset="0"/>
                </a:rPr>
                <a:t>def</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795E26"/>
                  </a:solidFill>
                  <a:effectLst/>
                  <a:latin typeface="Courier New" panose="02070309020205020404" pitchFamily="49" charset="0"/>
                </a:rPr>
                <a:t>forward</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1080"/>
                  </a:solidFill>
                  <a:effectLst/>
                  <a:latin typeface="Courier New" panose="02070309020205020404" pitchFamily="49" charset="0"/>
                </a:rPr>
                <a:t>y_pred</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1080"/>
                  </a:solidFill>
                  <a:effectLst/>
                  <a:latin typeface="Courier New" panose="02070309020205020404" pitchFamily="49" charset="0"/>
                </a:rPr>
                <a:t>y_true</a:t>
              </a:r>
              <a:r>
                <a:rPr lang="en-US" sz="1600" b="0" i="0" u="none" strike="noStrike" dirty="0">
                  <a:solidFill>
                    <a:srgbClr val="000000"/>
                  </a:solidFill>
                  <a:effectLst/>
                  <a:latin typeface="Courier New" panose="02070309020205020404" pitchFamily="49" charset="0"/>
                </a:rPr>
                <a:t>):</a:t>
              </a:r>
            </a:p>
            <a:p>
              <a:pPr lvl="2">
                <a:lnSpc>
                  <a:spcPct val="114000"/>
                </a:lnSpc>
              </a:pPr>
              <a:r>
                <a:rPr lang="en-US" sz="1600" b="0" i="0" u="none" strike="noStrike" dirty="0">
                  <a:solidFill>
                    <a:srgbClr val="008000"/>
                  </a:solidFill>
                  <a:effectLst/>
                  <a:latin typeface="Courier New" panose="02070309020205020404" pitchFamily="49" charset="0"/>
                </a:rPr>
                <a:t># Ensuring the predicted values are in log form</a:t>
              </a:r>
              <a:r>
                <a:rPr lang="zh-CN" altLang="en-US" sz="1600" b="0" i="0" u="none" strike="noStrike" dirty="0">
                  <a:solidFill>
                    <a:srgbClr val="008000"/>
                  </a:solidFill>
                  <a:effectLst/>
                  <a:latin typeface="Courier New" panose="02070309020205020404" pitchFamily="49" charset="0"/>
                </a:rPr>
                <a:t> </a:t>
              </a:r>
              <a:r>
                <a:rPr lang="en-US" altLang="zh-CN" sz="1600" b="0" i="0" u="none" strike="noStrike" dirty="0">
                  <a:solidFill>
                    <a:srgbClr val="008000"/>
                  </a:solidFill>
                  <a:effectLst/>
                  <a:latin typeface="Courier New" panose="02070309020205020404" pitchFamily="49" charset="0"/>
                </a:rPr>
                <a:t>probabilities</a:t>
              </a:r>
              <a:endParaRPr lang="en-US" sz="1600" b="0" i="0" u="none" strike="noStrike" dirty="0">
                <a:solidFill>
                  <a:srgbClr val="000000"/>
                </a:solidFill>
                <a:effectLst/>
                <a:latin typeface="Courier New" panose="02070309020205020404" pitchFamily="49" charset="0"/>
              </a:endParaRPr>
            </a:p>
            <a:p>
              <a:pPr lvl="2">
                <a:lnSpc>
                  <a:spcPct val="114000"/>
                </a:lnSpc>
              </a:pPr>
              <a:r>
                <a:rPr lang="en-US" sz="1600" b="0" i="0" u="none" strike="noStrike" dirty="0" err="1">
                  <a:solidFill>
                    <a:srgbClr val="000000"/>
                  </a:solidFill>
                  <a:effectLst/>
                  <a:latin typeface="Courier New" panose="02070309020205020404" pitchFamily="49" charset="0"/>
                </a:rPr>
                <a:t>log_probs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torch.log_softmax</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y_pred</a:t>
              </a:r>
              <a:r>
                <a:rPr lang="en-US" sz="1600" b="0" i="0" u="none" strike="noStrike" dirty="0">
                  <a:solidFill>
                    <a:srgbClr val="000000"/>
                  </a:solidFill>
                  <a:effectLst/>
                  <a:latin typeface="Courier New" panose="02070309020205020404" pitchFamily="49" charset="0"/>
                </a:rPr>
                <a:t>, dim=</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Picking the log probabilities corresponding to true labels</a:t>
              </a:r>
              <a:endParaRPr lang="en-US" sz="1600" b="0" i="0" u="none" strike="noStrike" dirty="0">
                <a:solidFill>
                  <a:srgbClr val="000000"/>
                </a:solidFill>
                <a:effectLst/>
                <a:latin typeface="Courier New" panose="02070309020205020404" pitchFamily="49" charset="0"/>
              </a:endParaRPr>
            </a:p>
            <a:p>
              <a:pPr lvl="2">
                <a:lnSpc>
                  <a:spcPct val="114000"/>
                </a:lnSpc>
              </a:pPr>
              <a:r>
                <a:rPr lang="en-US" sz="1600" b="0" i="0" u="none" strike="noStrike" dirty="0" err="1">
                  <a:solidFill>
                    <a:srgbClr val="000000"/>
                  </a:solidFill>
                  <a:effectLst/>
                  <a:latin typeface="Courier New" panose="02070309020205020404" pitchFamily="49" charset="0"/>
                </a:rPr>
                <a:t>relevant_log_probs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log_probs</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795E26"/>
                  </a:solidFill>
                  <a:effectLst/>
                  <a:latin typeface="Courier New" panose="02070309020205020404" pitchFamily="49" charset="0"/>
                </a:rPr>
                <a:t>range</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795E26"/>
                  </a:solidFill>
                  <a:effectLst/>
                  <a:latin typeface="Courier New" panose="02070309020205020404" pitchFamily="49" charset="0"/>
                </a:rPr>
                <a:t>len</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y_true</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y_true</a:t>
              </a:r>
              <a:r>
                <a:rPr lang="en-US" sz="1600" b="0" i="0" u="none" strike="noStrike" dirty="0">
                  <a:solidFill>
                    <a:srgbClr val="000000"/>
                  </a:solidFill>
                  <a:effectLst/>
                  <a:latin typeface="Courier New" panose="02070309020205020404" pitchFamily="49" charset="0"/>
                </a:rPr>
                <a:t>]</a:t>
              </a: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Negative log likelihood loss</a:t>
              </a:r>
              <a:endParaRPr lang="en-US" sz="1600" b="0" i="0" u="none" strike="noStrike" dirty="0">
                <a:solidFill>
                  <a:srgbClr val="000000"/>
                </a:solidFill>
                <a:effectLst/>
                <a:latin typeface="Courier New" panose="02070309020205020404" pitchFamily="49" charset="0"/>
              </a:endParaRPr>
            </a:p>
            <a:p>
              <a:pPr lvl="2">
                <a:lnSpc>
                  <a:spcPct val="114000"/>
                </a:lnSpc>
              </a:pPr>
              <a:r>
                <a:rPr lang="en-US" sz="1600" b="0" i="0" u="none" strike="noStrike" dirty="0">
                  <a:solidFill>
                    <a:srgbClr val="000000"/>
                  </a:solidFill>
                  <a:effectLst/>
                  <a:latin typeface="Courier New" panose="02070309020205020404" pitchFamily="49" charset="0"/>
                </a:rPr>
                <a:t>loss = -</a:t>
              </a:r>
              <a:r>
                <a:rPr lang="en-US" sz="1600" b="0" i="0" u="none" strike="noStrike" dirty="0" err="1">
                  <a:solidFill>
                    <a:srgbClr val="000000"/>
                  </a:solidFill>
                  <a:effectLst/>
                  <a:latin typeface="Courier New" panose="02070309020205020404" pitchFamily="49" charset="0"/>
                </a:rPr>
                <a:t>torch.mean</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relevant_log_probs</a:t>
              </a:r>
              <a:r>
                <a:rPr lang="en-US" sz="1600" b="0" i="0" u="none" strike="noStrike" dirty="0">
                  <a:solidFill>
                    <a:srgbClr val="000000"/>
                  </a:solidFill>
                  <a:effectLst/>
                  <a:latin typeface="Courier New" panose="02070309020205020404" pitchFamily="49" charset="0"/>
                </a:rPr>
                <a:t>)</a:t>
              </a:r>
            </a:p>
            <a:p>
              <a:pPr lvl="2">
                <a:lnSpc>
                  <a:spcPct val="114000"/>
                </a:lnSpc>
              </a:pPr>
              <a:r>
                <a:rPr lang="en-US" sz="1600" b="0" i="0" u="none" strike="noStrike" dirty="0">
                  <a:solidFill>
                    <a:srgbClr val="AF00DB"/>
                  </a:solidFill>
                  <a:effectLst/>
                  <a:latin typeface="Courier New" panose="02070309020205020404" pitchFamily="49" charset="0"/>
                </a:rPr>
                <a:t>return</a:t>
              </a:r>
              <a:r>
                <a:rPr lang="en-US" sz="1600" b="0" i="0" u="none" strike="noStrike" dirty="0">
                  <a:solidFill>
                    <a:srgbClr val="000000"/>
                  </a:solidFill>
                  <a:effectLst/>
                  <a:latin typeface="Courier New" panose="02070309020205020404" pitchFamily="49" charset="0"/>
                </a:rPr>
                <a:t> loss</a:t>
              </a:r>
              <a:endParaRPr lang="en-US" sz="1600" dirty="0">
                <a:solidFill>
                  <a:srgbClr val="000000"/>
                </a:solidFill>
                <a:latin typeface="Courier New" panose="02070309020205020404" pitchFamily="49" charset="0"/>
              </a:endParaRPr>
            </a:p>
            <a:p>
              <a:pPr lvl="1">
                <a:lnSpc>
                  <a:spcPct val="114000"/>
                </a:lnSpc>
              </a:pPr>
              <a:endParaRPr lang="en-US" sz="1600" b="0" i="0" u="none" strike="noStrike" dirty="0">
                <a:solidFill>
                  <a:srgbClr val="000000"/>
                </a:solidFill>
                <a:effectLst/>
                <a:latin typeface="Courier New" panose="02070309020205020404" pitchFamily="49" charset="0"/>
              </a:endParaRPr>
            </a:p>
            <a:p>
              <a:pPr>
                <a:lnSpc>
                  <a:spcPct val="114000"/>
                </a:lnSpc>
              </a:pPr>
              <a:r>
                <a:rPr lang="en-US" sz="1600" b="0" i="0" u="none" strike="noStrike" dirty="0">
                  <a:solidFill>
                    <a:srgbClr val="008000"/>
                  </a:solidFill>
                  <a:effectLst/>
                  <a:latin typeface="Courier New" panose="02070309020205020404" pitchFamily="49" charset="0"/>
                </a:rPr>
                <a:t># Example usage</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err="1">
                  <a:solidFill>
                    <a:srgbClr val="000000"/>
                  </a:solidFill>
                  <a:effectLst/>
                  <a:latin typeface="Courier New" panose="02070309020205020404" pitchFamily="49" charset="0"/>
                </a:rPr>
                <a:t>loss_function</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CustomCrossEntropyLoss</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000000"/>
                  </a:solidFill>
                  <a:effectLst/>
                  <a:latin typeface="Courier New" panose="02070309020205020404" pitchFamily="49" charset="0"/>
                </a:rPr>
                <a:t>loss = </a:t>
              </a:r>
              <a:r>
                <a:rPr lang="en-US" sz="1600" b="0" i="0" u="none" strike="noStrike" dirty="0" err="1">
                  <a:solidFill>
                    <a:srgbClr val="000000"/>
                  </a:solidFill>
                  <a:effectLst/>
                  <a:latin typeface="Courier New" panose="02070309020205020404" pitchFamily="49" charset="0"/>
                </a:rPr>
                <a:t>loss_function</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y_pred</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y_true</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795E26"/>
                  </a:solidFill>
                  <a:effectLst/>
                  <a:latin typeface="Courier New" panose="02070309020205020404" pitchFamily="49" charset="0"/>
                </a:rPr>
                <a:t>print</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A31515"/>
                  </a:solidFill>
                  <a:effectLst/>
                  <a:latin typeface="Courier New" panose="02070309020205020404" pitchFamily="49" charset="0"/>
                </a:rPr>
                <a:t>"Custom Cross-Entropy Loss:"</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loss.item</a:t>
              </a:r>
              <a:r>
                <a:rPr lang="en-US" sz="1600" b="0" i="0" u="none" strike="noStrike" dirty="0">
                  <a:solidFill>
                    <a:srgbClr val="000000"/>
                  </a:solidFill>
                  <a:effectLst/>
                  <a:latin typeface="Courier New" panose="02070309020205020404" pitchFamily="49" charset="0"/>
                </a:rPr>
                <a:t>())</a:t>
              </a:r>
            </a:p>
          </p:txBody>
        </p:sp>
      </p:grpSp>
      <p:sp>
        <p:nvSpPr>
          <p:cNvPr id="9" name="Rounded Rectangle 8">
            <a:extLst>
              <a:ext uri="{FF2B5EF4-FFF2-40B4-BE49-F238E27FC236}">
                <a16:creationId xmlns:a16="http://schemas.microsoft.com/office/drawing/2014/main" id="{F56D71F4-8770-C1ED-FC26-64C7453904C1}"/>
              </a:ext>
            </a:extLst>
          </p:cNvPr>
          <p:cNvSpPr/>
          <p:nvPr/>
        </p:nvSpPr>
        <p:spPr>
          <a:xfrm>
            <a:off x="4697260" y="1522446"/>
            <a:ext cx="1252603" cy="368984"/>
          </a:xfrm>
          <a:prstGeom prst="roundRect">
            <a:avLst/>
          </a:prstGeom>
          <a:solidFill>
            <a:srgbClr val="F17475">
              <a:alpha val="15000"/>
            </a:srgbClr>
          </a:solidFill>
          <a:ln w="28575">
            <a:solidFill>
              <a:srgbClr val="F17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30EE73E-0001-D93F-1231-A0C930A970CC}"/>
              </a:ext>
            </a:extLst>
          </p:cNvPr>
          <p:cNvCxnSpPr>
            <a:cxnSpLocks/>
            <a:stCxn id="9" idx="3"/>
            <a:endCxn id="13" idx="1"/>
          </p:cNvCxnSpPr>
          <p:nvPr/>
        </p:nvCxnSpPr>
        <p:spPr>
          <a:xfrm>
            <a:off x="5949863" y="1706938"/>
            <a:ext cx="292276" cy="374"/>
          </a:xfrm>
          <a:prstGeom prst="straightConnector1">
            <a:avLst/>
          </a:prstGeom>
          <a:ln w="28575">
            <a:solidFill>
              <a:srgbClr val="F17475"/>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06FFC0-BC9A-9371-BEAA-21849E263433}"/>
              </a:ext>
            </a:extLst>
          </p:cNvPr>
          <p:cNvSpPr txBox="1"/>
          <p:nvPr/>
        </p:nvSpPr>
        <p:spPr>
          <a:xfrm>
            <a:off x="6242139" y="1214869"/>
            <a:ext cx="5607483" cy="984885"/>
          </a:xfrm>
          <a:prstGeom prst="rect">
            <a:avLst/>
          </a:prstGeom>
          <a:noFill/>
        </p:spPr>
        <p:txBody>
          <a:bodyPr wrap="square">
            <a:spAutoFit/>
          </a:bodyPr>
          <a:lstStyle/>
          <a:p>
            <a:r>
              <a:rPr lang="en-US" altLang="zh-CN" sz="1600" b="1" dirty="0">
                <a:solidFill>
                  <a:srgbClr val="F17475"/>
                </a:solidFill>
                <a:latin typeface="Times New Roman" panose="02020603050405020304" pitchFamily="18" charset="0"/>
                <a:cs typeface="Times New Roman" panose="02020603050405020304" pitchFamily="18" charset="0"/>
              </a:rPr>
              <a:t>Create</a:t>
            </a:r>
            <a:r>
              <a:rPr lang="zh-CN" altLang="en-US" sz="1600" b="1" dirty="0">
                <a:solidFill>
                  <a:srgbClr val="F17475"/>
                </a:solidFill>
                <a:latin typeface="Times New Roman" panose="02020603050405020304" pitchFamily="18" charset="0"/>
                <a:cs typeface="Times New Roman" panose="02020603050405020304" pitchFamily="18" charset="0"/>
              </a:rPr>
              <a:t> </a:t>
            </a:r>
            <a:r>
              <a:rPr lang="en-US" altLang="zh-CN" sz="1600" b="1" dirty="0">
                <a:solidFill>
                  <a:srgbClr val="F17475"/>
                </a:solidFill>
                <a:latin typeface="Times New Roman" panose="02020603050405020304" pitchFamily="18" charset="0"/>
                <a:cs typeface="Times New Roman" panose="02020603050405020304" pitchFamily="18" charset="0"/>
              </a:rPr>
              <a:t>the</a:t>
            </a:r>
            <a:r>
              <a:rPr lang="zh-CN" altLang="en-US" sz="1600" b="1" dirty="0">
                <a:solidFill>
                  <a:srgbClr val="F17475"/>
                </a:solidFill>
                <a:latin typeface="Times New Roman" panose="02020603050405020304" pitchFamily="18" charset="0"/>
                <a:cs typeface="Times New Roman" panose="02020603050405020304" pitchFamily="18" charset="0"/>
              </a:rPr>
              <a:t> </a:t>
            </a:r>
            <a:r>
              <a:rPr lang="en-US" altLang="zh-CN" sz="1600" b="1" dirty="0">
                <a:solidFill>
                  <a:srgbClr val="F17475"/>
                </a:solidFill>
                <a:latin typeface="Times New Roman" panose="02020603050405020304" pitchFamily="18" charset="0"/>
                <a:cs typeface="Times New Roman" panose="02020603050405020304" pitchFamily="18" charset="0"/>
              </a:rPr>
              <a:t>loss</a:t>
            </a:r>
            <a:r>
              <a:rPr lang="zh-CN" altLang="en-US" sz="1600" b="1" dirty="0">
                <a:solidFill>
                  <a:srgbClr val="F17475"/>
                </a:solidFill>
                <a:latin typeface="Times New Roman" panose="02020603050405020304" pitchFamily="18" charset="0"/>
                <a:cs typeface="Times New Roman" panose="02020603050405020304" pitchFamily="18" charset="0"/>
              </a:rPr>
              <a:t> </a:t>
            </a:r>
            <a:r>
              <a:rPr lang="en-US" altLang="zh-CN" sz="1600" b="1" dirty="0">
                <a:solidFill>
                  <a:srgbClr val="F17475"/>
                </a:solidFill>
                <a:latin typeface="Times New Roman" panose="02020603050405020304" pitchFamily="18" charset="0"/>
                <a:cs typeface="Times New Roman" panose="02020603050405020304" pitchFamily="18" charset="0"/>
              </a:rPr>
              <a:t>function</a:t>
            </a:r>
            <a:r>
              <a:rPr lang="zh-CN" altLang="en-US" sz="1600" b="1" dirty="0">
                <a:solidFill>
                  <a:srgbClr val="F17475"/>
                </a:solidFill>
                <a:latin typeface="Times New Roman" panose="02020603050405020304" pitchFamily="18" charset="0"/>
                <a:cs typeface="Times New Roman" panose="02020603050405020304" pitchFamily="18" charset="0"/>
              </a:rPr>
              <a:t> </a:t>
            </a:r>
            <a:r>
              <a:rPr lang="en-US" altLang="zh-CN" sz="1600" b="1" dirty="0">
                <a:solidFill>
                  <a:srgbClr val="F17475"/>
                </a:solidFill>
                <a:latin typeface="Times New Roman" panose="02020603050405020304" pitchFamily="18" charset="0"/>
                <a:cs typeface="Times New Roman" panose="02020603050405020304" pitchFamily="18" charset="0"/>
              </a:rPr>
              <a:t>as</a:t>
            </a:r>
            <a:r>
              <a:rPr lang="zh-CN" altLang="en-US" sz="1600" b="1" dirty="0">
                <a:solidFill>
                  <a:srgbClr val="F17475"/>
                </a:solidFill>
                <a:latin typeface="Times New Roman" panose="02020603050405020304" pitchFamily="18" charset="0"/>
                <a:cs typeface="Times New Roman" panose="02020603050405020304" pitchFamily="18" charset="0"/>
              </a:rPr>
              <a:t> </a:t>
            </a:r>
            <a:r>
              <a:rPr lang="en-US" altLang="zh-CN" sz="1600" b="1" dirty="0">
                <a:solidFill>
                  <a:srgbClr val="F17475"/>
                </a:solidFill>
                <a:latin typeface="Times New Roman" panose="02020603050405020304" pitchFamily="18" charset="0"/>
                <a:cs typeface="Times New Roman" panose="02020603050405020304" pitchFamily="18" charset="0"/>
              </a:rPr>
              <a:t>a</a:t>
            </a:r>
            <a:r>
              <a:rPr lang="zh-CN" altLang="en-US" sz="1600" b="1" dirty="0">
                <a:solidFill>
                  <a:srgbClr val="F17475"/>
                </a:solidFill>
                <a:latin typeface="Times New Roman" panose="02020603050405020304" pitchFamily="18" charset="0"/>
                <a:cs typeface="Times New Roman" panose="02020603050405020304" pitchFamily="18" charset="0"/>
              </a:rPr>
              <a:t> </a:t>
            </a:r>
            <a:r>
              <a:rPr lang="en-US" altLang="zh-CN" sz="1600" b="1" dirty="0">
                <a:solidFill>
                  <a:srgbClr val="F17475"/>
                </a:solidFill>
                <a:latin typeface="Times New Roman" panose="02020603050405020304" pitchFamily="18" charset="0"/>
                <a:cs typeface="Times New Roman" panose="02020603050405020304" pitchFamily="18" charset="0"/>
              </a:rPr>
              <a:t>subclass</a:t>
            </a:r>
            <a:r>
              <a:rPr lang="zh-CN" altLang="en-US" sz="1600" b="1" dirty="0">
                <a:solidFill>
                  <a:srgbClr val="F17475"/>
                </a:solidFill>
                <a:latin typeface="Times New Roman" panose="02020603050405020304" pitchFamily="18" charset="0"/>
                <a:cs typeface="Times New Roman" panose="02020603050405020304" pitchFamily="18" charset="0"/>
              </a:rPr>
              <a:t> </a:t>
            </a:r>
            <a:r>
              <a:rPr lang="en-US" altLang="zh-CN" sz="1600" b="1" dirty="0">
                <a:solidFill>
                  <a:srgbClr val="F17475"/>
                </a:solidFill>
                <a:latin typeface="Times New Roman" panose="02020603050405020304" pitchFamily="18" charset="0"/>
                <a:cs typeface="Times New Roman" panose="02020603050405020304" pitchFamily="18" charset="0"/>
              </a:rPr>
              <a:t>of</a:t>
            </a:r>
            <a:r>
              <a:rPr lang="zh-CN" altLang="en-US" sz="1600" b="1" dirty="0">
                <a:solidFill>
                  <a:srgbClr val="F17475"/>
                </a:solidFill>
                <a:latin typeface="Times New Roman" panose="02020603050405020304" pitchFamily="18" charset="0"/>
                <a:cs typeface="Times New Roman" panose="02020603050405020304" pitchFamily="18" charset="0"/>
              </a:rPr>
              <a:t> </a:t>
            </a:r>
            <a:r>
              <a:rPr lang="en-US" altLang="zh-CN" sz="1400" b="1" dirty="0" err="1">
                <a:solidFill>
                  <a:srgbClr val="F17475"/>
                </a:solidFill>
                <a:latin typeface="Courier New" panose="02070309020205020404" pitchFamily="49" charset="0"/>
                <a:cs typeface="Courier New" panose="02070309020205020404" pitchFamily="49" charset="0"/>
              </a:rPr>
              <a:t>nn.Module</a:t>
            </a:r>
            <a:r>
              <a:rPr lang="en-US" altLang="zh-CN" sz="1600" b="1" dirty="0">
                <a:solidFill>
                  <a:srgbClr val="F17475"/>
                </a:solidFill>
                <a:latin typeface="Times New Roman" panose="02020603050405020304" pitchFamily="18" charset="0"/>
                <a:cs typeface="Times New Roman" panose="02020603050405020304" pitchFamily="18" charset="0"/>
              </a:rPr>
              <a:t>.</a:t>
            </a:r>
            <a:r>
              <a:rPr lang="zh-CN" altLang="en-US" sz="1600" b="1" dirty="0">
                <a:solidFill>
                  <a:srgbClr val="F17475"/>
                </a:solidFill>
                <a:latin typeface="Times New Roman" panose="02020603050405020304" pitchFamily="18" charset="0"/>
                <a:cs typeface="Times New Roman" panose="02020603050405020304" pitchFamily="18" charset="0"/>
              </a:rPr>
              <a:t> </a:t>
            </a:r>
            <a:r>
              <a:rPr lang="en-US" altLang="zh-CN" sz="1600" dirty="0">
                <a:solidFill>
                  <a:srgbClr val="F17475"/>
                </a:solidFill>
                <a:latin typeface="Times New Roman" panose="02020603050405020304" pitchFamily="18" charset="0"/>
                <a:cs typeface="Times New Roman" panose="02020603050405020304" pitchFamily="18" charset="0"/>
              </a:rPr>
              <a:t>Why?</a:t>
            </a:r>
          </a:p>
          <a:p>
            <a:r>
              <a:rPr lang="en-US" sz="1400" u="sng" dirty="0" err="1">
                <a:solidFill>
                  <a:srgbClr val="F17475"/>
                </a:solidFill>
                <a:latin typeface="Times New Roman" panose="02020603050405020304" pitchFamily="18" charset="0"/>
                <a:cs typeface="Times New Roman" panose="02020603050405020304" pitchFamily="18" charset="0"/>
              </a:rPr>
              <a:t>PyTorch’s</a:t>
            </a:r>
            <a:r>
              <a:rPr lang="en-US" sz="1400" u="sng" dirty="0">
                <a:solidFill>
                  <a:srgbClr val="F17475"/>
                </a:solidFill>
                <a:latin typeface="Times New Roman" panose="02020603050405020304" pitchFamily="18" charset="0"/>
                <a:cs typeface="Times New Roman" panose="02020603050405020304" pitchFamily="18" charset="0"/>
              </a:rPr>
              <a:t> built-in modules and loss functions are subclasses of </a:t>
            </a:r>
            <a:r>
              <a:rPr lang="en-US" sz="1200" u="sng" dirty="0" err="1">
                <a:solidFill>
                  <a:srgbClr val="F17475"/>
                </a:solidFill>
                <a:latin typeface="Courier New" panose="02070309020205020404" pitchFamily="49" charset="0"/>
                <a:cs typeface="Courier New" panose="02070309020205020404" pitchFamily="49" charset="0"/>
              </a:rPr>
              <a:t>nn.Module</a:t>
            </a:r>
            <a:r>
              <a:rPr lang="en-US" altLang="zh-CN" sz="1400" dirty="0">
                <a:solidFill>
                  <a:srgbClr val="F17475"/>
                </a:solidFill>
                <a:latin typeface="Times New Roman" panose="02020603050405020304" pitchFamily="18" charset="0"/>
                <a:cs typeface="Times New Roman" panose="02020603050405020304" pitchFamily="18" charset="0"/>
              </a:rPr>
              <a:t>,</a:t>
            </a:r>
            <a:r>
              <a:rPr lang="zh-CN" altLang="en-US" sz="1400" dirty="0">
                <a:solidFill>
                  <a:srgbClr val="F17475"/>
                </a:solidFill>
                <a:latin typeface="Times New Roman" panose="02020603050405020304" pitchFamily="18" charset="0"/>
                <a:cs typeface="Times New Roman" panose="02020603050405020304" pitchFamily="18" charset="0"/>
              </a:rPr>
              <a:t> </a:t>
            </a:r>
            <a:r>
              <a:rPr lang="en-US" altLang="zh-CN" sz="1400" dirty="0">
                <a:solidFill>
                  <a:srgbClr val="F17475"/>
                </a:solidFill>
                <a:latin typeface="Times New Roman" panose="02020603050405020304" pitchFamily="18" charset="0"/>
                <a:cs typeface="Times New Roman" panose="02020603050405020304" pitchFamily="18" charset="0"/>
              </a:rPr>
              <a:t>so</a:t>
            </a:r>
            <a:r>
              <a:rPr lang="zh-CN" altLang="en-US" sz="1400" dirty="0">
                <a:solidFill>
                  <a:srgbClr val="F17475"/>
                </a:solidFill>
                <a:latin typeface="Times New Roman" panose="02020603050405020304" pitchFamily="18" charset="0"/>
                <a:cs typeface="Times New Roman" panose="02020603050405020304" pitchFamily="18" charset="0"/>
              </a:rPr>
              <a:t> </a:t>
            </a:r>
            <a:r>
              <a:rPr lang="en-US" altLang="zh-CN" sz="1400" dirty="0">
                <a:solidFill>
                  <a:srgbClr val="F17475"/>
                </a:solidFill>
                <a:latin typeface="Times New Roman" panose="02020603050405020304" pitchFamily="18" charset="0"/>
                <a:cs typeface="Times New Roman" panose="02020603050405020304" pitchFamily="18" charset="0"/>
              </a:rPr>
              <a:t>using </a:t>
            </a:r>
            <a:r>
              <a:rPr lang="en-US" sz="1200" dirty="0" err="1">
                <a:solidFill>
                  <a:srgbClr val="F17475"/>
                </a:solidFill>
                <a:latin typeface="Courier New" panose="02070309020205020404" pitchFamily="49" charset="0"/>
                <a:cs typeface="Courier New" panose="02070309020205020404" pitchFamily="49" charset="0"/>
              </a:rPr>
              <a:t>nn.Module</a:t>
            </a:r>
            <a:r>
              <a:rPr lang="en-US" altLang="zh-CN" sz="1400" dirty="0">
                <a:solidFill>
                  <a:srgbClr val="F17475"/>
                </a:solidFill>
                <a:latin typeface="Times New Roman" panose="02020603050405020304" pitchFamily="18" charset="0"/>
                <a:cs typeface="Times New Roman" panose="02020603050405020304" pitchFamily="18" charset="0"/>
              </a:rPr>
              <a:t> for our</a:t>
            </a:r>
            <a:r>
              <a:rPr lang="zh-CN" altLang="en-US" sz="1400" dirty="0">
                <a:solidFill>
                  <a:srgbClr val="F17475"/>
                </a:solidFill>
                <a:latin typeface="Times New Roman" panose="02020603050405020304" pitchFamily="18" charset="0"/>
                <a:cs typeface="Times New Roman" panose="02020603050405020304" pitchFamily="18" charset="0"/>
              </a:rPr>
              <a:t> </a:t>
            </a:r>
            <a:r>
              <a:rPr lang="en-US" altLang="zh-CN" sz="1400" dirty="0">
                <a:solidFill>
                  <a:srgbClr val="F17475"/>
                </a:solidFill>
                <a:latin typeface="Times New Roman" panose="02020603050405020304" pitchFamily="18" charset="0"/>
                <a:cs typeface="Times New Roman" panose="02020603050405020304" pitchFamily="18" charset="0"/>
              </a:rPr>
              <a:t>own</a:t>
            </a:r>
            <a:r>
              <a:rPr lang="zh-CN" altLang="en-US" sz="1400" dirty="0">
                <a:solidFill>
                  <a:srgbClr val="F17475"/>
                </a:solidFill>
                <a:latin typeface="Times New Roman" panose="02020603050405020304" pitchFamily="18" charset="0"/>
                <a:cs typeface="Times New Roman" panose="02020603050405020304" pitchFamily="18" charset="0"/>
              </a:rPr>
              <a:t> </a:t>
            </a:r>
            <a:r>
              <a:rPr lang="en-US" altLang="zh-CN" sz="1400" dirty="0">
                <a:solidFill>
                  <a:srgbClr val="F17475"/>
                </a:solidFill>
                <a:latin typeface="Times New Roman" panose="02020603050405020304" pitchFamily="18" charset="0"/>
                <a:cs typeface="Times New Roman" panose="02020603050405020304" pitchFamily="18" charset="0"/>
              </a:rPr>
              <a:t>custom loss function</a:t>
            </a:r>
            <a:r>
              <a:rPr lang="zh-CN" altLang="en-US" sz="1400" dirty="0">
                <a:solidFill>
                  <a:srgbClr val="F17475"/>
                </a:solidFill>
                <a:latin typeface="Times New Roman" panose="02020603050405020304" pitchFamily="18" charset="0"/>
                <a:cs typeface="Times New Roman" panose="02020603050405020304" pitchFamily="18" charset="0"/>
              </a:rPr>
              <a:t> </a:t>
            </a:r>
            <a:r>
              <a:rPr lang="en-US" altLang="zh-CN" sz="1400" dirty="0">
                <a:solidFill>
                  <a:srgbClr val="F17475"/>
                </a:solidFill>
                <a:latin typeface="Times New Roman" panose="02020603050405020304" pitchFamily="18" charset="0"/>
                <a:cs typeface="Times New Roman" panose="02020603050405020304" pitchFamily="18" charset="0"/>
              </a:rPr>
              <a:t>ensures</a:t>
            </a:r>
            <a:r>
              <a:rPr lang="zh-CN" altLang="en-US" sz="1400" dirty="0">
                <a:solidFill>
                  <a:srgbClr val="F17475"/>
                </a:solidFill>
                <a:latin typeface="Times New Roman" panose="02020603050405020304" pitchFamily="18" charset="0"/>
                <a:cs typeface="Times New Roman" panose="02020603050405020304" pitchFamily="18" charset="0"/>
              </a:rPr>
              <a:t> </a:t>
            </a:r>
            <a:r>
              <a:rPr lang="en-US" altLang="zh-CN" sz="1400" dirty="0">
                <a:solidFill>
                  <a:srgbClr val="F17475"/>
                </a:solidFill>
                <a:latin typeface="Times New Roman" panose="02020603050405020304" pitchFamily="18" charset="0"/>
                <a:cs typeface="Times New Roman" panose="02020603050405020304" pitchFamily="18" charset="0"/>
              </a:rPr>
              <a:t>the</a:t>
            </a:r>
            <a:r>
              <a:rPr lang="zh-CN" altLang="en-US" sz="1400" dirty="0">
                <a:solidFill>
                  <a:srgbClr val="F17475"/>
                </a:solidFill>
                <a:latin typeface="Times New Roman" panose="02020603050405020304" pitchFamily="18" charset="0"/>
                <a:cs typeface="Times New Roman" panose="02020603050405020304" pitchFamily="18" charset="0"/>
              </a:rPr>
              <a:t> </a:t>
            </a:r>
            <a:r>
              <a:rPr lang="en-US" altLang="zh-CN" sz="1400" dirty="0">
                <a:solidFill>
                  <a:srgbClr val="F17475"/>
                </a:solidFill>
                <a:latin typeface="Times New Roman" panose="02020603050405020304" pitchFamily="18" charset="0"/>
                <a:cs typeface="Times New Roman" panose="02020603050405020304" pitchFamily="18" charset="0"/>
              </a:rPr>
              <a:t>consistency</a:t>
            </a:r>
            <a:r>
              <a:rPr lang="zh-CN" altLang="en-US" sz="1400" dirty="0">
                <a:solidFill>
                  <a:srgbClr val="F17475"/>
                </a:solidFill>
                <a:latin typeface="Times New Roman" panose="02020603050405020304" pitchFamily="18" charset="0"/>
                <a:cs typeface="Times New Roman" panose="02020603050405020304" pitchFamily="18" charset="0"/>
              </a:rPr>
              <a:t> </a:t>
            </a:r>
            <a:r>
              <a:rPr lang="en-US" altLang="zh-CN" sz="1400" dirty="0">
                <a:solidFill>
                  <a:srgbClr val="F17475"/>
                </a:solidFill>
                <a:latin typeface="Times New Roman" panose="02020603050405020304" pitchFamily="18" charset="0"/>
                <a:cs typeface="Times New Roman" panose="02020603050405020304" pitchFamily="18" charset="0"/>
              </a:rPr>
              <a:t>and</a:t>
            </a:r>
            <a:r>
              <a:rPr lang="zh-CN" altLang="en-US" sz="1400" dirty="0">
                <a:solidFill>
                  <a:srgbClr val="F17475"/>
                </a:solidFill>
                <a:latin typeface="Times New Roman" panose="02020603050405020304" pitchFamily="18" charset="0"/>
                <a:cs typeface="Times New Roman" panose="02020603050405020304" pitchFamily="18" charset="0"/>
              </a:rPr>
              <a:t> </a:t>
            </a:r>
            <a:r>
              <a:rPr lang="en-US" altLang="zh-CN" sz="1400" dirty="0">
                <a:solidFill>
                  <a:srgbClr val="F17475"/>
                </a:solidFill>
                <a:latin typeface="Times New Roman" panose="02020603050405020304" pitchFamily="18" charset="0"/>
                <a:cs typeface="Times New Roman" panose="02020603050405020304" pitchFamily="18" charset="0"/>
              </a:rPr>
              <a:t>compatibility with </a:t>
            </a:r>
            <a:r>
              <a:rPr lang="en-US" altLang="zh-CN" sz="1400" dirty="0" err="1">
                <a:solidFill>
                  <a:srgbClr val="F17475"/>
                </a:solidFill>
                <a:latin typeface="Times New Roman" panose="02020603050405020304" pitchFamily="18" charset="0"/>
                <a:cs typeface="Times New Roman" panose="02020603050405020304" pitchFamily="18" charset="0"/>
              </a:rPr>
              <a:t>PyTorch's</a:t>
            </a:r>
            <a:r>
              <a:rPr lang="en-US" altLang="zh-CN" sz="1400" dirty="0">
                <a:solidFill>
                  <a:srgbClr val="F17475"/>
                </a:solidFill>
                <a:latin typeface="Times New Roman" panose="02020603050405020304" pitchFamily="18" charset="0"/>
                <a:cs typeface="Times New Roman" panose="02020603050405020304" pitchFamily="18" charset="0"/>
              </a:rPr>
              <a:t> design and practices.</a:t>
            </a:r>
            <a:endParaRPr lang="en-US" sz="1400" dirty="0">
              <a:solidFill>
                <a:srgbClr val="F17475"/>
              </a:solidFill>
              <a:latin typeface="Times New Roman" panose="02020603050405020304" pitchFamily="18" charset="0"/>
              <a:cs typeface="Times New Roman" panose="02020603050405020304" pitchFamily="18" charset="0"/>
            </a:endParaRPr>
          </a:p>
        </p:txBody>
      </p:sp>
      <p:sp>
        <p:nvSpPr>
          <p:cNvPr id="16" name="Rounded Rectangle 15">
            <a:extLst>
              <a:ext uri="{FF2B5EF4-FFF2-40B4-BE49-F238E27FC236}">
                <a16:creationId xmlns:a16="http://schemas.microsoft.com/office/drawing/2014/main" id="{91B5A47F-85BA-5BD1-D3D9-048671029027}"/>
              </a:ext>
            </a:extLst>
          </p:cNvPr>
          <p:cNvSpPr/>
          <p:nvPr/>
        </p:nvSpPr>
        <p:spPr>
          <a:xfrm>
            <a:off x="1663613" y="1834211"/>
            <a:ext cx="2537825" cy="368984"/>
          </a:xfrm>
          <a:prstGeom prst="roundRect">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FCFA206-3200-AF95-3AC0-C8D8EC3C3981}"/>
              </a:ext>
            </a:extLst>
          </p:cNvPr>
          <p:cNvCxnSpPr>
            <a:cxnSpLocks/>
            <a:stCxn id="16" idx="3"/>
            <a:endCxn id="20" idx="1"/>
          </p:cNvCxnSpPr>
          <p:nvPr/>
        </p:nvCxnSpPr>
        <p:spPr>
          <a:xfrm>
            <a:off x="4201438" y="2018703"/>
            <a:ext cx="1557922" cy="683120"/>
          </a:xfrm>
          <a:prstGeom prst="straightConnector1">
            <a:avLst/>
          </a:prstGeom>
          <a:ln w="28575">
            <a:solidFill>
              <a:srgbClr val="4B9CD3"/>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F53EE38-92CB-4B1A-6F45-85418E6EFB62}"/>
              </a:ext>
            </a:extLst>
          </p:cNvPr>
          <p:cNvSpPr txBox="1"/>
          <p:nvPr/>
        </p:nvSpPr>
        <p:spPr>
          <a:xfrm>
            <a:off x="5759360" y="2317102"/>
            <a:ext cx="6032585" cy="769441"/>
          </a:xfrm>
          <a:prstGeom prst="rect">
            <a:avLst/>
          </a:prstGeom>
          <a:noFill/>
        </p:spPr>
        <p:txBody>
          <a:bodyPr wrap="square">
            <a:spAutoFit/>
          </a:bodyPr>
          <a:lstStyle/>
          <a:p>
            <a:r>
              <a:rPr lang="en-US" altLang="zh-CN" sz="1600" b="1" dirty="0">
                <a:solidFill>
                  <a:srgbClr val="4B9CD3"/>
                </a:solidFill>
                <a:latin typeface="Times New Roman" panose="02020603050405020304" pitchFamily="18" charset="0"/>
                <a:cs typeface="Times New Roman" panose="02020603050405020304" pitchFamily="18" charset="0"/>
              </a:rPr>
              <a:t>Constructor (</a:t>
            </a:r>
            <a:r>
              <a:rPr lang="en-US" altLang="zh-CN" sz="1400" b="1" dirty="0">
                <a:solidFill>
                  <a:srgbClr val="4B9CD3"/>
                </a:solidFill>
                <a:latin typeface="Courier New" panose="02070309020205020404" pitchFamily="49" charset="0"/>
                <a:cs typeface="Courier New" panose="02070309020205020404" pitchFamily="49" charset="0"/>
              </a:rPr>
              <a:t>__</a:t>
            </a:r>
            <a:r>
              <a:rPr lang="en-US" altLang="zh-CN" sz="1400" b="1" dirty="0" err="1">
                <a:solidFill>
                  <a:srgbClr val="4B9CD3"/>
                </a:solidFill>
                <a:latin typeface="Courier New" panose="02070309020205020404" pitchFamily="49" charset="0"/>
                <a:cs typeface="Courier New" panose="02070309020205020404" pitchFamily="49" charset="0"/>
              </a:rPr>
              <a:t>init</a:t>
            </a:r>
            <a:r>
              <a:rPr lang="en-US" altLang="zh-CN" sz="1400" b="1" dirty="0">
                <a:solidFill>
                  <a:srgbClr val="4B9CD3"/>
                </a:solidFill>
                <a:latin typeface="Courier New" panose="02070309020205020404" pitchFamily="49" charset="0"/>
                <a:cs typeface="Courier New" panose="02070309020205020404" pitchFamily="49" charset="0"/>
              </a:rPr>
              <a:t>__</a:t>
            </a:r>
            <a:r>
              <a:rPr lang="en-US" altLang="zh-CN" sz="1600" b="1" dirty="0">
                <a:solidFill>
                  <a:srgbClr val="4B9CD3"/>
                </a:solidFill>
                <a:latin typeface="Times New Roman" panose="02020603050405020304" pitchFamily="18" charset="0"/>
                <a:cs typeface="Times New Roman" panose="02020603050405020304" pitchFamily="18" charset="0"/>
              </a:rPr>
              <a:t> method):</a:t>
            </a:r>
            <a:r>
              <a:rPr lang="zh-CN" altLang="en-US" sz="1600" b="1" dirty="0">
                <a:solidFill>
                  <a:srgbClr val="4B9CD3"/>
                </a:solidFill>
                <a:latin typeface="Times New Roman" panose="02020603050405020304" pitchFamily="18" charset="0"/>
                <a:cs typeface="Times New Roman" panose="02020603050405020304" pitchFamily="18" charset="0"/>
              </a:rPr>
              <a:t> </a:t>
            </a:r>
            <a:r>
              <a:rPr lang="en-US" altLang="zh-CN" sz="1600" b="1" dirty="0">
                <a:solidFill>
                  <a:srgbClr val="4B9CD3"/>
                </a:solidFill>
                <a:latin typeface="Times New Roman" panose="02020603050405020304" pitchFamily="18" charset="0"/>
                <a:cs typeface="Times New Roman" panose="02020603050405020304" pitchFamily="18" charset="0"/>
              </a:rPr>
              <a:t>initializes parameters</a:t>
            </a:r>
            <a:r>
              <a:rPr lang="zh-CN" altLang="en-US" sz="1600" b="1" dirty="0">
                <a:solidFill>
                  <a:srgbClr val="4B9CD3"/>
                </a:solidFill>
                <a:latin typeface="Times New Roman" panose="02020603050405020304" pitchFamily="18" charset="0"/>
                <a:cs typeface="Times New Roman" panose="02020603050405020304" pitchFamily="18" charset="0"/>
              </a:rPr>
              <a:t> </a:t>
            </a:r>
            <a:r>
              <a:rPr lang="en-US" altLang="zh-CN" sz="1600" b="1" dirty="0">
                <a:solidFill>
                  <a:srgbClr val="4B9CD3"/>
                </a:solidFill>
                <a:latin typeface="Times New Roman" panose="02020603050405020304" pitchFamily="18" charset="0"/>
                <a:cs typeface="Times New Roman" panose="02020603050405020304" pitchFamily="18" charset="0"/>
              </a:rPr>
              <a:t>or</a:t>
            </a:r>
            <a:r>
              <a:rPr lang="zh-CN" altLang="en-US" sz="1600" b="1" dirty="0">
                <a:solidFill>
                  <a:srgbClr val="4B9CD3"/>
                </a:solidFill>
                <a:latin typeface="Times New Roman" panose="02020603050405020304" pitchFamily="18" charset="0"/>
                <a:cs typeface="Times New Roman" panose="02020603050405020304" pitchFamily="18" charset="0"/>
              </a:rPr>
              <a:t> </a:t>
            </a:r>
            <a:r>
              <a:rPr lang="en-US" altLang="zh-CN" sz="1600" b="1" dirty="0">
                <a:solidFill>
                  <a:srgbClr val="4B9CD3"/>
                </a:solidFill>
                <a:latin typeface="Times New Roman" panose="02020603050405020304" pitchFamily="18" charset="0"/>
                <a:cs typeface="Times New Roman" panose="02020603050405020304" pitchFamily="18" charset="0"/>
              </a:rPr>
              <a:t>settings</a:t>
            </a:r>
            <a:endParaRPr lang="en-US" altLang="zh-CN" sz="1600" dirty="0">
              <a:solidFill>
                <a:srgbClr val="4B9CD3"/>
              </a:solidFill>
              <a:latin typeface="Times New Roman" panose="02020603050405020304" pitchFamily="18" charset="0"/>
              <a:cs typeface="Times New Roman" panose="02020603050405020304" pitchFamily="18" charset="0"/>
            </a:endParaRPr>
          </a:p>
          <a:p>
            <a:r>
              <a:rPr lang="en-US" altLang="zh-CN" sz="1400" dirty="0">
                <a:solidFill>
                  <a:srgbClr val="4B9CD3"/>
                </a:solidFill>
                <a:latin typeface="Times New Roman" panose="02020603050405020304" pitchFamily="18" charset="0"/>
                <a:cs typeface="Times New Roman" panose="02020603050405020304" pitchFamily="18" charset="0"/>
              </a:rPr>
              <a:t>This function is called when you create an instance of your</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custom</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loss</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function</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class.</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Some</a:t>
            </a:r>
            <a:r>
              <a:rPr lang="zh-CN" altLang="en-US" sz="1400" dirty="0">
                <a:solidFill>
                  <a:srgbClr val="4B9CD3"/>
                </a:solidFill>
                <a:latin typeface="Times New Roman" panose="02020603050405020304" pitchFamily="18" charset="0"/>
                <a:cs typeface="Times New Roman" panose="02020603050405020304" pitchFamily="18" charset="0"/>
              </a:rPr>
              <a:t> </a:t>
            </a:r>
            <a:r>
              <a:rPr lang="en-US" altLang="zh-CN" sz="1400" dirty="0">
                <a:solidFill>
                  <a:srgbClr val="4B9CD3"/>
                </a:solidFill>
                <a:latin typeface="Times New Roman" panose="02020603050405020304" pitchFamily="18" charset="0"/>
                <a:cs typeface="Times New Roman" panose="02020603050405020304" pitchFamily="18" charset="0"/>
              </a:rPr>
              <a:t>more complex loss functions might require initialization of parameter.</a:t>
            </a:r>
            <a:endParaRPr lang="en-US" sz="1400" dirty="0">
              <a:solidFill>
                <a:srgbClr val="4B9CD3"/>
              </a:solidFill>
              <a:latin typeface="Times New Roman" panose="02020603050405020304" pitchFamily="18" charset="0"/>
              <a:cs typeface="Times New Roman" panose="02020603050405020304" pitchFamily="18" charset="0"/>
            </a:endParaRPr>
          </a:p>
        </p:txBody>
      </p:sp>
      <p:sp>
        <p:nvSpPr>
          <p:cNvPr id="27" name="Rounded Rectangle 26">
            <a:extLst>
              <a:ext uri="{FF2B5EF4-FFF2-40B4-BE49-F238E27FC236}">
                <a16:creationId xmlns:a16="http://schemas.microsoft.com/office/drawing/2014/main" id="{7C69ECFB-B4E6-531C-EAFE-6640AEE67F15}"/>
              </a:ext>
            </a:extLst>
          </p:cNvPr>
          <p:cNvSpPr/>
          <p:nvPr/>
        </p:nvSpPr>
        <p:spPr>
          <a:xfrm>
            <a:off x="1663613" y="2620657"/>
            <a:ext cx="3960573" cy="368984"/>
          </a:xfrm>
          <a:prstGeom prst="roundRect">
            <a:avLst/>
          </a:prstGeom>
          <a:solidFill>
            <a:srgbClr val="653C76">
              <a:alpha val="15000"/>
            </a:srgbClr>
          </a:solidFill>
          <a:ln w="28575">
            <a:solidFill>
              <a:srgbClr val="653C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08B004B-A60E-1516-2422-28DCD4106E1B}"/>
              </a:ext>
            </a:extLst>
          </p:cNvPr>
          <p:cNvCxnSpPr>
            <a:cxnSpLocks/>
            <a:stCxn id="27" idx="1"/>
            <a:endCxn id="29" idx="0"/>
          </p:cNvCxnSpPr>
          <p:nvPr/>
        </p:nvCxnSpPr>
        <p:spPr>
          <a:xfrm flipH="1">
            <a:off x="1135171" y="2805149"/>
            <a:ext cx="528442" cy="318854"/>
          </a:xfrm>
          <a:prstGeom prst="straightConnector1">
            <a:avLst/>
          </a:prstGeom>
          <a:ln w="28575">
            <a:solidFill>
              <a:srgbClr val="653C76"/>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E9515FC-685D-27BF-8EAE-36EB693A3C44}"/>
              </a:ext>
            </a:extLst>
          </p:cNvPr>
          <p:cNvSpPr txBox="1"/>
          <p:nvPr/>
        </p:nvSpPr>
        <p:spPr>
          <a:xfrm>
            <a:off x="231470" y="3124003"/>
            <a:ext cx="1807401" cy="1477328"/>
          </a:xfrm>
          <a:prstGeom prst="rect">
            <a:avLst/>
          </a:prstGeom>
          <a:noFill/>
        </p:spPr>
        <p:txBody>
          <a:bodyPr wrap="square">
            <a:spAutoFit/>
          </a:bodyPr>
          <a:lstStyle/>
          <a:p>
            <a:r>
              <a:rPr lang="en-US" altLang="zh-CN" sz="1600" b="1" dirty="0">
                <a:solidFill>
                  <a:srgbClr val="653C76"/>
                </a:solidFill>
                <a:latin typeface="Times New Roman" panose="02020603050405020304" pitchFamily="18" charset="0"/>
                <a:cs typeface="Times New Roman" panose="02020603050405020304" pitchFamily="18" charset="0"/>
              </a:rPr>
              <a:t>Forward Method (</a:t>
            </a:r>
            <a:r>
              <a:rPr lang="en-US" altLang="zh-CN" sz="1400" b="1" dirty="0">
                <a:solidFill>
                  <a:srgbClr val="653C76"/>
                </a:solidFill>
                <a:latin typeface="Courier New" panose="02070309020205020404" pitchFamily="49" charset="0"/>
                <a:cs typeface="Courier New" panose="02070309020205020404" pitchFamily="49" charset="0"/>
              </a:rPr>
              <a:t>forward</a:t>
            </a:r>
            <a:r>
              <a:rPr lang="en-US" altLang="zh-CN" sz="1600" b="1" dirty="0">
                <a:solidFill>
                  <a:srgbClr val="653C76"/>
                </a:solidFill>
                <a:latin typeface="Times New Roman" panose="02020603050405020304" pitchFamily="18" charset="0"/>
                <a:cs typeface="Times New Roman" panose="02020603050405020304" pitchFamily="18" charset="0"/>
              </a:rPr>
              <a:t> method):</a:t>
            </a:r>
            <a:r>
              <a:rPr lang="zh-CN" altLang="en-US" sz="1600" b="1" dirty="0">
                <a:solidFill>
                  <a:srgbClr val="653C76"/>
                </a:solidFill>
                <a:latin typeface="Times New Roman" panose="02020603050405020304" pitchFamily="18" charset="0"/>
                <a:cs typeface="Times New Roman" panose="02020603050405020304" pitchFamily="18" charset="0"/>
              </a:rPr>
              <a:t> </a:t>
            </a:r>
            <a:r>
              <a:rPr lang="en-US" altLang="zh-CN" sz="1600" b="1" dirty="0">
                <a:solidFill>
                  <a:srgbClr val="653C76"/>
                </a:solidFill>
                <a:latin typeface="Times New Roman" panose="02020603050405020304" pitchFamily="18" charset="0"/>
                <a:cs typeface="Times New Roman" panose="02020603050405020304" pitchFamily="18" charset="0"/>
              </a:rPr>
              <a:t>computes</a:t>
            </a:r>
            <a:r>
              <a:rPr lang="zh-CN" altLang="en-US" sz="1600" b="1" dirty="0">
                <a:solidFill>
                  <a:srgbClr val="653C76"/>
                </a:solidFill>
                <a:latin typeface="Times New Roman" panose="02020603050405020304" pitchFamily="18" charset="0"/>
                <a:cs typeface="Times New Roman" panose="02020603050405020304" pitchFamily="18" charset="0"/>
              </a:rPr>
              <a:t> </a:t>
            </a:r>
            <a:r>
              <a:rPr lang="en-US" altLang="zh-CN" sz="1600" b="1" dirty="0">
                <a:solidFill>
                  <a:srgbClr val="653C76"/>
                </a:solidFill>
                <a:latin typeface="Times New Roman" panose="02020603050405020304" pitchFamily="18" charset="0"/>
                <a:cs typeface="Times New Roman" panose="02020603050405020304" pitchFamily="18" charset="0"/>
              </a:rPr>
              <a:t>loss</a:t>
            </a:r>
            <a:endParaRPr lang="en-US" altLang="zh-CN" sz="1600" dirty="0">
              <a:solidFill>
                <a:srgbClr val="653C76"/>
              </a:solidFill>
              <a:latin typeface="Times New Roman" panose="02020603050405020304" pitchFamily="18" charset="0"/>
              <a:cs typeface="Times New Roman" panose="02020603050405020304" pitchFamily="18" charset="0"/>
            </a:endParaRPr>
          </a:p>
          <a:p>
            <a:r>
              <a:rPr lang="en-US" altLang="zh-CN" sz="1400" dirty="0">
                <a:solidFill>
                  <a:srgbClr val="653C76"/>
                </a:solidFill>
                <a:latin typeface="Times New Roman" panose="02020603050405020304" pitchFamily="18" charset="0"/>
                <a:cs typeface="Times New Roman" panose="02020603050405020304" pitchFamily="18" charset="0"/>
              </a:rPr>
              <a:t>This</a:t>
            </a:r>
            <a:r>
              <a:rPr lang="zh-CN" altLang="en-US" sz="1400" dirty="0">
                <a:solidFill>
                  <a:srgbClr val="653C76"/>
                </a:solidFill>
                <a:latin typeface="Times New Roman" panose="02020603050405020304" pitchFamily="18" charset="0"/>
                <a:cs typeface="Times New Roman" panose="02020603050405020304" pitchFamily="18" charset="0"/>
              </a:rPr>
              <a:t> </a:t>
            </a:r>
            <a:r>
              <a:rPr lang="en-US" altLang="zh-CN" sz="1400" dirty="0">
                <a:solidFill>
                  <a:srgbClr val="653C76"/>
                </a:solidFill>
                <a:latin typeface="Times New Roman" panose="02020603050405020304" pitchFamily="18" charset="0"/>
                <a:cs typeface="Times New Roman" panose="02020603050405020304" pitchFamily="18" charset="0"/>
              </a:rPr>
              <a:t>is where the actual computation of the loss happens.</a:t>
            </a:r>
            <a:endParaRPr lang="en-US" sz="1400" dirty="0">
              <a:solidFill>
                <a:srgbClr val="653C76"/>
              </a:solidFill>
              <a:latin typeface="Times New Roman" panose="02020603050405020304" pitchFamily="18" charset="0"/>
              <a:cs typeface="Times New Roman" panose="02020603050405020304" pitchFamily="18" charset="0"/>
            </a:endParaRPr>
          </a:p>
        </p:txBody>
      </p:sp>
      <p:sp>
        <p:nvSpPr>
          <p:cNvPr id="39" name="Rounded Rectangle 38">
            <a:extLst>
              <a:ext uri="{FF2B5EF4-FFF2-40B4-BE49-F238E27FC236}">
                <a16:creationId xmlns:a16="http://schemas.microsoft.com/office/drawing/2014/main" id="{743B58C9-CAD6-2E91-CA7D-6289BA6F9CC5}"/>
              </a:ext>
            </a:extLst>
          </p:cNvPr>
          <p:cNvSpPr/>
          <p:nvPr/>
        </p:nvSpPr>
        <p:spPr>
          <a:xfrm>
            <a:off x="1135170" y="5431930"/>
            <a:ext cx="4960830" cy="602716"/>
          </a:xfrm>
          <a:prstGeom prst="roundRect">
            <a:avLst/>
          </a:prstGeom>
          <a:solidFill>
            <a:srgbClr val="00AF92">
              <a:alpha val="15000"/>
            </a:srgbClr>
          </a:solidFill>
          <a:ln w="28575">
            <a:solidFill>
              <a:srgbClr val="00A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ADF6DB44-BBD4-5456-FEA2-700C2F3248F1}"/>
              </a:ext>
            </a:extLst>
          </p:cNvPr>
          <p:cNvCxnSpPr>
            <a:cxnSpLocks/>
            <a:stCxn id="39" idx="3"/>
            <a:endCxn id="41" idx="1"/>
          </p:cNvCxnSpPr>
          <p:nvPr/>
        </p:nvCxnSpPr>
        <p:spPr>
          <a:xfrm flipV="1">
            <a:off x="6096000" y="5431930"/>
            <a:ext cx="606730" cy="301358"/>
          </a:xfrm>
          <a:prstGeom prst="straightConnector1">
            <a:avLst/>
          </a:prstGeom>
          <a:ln w="28575">
            <a:solidFill>
              <a:srgbClr val="00AF9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43AB9A5-CDAA-52E1-191E-9693C3D82DCF}"/>
              </a:ext>
            </a:extLst>
          </p:cNvPr>
          <p:cNvSpPr txBox="1"/>
          <p:nvPr/>
        </p:nvSpPr>
        <p:spPr>
          <a:xfrm>
            <a:off x="6702730" y="5170320"/>
            <a:ext cx="4376802" cy="523220"/>
          </a:xfrm>
          <a:prstGeom prst="rect">
            <a:avLst/>
          </a:prstGeom>
          <a:noFill/>
        </p:spPr>
        <p:txBody>
          <a:bodyPr wrap="square">
            <a:spAutoFit/>
          </a:bodyPr>
          <a:lstStyle/>
          <a:p>
            <a:r>
              <a:rPr lang="en-US" altLang="zh-CN" sz="1400" dirty="0">
                <a:solidFill>
                  <a:srgbClr val="00AF92"/>
                </a:solidFill>
                <a:latin typeface="Times New Roman" panose="02020603050405020304" pitchFamily="18" charset="0"/>
                <a:cs typeface="Times New Roman" panose="02020603050405020304" pitchFamily="18" charset="0"/>
              </a:rPr>
              <a:t>This custom loss function can be used in a typical training loop in </a:t>
            </a:r>
            <a:r>
              <a:rPr lang="en-US" altLang="zh-CN" sz="1400" dirty="0" err="1">
                <a:solidFill>
                  <a:srgbClr val="00AF92"/>
                </a:solidFill>
                <a:latin typeface="Times New Roman" panose="02020603050405020304" pitchFamily="18" charset="0"/>
                <a:cs typeface="Times New Roman" panose="02020603050405020304" pitchFamily="18" charset="0"/>
              </a:rPr>
              <a:t>PyTorch</a:t>
            </a:r>
            <a:r>
              <a:rPr lang="en-US" altLang="zh-CN" sz="1400" dirty="0">
                <a:solidFill>
                  <a:srgbClr val="00AF92"/>
                </a:solidFill>
                <a:latin typeface="Times New Roman" panose="02020603050405020304" pitchFamily="18" charset="0"/>
                <a:cs typeface="Times New Roman" panose="02020603050405020304" pitchFamily="18" charset="0"/>
              </a:rPr>
              <a:t>, just like built-in loss functions.</a:t>
            </a:r>
            <a:endParaRPr lang="en-US" sz="1400" dirty="0">
              <a:solidFill>
                <a:srgbClr val="00AF9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672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500"/>
                                        <p:tgtEl>
                                          <p:spTgt spid="1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xEl>
                                              <p:pRg st="1" end="1"/>
                                            </p:txEl>
                                          </p:spTgt>
                                        </p:tgtEl>
                                        <p:attrNameLst>
                                          <p:attrName>style.visibility</p:attrName>
                                        </p:attrNameLst>
                                      </p:cBhvr>
                                      <p:to>
                                        <p:strVal val="visible"/>
                                      </p:to>
                                    </p:set>
                                    <p:animEffect transition="in" filter="fade">
                                      <p:cBhvr>
                                        <p:cTn id="40" dur="500"/>
                                        <p:tgtEl>
                                          <p:spTgt spid="20">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9">
                                            <p:txEl>
                                              <p:pRg st="0" end="0"/>
                                            </p:txEl>
                                          </p:spTgt>
                                        </p:tgtEl>
                                        <p:attrNameLst>
                                          <p:attrName>style.visibility</p:attrName>
                                        </p:attrNameLst>
                                      </p:cBhvr>
                                      <p:to>
                                        <p:strVal val="visible"/>
                                      </p:to>
                                    </p:set>
                                    <p:animEffect transition="in" filter="fade">
                                      <p:cBhvr>
                                        <p:cTn id="54" dur="500"/>
                                        <p:tgtEl>
                                          <p:spTgt spid="29">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xEl>
                                              <p:pRg st="1" end="1"/>
                                            </p:txEl>
                                          </p:spTgt>
                                        </p:tgtEl>
                                        <p:attrNameLst>
                                          <p:attrName>style.visibility</p:attrName>
                                        </p:attrNameLst>
                                      </p:cBhvr>
                                      <p:to>
                                        <p:strVal val="visible"/>
                                      </p:to>
                                    </p:set>
                                    <p:animEffect transition="in" filter="fade">
                                      <p:cBhvr>
                                        <p:cTn id="59" dur="500"/>
                                        <p:tgtEl>
                                          <p:spTgt spid="29">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left)">
                                      <p:cBhvr>
                                        <p:cTn id="69" dur="500"/>
                                        <p:tgtEl>
                                          <p:spTgt spid="40"/>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41">
                                            <p:txEl>
                                              <p:pRg st="0" end="0"/>
                                            </p:txEl>
                                          </p:spTgt>
                                        </p:tgtEl>
                                        <p:attrNameLst>
                                          <p:attrName>style.visibility</p:attrName>
                                        </p:attrNameLst>
                                      </p:cBhvr>
                                      <p:to>
                                        <p:strVal val="visible"/>
                                      </p:to>
                                    </p:set>
                                    <p:animEffect transition="in" filter="fade">
                                      <p:cBhvr>
                                        <p:cTn id="73"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uiExpand="1" build="p"/>
      <p:bldP spid="16" grpId="0" animBg="1"/>
      <p:bldP spid="20" grpId="0" uiExpand="1" build="p"/>
      <p:bldP spid="27" grpId="0" animBg="1"/>
      <p:bldP spid="29" grpId="0" uiExpand="1" build="p"/>
      <p:bldP spid="39" grpId="0" animBg="1"/>
      <p:bldP spid="41"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sz="4200" dirty="0"/>
              <a:t>Dice</a:t>
            </a:r>
            <a:r>
              <a:rPr lang="zh-CN" altLang="en-US" sz="4200" dirty="0"/>
              <a:t> </a:t>
            </a:r>
            <a:r>
              <a:rPr lang="en-US" altLang="zh-CN" sz="4200" dirty="0"/>
              <a:t>Loss</a:t>
            </a:r>
            <a:r>
              <a:rPr lang="zh-CN" altLang="en-US" sz="4200" dirty="0"/>
              <a:t> </a:t>
            </a:r>
            <a:r>
              <a:rPr lang="en-US" altLang="zh-CN" sz="4200" dirty="0"/>
              <a:t>Function</a:t>
            </a:r>
          </a:p>
        </p:txBody>
      </p:sp>
      <p:sp>
        <p:nvSpPr>
          <p:cNvPr id="4" name="TextBox 3">
            <a:extLst>
              <a:ext uri="{FF2B5EF4-FFF2-40B4-BE49-F238E27FC236}">
                <a16:creationId xmlns:a16="http://schemas.microsoft.com/office/drawing/2014/main" id="{5972B2BE-D489-102A-31CF-920B220761DD}"/>
              </a:ext>
            </a:extLst>
          </p:cNvPr>
          <p:cNvSpPr txBox="1"/>
          <p:nvPr/>
        </p:nvSpPr>
        <p:spPr>
          <a:xfrm>
            <a:off x="838201" y="1690688"/>
            <a:ext cx="10515600" cy="766428"/>
          </a:xfrm>
          <a:prstGeom prst="rect">
            <a:avLst/>
          </a:prstGeom>
          <a:noFill/>
        </p:spPr>
        <p:txBody>
          <a:bodyPr wrap="square" rtlCol="0">
            <a:spAutoFit/>
          </a:bodyPr>
          <a:lstStyle/>
          <a:p>
            <a:pPr>
              <a:lnSpc>
                <a:spcPct val="114000"/>
              </a:lnSpc>
            </a:pPr>
            <a:r>
              <a:rPr lang="en-US" altLang="zh-CN" sz="2000" b="1" dirty="0">
                <a:latin typeface="Times New Roman" panose="02020603050405020304" pitchFamily="18" charset="0"/>
                <a:cs typeface="Times New Roman" panose="02020603050405020304" pitchFamily="18" charset="0"/>
              </a:rPr>
              <a:t>Dice Loss </a:t>
            </a:r>
            <a:r>
              <a:rPr lang="en-US" altLang="zh-CN" sz="2000" dirty="0">
                <a:latin typeface="Times New Roman" panose="02020603050405020304" pitchFamily="18" charset="0"/>
                <a:cs typeface="Times New Roman" panose="02020603050405020304" pitchFamily="18" charset="0"/>
              </a:rPr>
              <a:t>is derived from the </a:t>
            </a:r>
            <a:r>
              <a:rPr lang="en-US" altLang="zh-CN" sz="2000" b="1" dirty="0">
                <a:latin typeface="Times New Roman" panose="02020603050405020304" pitchFamily="18" charset="0"/>
                <a:cs typeface="Times New Roman" panose="02020603050405020304" pitchFamily="18" charset="0"/>
              </a:rPr>
              <a:t>Dice Coefficient</a:t>
            </a:r>
            <a:r>
              <a:rPr lang="en-US" altLang="zh-CN" sz="2000" dirty="0">
                <a:latin typeface="Times New Roman" panose="02020603050405020304" pitchFamily="18" charset="0"/>
                <a:cs typeface="Times New Roman" panose="02020603050405020304" pitchFamily="18" charset="0"/>
              </a:rPr>
              <a:t>, which is a statistical tool to measure the similarity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overlaps between two sets.</a:t>
            </a: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B8ED874-B9F7-FCC3-3EFD-B6B0CEED7883}"/>
              </a:ext>
            </a:extLst>
          </p:cNvPr>
          <p:cNvSpPr txBox="1"/>
          <p:nvPr/>
        </p:nvSpPr>
        <p:spPr>
          <a:xfrm>
            <a:off x="838200" y="2451883"/>
            <a:ext cx="10515600" cy="1117294"/>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Unlike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cross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entropy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dice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particularly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effective when dealing with imbalanced datasets and when the focus is on capturing fine details in the segmentation masks.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It’s 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very popular loss 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medical image segmentation.</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E89C59-DCD0-2FCB-FFFC-14D1F357AFDD}"/>
                  </a:ext>
                </a:extLst>
              </p:cNvPr>
              <p:cNvSpPr txBox="1"/>
              <p:nvPr/>
            </p:nvSpPr>
            <p:spPr>
              <a:xfrm>
                <a:off x="4729614" y="3905442"/>
                <a:ext cx="2020360" cy="6363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𝐷𝑖𝑐𝑒</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r>
                            <a:rPr lang="zh-CN" altLang="en-US" sz="2000" i="1">
                              <a:latin typeface="Cambria Math" panose="02040503050406030204" pitchFamily="18" charset="0"/>
                            </a:rPr>
                            <m:t>×</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num>
                        <m:den>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den>
                      </m:f>
                    </m:oMath>
                  </m:oMathPara>
                </a14:m>
                <a:endParaRPr lang="en-US" sz="2000" dirty="0"/>
              </a:p>
            </p:txBody>
          </p:sp>
        </mc:Choice>
        <mc:Fallback>
          <p:sp>
            <p:nvSpPr>
              <p:cNvPr id="7" name="TextBox 6">
                <a:extLst>
                  <a:ext uri="{FF2B5EF4-FFF2-40B4-BE49-F238E27FC236}">
                    <a16:creationId xmlns:a16="http://schemas.microsoft.com/office/drawing/2014/main" id="{7FE89C59-DCD0-2FCB-FFFC-14D1F357AFDD}"/>
                  </a:ext>
                </a:extLst>
              </p:cNvPr>
              <p:cNvSpPr txBox="1">
                <a:spLocks noRot="1" noChangeAspect="1" noMove="1" noResize="1" noEditPoints="1" noAdjustHandles="1" noChangeArrowheads="1" noChangeShapeType="1" noTextEdit="1"/>
              </p:cNvSpPr>
              <p:nvPr/>
            </p:nvSpPr>
            <p:spPr>
              <a:xfrm>
                <a:off x="4729614" y="3905442"/>
                <a:ext cx="2020360" cy="636328"/>
              </a:xfrm>
              <a:prstGeom prst="rect">
                <a:avLst/>
              </a:prstGeom>
              <a:blipFill>
                <a:blip r:embed="rId3"/>
                <a:stretch>
                  <a:fillRect l="-2500" t="-3922" r="-3750" b="-1764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9102F7-1CA8-B846-090A-B80882D02CDE}"/>
              </a:ext>
            </a:extLst>
          </p:cNvPr>
          <p:cNvSpPr txBox="1"/>
          <p:nvPr/>
        </p:nvSpPr>
        <p:spPr>
          <a:xfrm>
            <a:off x="838199" y="4854336"/>
            <a:ext cx="1007038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To avoid division by zero,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 small constant (smooth) is added to the numerator and denominator.</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5406DAB-588C-F0C0-4310-3203DF900AC8}"/>
              </a:ext>
            </a:extLst>
          </p:cNvPr>
          <p:cNvSpPr txBox="1"/>
          <p:nvPr/>
        </p:nvSpPr>
        <p:spPr>
          <a:xfrm>
            <a:off x="838199" y="3609587"/>
            <a:ext cx="189205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Dice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coefficient:</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4725BAA-918F-82B6-A831-750A3BB08C47}"/>
                  </a:ext>
                </a:extLst>
              </p:cNvPr>
              <p:cNvSpPr txBox="1"/>
              <p:nvPr/>
            </p:nvSpPr>
            <p:spPr>
              <a:xfrm>
                <a:off x="7018830" y="5666231"/>
                <a:ext cx="3130344"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𝐷𝑖𝑐𝑒</m:t>
                      </m:r>
                      <m:r>
                        <a:rPr lang="zh-CN" altLang="en-US" sz="2000" b="0" i="1" smtClean="0">
                          <a:latin typeface="Cambria Math" panose="02040503050406030204" pitchFamily="18" charset="0"/>
                        </a:rPr>
                        <m:t> </m:t>
                      </m:r>
                      <m:r>
                        <a:rPr lang="en-US" altLang="zh-CN" sz="2000" b="0" i="1" smtClean="0">
                          <a:latin typeface="Cambria Math" panose="02040503050406030204" pitchFamily="18" charset="0"/>
                        </a:rPr>
                        <m:t>𝐿𝑜𝑠𝑠</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𝐷𝑖𝑐</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𝑒</m:t>
                          </m:r>
                        </m:e>
                        <m:sub>
                          <m:r>
                            <a:rPr lang="en-US" altLang="zh-CN" sz="2000" b="0" i="1" smtClean="0">
                              <a:latin typeface="Cambria Math" panose="02040503050406030204" pitchFamily="18" charset="0"/>
                            </a:rPr>
                            <m:t>𝑠𝑚𝑜𝑜𝑡h</m:t>
                          </m:r>
                        </m:sub>
                      </m:sSub>
                    </m:oMath>
                  </m:oMathPara>
                </a14:m>
                <a:endParaRPr lang="en-US" sz="2000" dirty="0"/>
              </a:p>
            </p:txBody>
          </p:sp>
        </mc:Choice>
        <mc:Fallback>
          <p:sp>
            <p:nvSpPr>
              <p:cNvPr id="9" name="TextBox 8">
                <a:extLst>
                  <a:ext uri="{FF2B5EF4-FFF2-40B4-BE49-F238E27FC236}">
                    <a16:creationId xmlns:a16="http://schemas.microsoft.com/office/drawing/2014/main" id="{64725BAA-918F-82B6-A831-750A3BB08C47}"/>
                  </a:ext>
                </a:extLst>
              </p:cNvPr>
              <p:cNvSpPr txBox="1">
                <a:spLocks noRot="1" noChangeAspect="1" noMove="1" noResize="1" noEditPoints="1" noAdjustHandles="1" noChangeArrowheads="1" noChangeShapeType="1" noTextEdit="1"/>
              </p:cNvSpPr>
              <p:nvPr/>
            </p:nvSpPr>
            <p:spPr>
              <a:xfrm>
                <a:off x="7018830" y="5666231"/>
                <a:ext cx="3130344" cy="307777"/>
              </a:xfrm>
              <a:prstGeom prst="rect">
                <a:avLst/>
              </a:prstGeom>
              <a:blipFill>
                <a:blip r:embed="rId4"/>
                <a:stretch>
                  <a:fillRect l="-1210" t="-3846" b="-384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3A5FB17-D42D-31B8-3F51-A7407EBC4FC4}"/>
                  </a:ext>
                </a:extLst>
              </p:cNvPr>
              <p:cNvSpPr txBox="1"/>
              <p:nvPr/>
            </p:nvSpPr>
            <p:spPr>
              <a:xfrm>
                <a:off x="1593026" y="5496665"/>
                <a:ext cx="3875997" cy="6469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𝐷𝑖𝑐</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𝑒</m:t>
                          </m:r>
                        </m:e>
                        <m:sub>
                          <m:r>
                            <a:rPr lang="en-US" altLang="zh-CN" sz="2000" b="0" i="1" smtClean="0">
                              <a:latin typeface="Cambria Math" panose="02040503050406030204" pitchFamily="18" charset="0"/>
                            </a:rPr>
                            <m:t>𝑠𝑚𝑜𝑜𝑡h</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r>
                            <a:rPr lang="zh-CN" altLang="en-US" sz="2000" i="1">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𝑠𝑚𝑜𝑜𝑡h</m:t>
                          </m:r>
                        </m:num>
                        <m:den>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𝐵</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𝑠𝑚𝑜𝑜𝑡h</m:t>
                          </m:r>
                        </m:den>
                      </m:f>
                    </m:oMath>
                  </m:oMathPara>
                </a14:m>
                <a:endParaRPr lang="en-US" sz="2000" dirty="0"/>
              </a:p>
            </p:txBody>
          </p:sp>
        </mc:Choice>
        <mc:Fallback>
          <p:sp>
            <p:nvSpPr>
              <p:cNvPr id="12" name="TextBox 11">
                <a:extLst>
                  <a:ext uri="{FF2B5EF4-FFF2-40B4-BE49-F238E27FC236}">
                    <a16:creationId xmlns:a16="http://schemas.microsoft.com/office/drawing/2014/main" id="{E3A5FB17-D42D-31B8-3F51-A7407EBC4FC4}"/>
                  </a:ext>
                </a:extLst>
              </p:cNvPr>
              <p:cNvSpPr txBox="1">
                <a:spLocks noRot="1" noChangeAspect="1" noMove="1" noResize="1" noEditPoints="1" noAdjustHandles="1" noChangeArrowheads="1" noChangeShapeType="1" noTextEdit="1"/>
              </p:cNvSpPr>
              <p:nvPr/>
            </p:nvSpPr>
            <p:spPr>
              <a:xfrm>
                <a:off x="1593026" y="5496665"/>
                <a:ext cx="3875997" cy="646908"/>
              </a:xfrm>
              <a:prstGeom prst="rect">
                <a:avLst/>
              </a:prstGeom>
              <a:blipFill>
                <a:blip r:embed="rId5"/>
                <a:stretch>
                  <a:fillRect l="-980" r="-980" b="-576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E4A466E-758E-15A4-92F0-7426B2CED400}"/>
              </a:ext>
            </a:extLst>
          </p:cNvPr>
          <p:cNvSpPr txBox="1"/>
          <p:nvPr/>
        </p:nvSpPr>
        <p:spPr>
          <a:xfrm>
            <a:off x="5966446" y="5620064"/>
            <a:ext cx="55496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and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0644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Neural</a:t>
            </a:r>
            <a:r>
              <a:rPr lang="zh-CN" altLang="en-US" dirty="0"/>
              <a:t> </a:t>
            </a:r>
            <a:r>
              <a:rPr lang="en-US" altLang="zh-CN" dirty="0"/>
              <a:t>Network</a:t>
            </a:r>
            <a:r>
              <a:rPr lang="zh-CN" altLang="en-US" dirty="0"/>
              <a:t> </a:t>
            </a:r>
            <a:r>
              <a:rPr lang="en-US" altLang="zh-CN" dirty="0"/>
              <a:t>Basics</a:t>
            </a:r>
            <a:endParaRPr lang="en-US" dirty="0"/>
          </a:p>
        </p:txBody>
      </p:sp>
      <p:pic>
        <p:nvPicPr>
          <p:cNvPr id="3" name="Picture 2" descr="PyTorch Tutorial: Building a Simple Neural Network From Scratch | DataCamp">
            <a:extLst>
              <a:ext uri="{FF2B5EF4-FFF2-40B4-BE49-F238E27FC236}">
                <a16:creationId xmlns:a16="http://schemas.microsoft.com/office/drawing/2014/main" id="{32DA15FF-F9CA-A9E9-725B-96FEC7F2EE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74" t="11041" r="4696" b="5852"/>
          <a:stretch/>
        </p:blipFill>
        <p:spPr bwMode="auto">
          <a:xfrm>
            <a:off x="6647688" y="3066067"/>
            <a:ext cx="5089363" cy="323418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5A07D3C6-EF51-79AB-46CE-D81F86FDB730}"/>
              </a:ext>
            </a:extLst>
          </p:cNvPr>
          <p:cNvCxnSpPr>
            <a:cxnSpLocks/>
          </p:cNvCxnSpPr>
          <p:nvPr/>
        </p:nvCxnSpPr>
        <p:spPr>
          <a:xfrm flipH="1">
            <a:off x="6313714" y="3592286"/>
            <a:ext cx="204651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B28393C-5296-48A6-2484-75697B9DD57B}"/>
              </a:ext>
            </a:extLst>
          </p:cNvPr>
          <p:cNvSpPr txBox="1"/>
          <p:nvPr/>
        </p:nvSpPr>
        <p:spPr>
          <a:xfrm>
            <a:off x="863477" y="1506368"/>
            <a:ext cx="5426746" cy="4505914"/>
          </a:xfrm>
          <a:prstGeom prst="rect">
            <a:avLst/>
          </a:prstGeom>
          <a:noFill/>
        </p:spPr>
        <p:txBody>
          <a:bodyPr wrap="square" rtlCol="0">
            <a:spAutoFit/>
          </a:bodyPr>
          <a:lstStyle/>
          <a:p>
            <a:pPr>
              <a:lnSpc>
                <a:spcPct val="114000"/>
              </a:lnSpc>
              <a:spcAft>
                <a:spcPts val="600"/>
              </a:spcAft>
            </a:pPr>
            <a:r>
              <a:rPr lang="en-US" altLang="zh-CN" sz="2000" b="1" dirty="0">
                <a:latin typeface="Times New Roman" panose="02020603050405020304" pitchFamily="18" charset="0"/>
                <a:cs typeface="Times New Roman" panose="02020603050405020304" pitchFamily="18" charset="0"/>
              </a:rPr>
              <a:t>Bias</a:t>
            </a:r>
            <a:endParaRPr lang="en-US" sz="2000" b="1" dirty="0">
              <a:latin typeface="Times New Roman" panose="02020603050405020304" pitchFamily="18" charset="0"/>
              <a:cs typeface="Times New Roman" panose="02020603050405020304" pitchFamily="18" charset="0"/>
            </a:endParaRPr>
          </a:p>
          <a:p>
            <a:pPr marL="342900" indent="-342900">
              <a:lnSpc>
                <a:spcPct val="114000"/>
              </a:lnSpc>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Biases are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also adjustable parameters associated with the connections between neurons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 neural networks, which is added to the weighted sum of inputs at each neuron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applied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activation</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function</a:t>
            </a:r>
            <a:r>
              <a:rPr lang="en-US" altLang="zh-CN" sz="2000" dirty="0">
                <a:latin typeface="Times New Roman" panose="02020603050405020304" pitchFamily="18" charset="0"/>
                <a:cs typeface="Times New Roman" panose="02020603050405020304" pitchFamily="18" charset="0"/>
              </a:rPr>
              <a:t>.</a:t>
            </a:r>
          </a:p>
          <a:p>
            <a:pPr marL="342900" indent="-342900">
              <a:lnSpc>
                <a:spcPct val="114000"/>
              </a:lnSpc>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It</a:t>
            </a:r>
            <a:r>
              <a:rPr lang="en-US" sz="2000" dirty="0">
                <a:latin typeface="Times New Roman" panose="02020603050405020304" pitchFamily="18" charset="0"/>
                <a:cs typeface="Times New Roman" panose="02020603050405020304" pitchFamily="18" charset="0"/>
              </a:rPr>
              <a:t> allows the network to account for potential systematic errors or deviations from the ideal relationship between inputs and outputs.</a:t>
            </a:r>
          </a:p>
          <a:p>
            <a:pPr marL="342900" indent="-342900">
              <a:lnSpc>
                <a:spcPct val="114000"/>
              </a:lnSpc>
              <a:spcAft>
                <a:spcPts val="600"/>
              </a:spcAft>
              <a:buFont typeface="Arial" panose="020B0604020202020204" pitchFamily="34" charset="0"/>
              <a:buChar char="•"/>
            </a:pPr>
            <a:r>
              <a:rPr lang="en-US" sz="2000" u="sng" dirty="0">
                <a:latin typeface="Times New Roman" panose="02020603050405020304" pitchFamily="18" charset="0"/>
                <a:cs typeface="Times New Roman" panose="02020603050405020304" pitchFamily="18" charset="0"/>
              </a:rPr>
              <a:t>Bias is conceptually similar to the intercept in linear regression</a:t>
            </a:r>
            <a:r>
              <a:rPr lang="en-US" sz="2000" dirty="0">
                <a:latin typeface="Times New Roman" panose="02020603050405020304" pitchFamily="18" charset="0"/>
                <a:cs typeface="Times New Roman" panose="02020603050405020304" pitchFamily="18" charset="0"/>
              </a:rPr>
              <a:t>, providing flexibility for the network to fit data more accurately.</a:t>
            </a:r>
          </a:p>
        </p:txBody>
      </p:sp>
      <p:sp>
        <p:nvSpPr>
          <p:cNvPr id="14" name="TextBox 13">
            <a:extLst>
              <a:ext uri="{FF2B5EF4-FFF2-40B4-BE49-F238E27FC236}">
                <a16:creationId xmlns:a16="http://schemas.microsoft.com/office/drawing/2014/main" id="{B630DF66-AC9E-AA3D-D6DB-07CC21AFF4E5}"/>
              </a:ext>
            </a:extLst>
          </p:cNvPr>
          <p:cNvSpPr txBox="1"/>
          <p:nvPr/>
        </p:nvSpPr>
        <p:spPr>
          <a:xfrm>
            <a:off x="7663544" y="4066981"/>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0.8</a:t>
            </a:r>
            <a:endParaRPr lang="en-US" sz="12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3A9CD73-8BC0-28AE-6C09-C6E22D70F9B4}"/>
              </a:ext>
            </a:extLst>
          </p:cNvPr>
          <p:cNvSpPr txBox="1"/>
          <p:nvPr/>
        </p:nvSpPr>
        <p:spPr>
          <a:xfrm>
            <a:off x="7663544" y="3697153"/>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0.1</a:t>
            </a:r>
            <a:endParaRPr lang="en-US" sz="12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76216E8-509B-4DD8-2FA0-CE6C70A9228D}"/>
              </a:ext>
            </a:extLst>
          </p:cNvPr>
          <p:cNvSpPr txBox="1"/>
          <p:nvPr/>
        </p:nvSpPr>
        <p:spPr>
          <a:xfrm>
            <a:off x="7663544" y="4459901"/>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0.6</a:t>
            </a:r>
            <a:endParaRPr lang="en-US" sz="12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DBBDAA89-DF48-3C8D-BAFE-0D7AAFD4C54A}"/>
              </a:ext>
            </a:extLst>
          </p:cNvPr>
          <p:cNvSpPr txBox="1"/>
          <p:nvPr/>
        </p:nvSpPr>
        <p:spPr>
          <a:xfrm>
            <a:off x="7663544" y="5219804"/>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0.3</a:t>
            </a:r>
            <a:endParaRPr lang="en-US" sz="12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471FAF8-B920-83F2-AAAF-D304370085B6}"/>
              </a:ext>
            </a:extLst>
          </p:cNvPr>
          <p:cNvSpPr txBox="1"/>
          <p:nvPr/>
        </p:nvSpPr>
        <p:spPr>
          <a:xfrm>
            <a:off x="7449625" y="3066067"/>
            <a:ext cx="732636"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Weight</a:t>
            </a:r>
            <a:endParaRPr lang="en-US" sz="1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3BA00B9-ECCB-134D-683C-FBDE53973AEB}"/>
              </a:ext>
            </a:extLst>
          </p:cNvPr>
          <p:cNvSpPr txBox="1"/>
          <p:nvPr/>
        </p:nvSpPr>
        <p:spPr>
          <a:xfrm>
            <a:off x="8291136" y="2898894"/>
            <a:ext cx="514885"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Bias</a:t>
            </a:r>
            <a:endParaRPr lang="en-US" sz="1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243C62C-1904-8717-6651-CD7FD1CB09EB}"/>
                  </a:ext>
                </a:extLst>
              </p:cNvPr>
              <p:cNvSpPr txBox="1"/>
              <p:nvPr/>
            </p:nvSpPr>
            <p:spPr>
              <a:xfrm>
                <a:off x="8333817" y="3626063"/>
                <a:ext cx="48173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en-US" dirty="0"/>
              </a:p>
            </p:txBody>
          </p:sp>
        </mc:Choice>
        <mc:Fallback>
          <p:sp>
            <p:nvSpPr>
              <p:cNvPr id="9" name="TextBox 8">
                <a:extLst>
                  <a:ext uri="{FF2B5EF4-FFF2-40B4-BE49-F238E27FC236}">
                    <a16:creationId xmlns:a16="http://schemas.microsoft.com/office/drawing/2014/main" id="{4243C62C-1904-8717-6651-CD7FD1CB09EB}"/>
                  </a:ext>
                </a:extLst>
              </p:cNvPr>
              <p:cNvSpPr txBox="1">
                <a:spLocks noRot="1" noChangeAspect="1" noMove="1" noResize="1" noEditPoints="1" noAdjustHandles="1" noChangeArrowheads="1" noChangeShapeType="1" noTextEdit="1"/>
              </p:cNvSpPr>
              <p:nvPr/>
            </p:nvSpPr>
            <p:spPr>
              <a:xfrm>
                <a:off x="8333817" y="3626063"/>
                <a:ext cx="48173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EBF5F9E-4F28-2632-991A-A983D7F47B5E}"/>
                  </a:ext>
                </a:extLst>
              </p:cNvPr>
              <p:cNvSpPr txBox="1"/>
              <p:nvPr/>
            </p:nvSpPr>
            <p:spPr>
              <a:xfrm>
                <a:off x="8333817" y="4395489"/>
                <a:ext cx="48705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en-US" dirty="0"/>
              </a:p>
            </p:txBody>
          </p:sp>
        </mc:Choice>
        <mc:Fallback>
          <p:sp>
            <p:nvSpPr>
              <p:cNvPr id="11" name="TextBox 10">
                <a:extLst>
                  <a:ext uri="{FF2B5EF4-FFF2-40B4-BE49-F238E27FC236}">
                    <a16:creationId xmlns:a16="http://schemas.microsoft.com/office/drawing/2014/main" id="{EEBF5F9E-4F28-2632-991A-A983D7F47B5E}"/>
                  </a:ext>
                </a:extLst>
              </p:cNvPr>
              <p:cNvSpPr txBox="1">
                <a:spLocks noRot="1" noChangeAspect="1" noMove="1" noResize="1" noEditPoints="1" noAdjustHandles="1" noChangeArrowheads="1" noChangeShapeType="1" noTextEdit="1"/>
              </p:cNvSpPr>
              <p:nvPr/>
            </p:nvSpPr>
            <p:spPr>
              <a:xfrm>
                <a:off x="8333817" y="4395489"/>
                <a:ext cx="48705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577BDD1-592D-2A50-100A-FF03F4F7891A}"/>
                  </a:ext>
                </a:extLst>
              </p:cNvPr>
              <p:cNvSpPr txBox="1"/>
              <p:nvPr/>
            </p:nvSpPr>
            <p:spPr>
              <a:xfrm>
                <a:off x="6962569" y="3974152"/>
                <a:ext cx="47852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oMath>
                  </m:oMathPara>
                </a14:m>
                <a:endParaRPr lang="en-US" dirty="0"/>
              </a:p>
            </p:txBody>
          </p:sp>
        </mc:Choice>
        <mc:Fallback>
          <p:sp>
            <p:nvSpPr>
              <p:cNvPr id="12" name="TextBox 11">
                <a:extLst>
                  <a:ext uri="{FF2B5EF4-FFF2-40B4-BE49-F238E27FC236}">
                    <a16:creationId xmlns:a16="http://schemas.microsoft.com/office/drawing/2014/main" id="{0577BDD1-592D-2A50-100A-FF03F4F7891A}"/>
                  </a:ext>
                </a:extLst>
              </p:cNvPr>
              <p:cNvSpPr txBox="1">
                <a:spLocks noRot="1" noChangeAspect="1" noMove="1" noResize="1" noEditPoints="1" noAdjustHandles="1" noChangeArrowheads="1" noChangeShapeType="1" noTextEdit="1"/>
              </p:cNvSpPr>
              <p:nvPr/>
            </p:nvSpPr>
            <p:spPr>
              <a:xfrm>
                <a:off x="6962569" y="3974152"/>
                <a:ext cx="47852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E3A5846-7552-8672-7ED0-26C5716D50CA}"/>
                  </a:ext>
                </a:extLst>
              </p:cNvPr>
              <p:cNvSpPr txBox="1"/>
              <p:nvPr/>
            </p:nvSpPr>
            <p:spPr>
              <a:xfrm>
                <a:off x="6962569" y="4850472"/>
                <a:ext cx="48385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oMath>
                  </m:oMathPara>
                </a14:m>
                <a:endParaRPr lang="en-US" dirty="0"/>
              </a:p>
            </p:txBody>
          </p:sp>
        </mc:Choice>
        <mc:Fallback>
          <p:sp>
            <p:nvSpPr>
              <p:cNvPr id="13" name="TextBox 12">
                <a:extLst>
                  <a:ext uri="{FF2B5EF4-FFF2-40B4-BE49-F238E27FC236}">
                    <a16:creationId xmlns:a16="http://schemas.microsoft.com/office/drawing/2014/main" id="{DE3A5846-7552-8672-7ED0-26C5716D50CA}"/>
                  </a:ext>
                </a:extLst>
              </p:cNvPr>
              <p:cNvSpPr txBox="1">
                <a:spLocks noRot="1" noChangeAspect="1" noMove="1" noResize="1" noEditPoints="1" noAdjustHandles="1" noChangeArrowheads="1" noChangeShapeType="1" noTextEdit="1"/>
              </p:cNvSpPr>
              <p:nvPr/>
            </p:nvSpPr>
            <p:spPr>
              <a:xfrm>
                <a:off x="6962569" y="4850472"/>
                <a:ext cx="48385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4781C3C-AB55-81B6-2661-13C3380137BC}"/>
                  </a:ext>
                </a:extLst>
              </p:cNvPr>
              <p:cNvSpPr txBox="1"/>
              <p:nvPr/>
            </p:nvSpPr>
            <p:spPr>
              <a:xfrm>
                <a:off x="8996521" y="114837"/>
                <a:ext cx="2231637" cy="92333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en-US" altLang="zh-CN"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m:t>
                      </m:r>
                      <m:r>
                        <a:rPr lang="en-US" altLang="zh-CN" b="0" i="1" smtClean="0">
                          <a:latin typeface="Cambria Math" panose="02040503050406030204" pitchFamily="18" charset="0"/>
                        </a:rPr>
                        <m:t>0.1+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m:t>
                      </m:r>
                      <m:r>
                        <a:rPr lang="en-US" altLang="zh-CN" b="0" i="1" smtClean="0">
                          <a:latin typeface="Cambria Math" panose="02040503050406030204" pitchFamily="18" charset="0"/>
                        </a:rPr>
                        <m:t>0.8)</m:t>
                      </m:r>
                    </m:oMath>
                  </m:oMathPara>
                </a14:m>
                <a:endParaRPr lang="en-US" dirty="0"/>
              </a:p>
            </p:txBody>
          </p:sp>
        </mc:Choice>
        <mc:Fallback>
          <p:sp>
            <p:nvSpPr>
              <p:cNvPr id="21" name="TextBox 20">
                <a:extLst>
                  <a:ext uri="{FF2B5EF4-FFF2-40B4-BE49-F238E27FC236}">
                    <a16:creationId xmlns:a16="http://schemas.microsoft.com/office/drawing/2014/main" id="{14781C3C-AB55-81B6-2661-13C3380137BC}"/>
                  </a:ext>
                </a:extLst>
              </p:cNvPr>
              <p:cNvSpPr txBox="1">
                <a:spLocks noRot="1" noChangeAspect="1" noMove="1" noResize="1" noEditPoints="1" noAdjustHandles="1" noChangeArrowheads="1" noChangeShapeType="1" noTextEdit="1"/>
              </p:cNvSpPr>
              <p:nvPr/>
            </p:nvSpPr>
            <p:spPr>
              <a:xfrm>
                <a:off x="8996521" y="114837"/>
                <a:ext cx="2231637" cy="923330"/>
              </a:xfrm>
              <a:prstGeom prst="rect">
                <a:avLst/>
              </a:prstGeom>
              <a:blipFill>
                <a:blip r:embed="rId8"/>
                <a:stretch>
                  <a:fillRect b="-5479"/>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1826E8D4-2DDF-AAFE-4933-D6D21DFF61A4}"/>
              </a:ext>
            </a:extLst>
          </p:cNvPr>
          <p:cNvCxnSpPr>
            <a:cxnSpLocks/>
          </p:cNvCxnSpPr>
          <p:nvPr/>
        </p:nvCxnSpPr>
        <p:spPr>
          <a:xfrm flipH="1">
            <a:off x="10110769" y="1000067"/>
            <a:ext cx="3140" cy="384048"/>
          </a:xfrm>
          <a:prstGeom prst="straightConnector1">
            <a:avLst/>
          </a:prstGeom>
          <a:ln w="28575">
            <a:solidFill>
              <a:srgbClr val="E8707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E8CC996-581D-18FA-F94A-4887D91354AA}"/>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416207" y="1440400"/>
            <a:ext cx="1392265" cy="926259"/>
          </a:xfrm>
          <a:prstGeom prst="rect">
            <a:avLst/>
          </a:prstGeom>
        </p:spPr>
      </p:pic>
      <p:sp>
        <p:nvSpPr>
          <p:cNvPr id="27" name="TextBox 26">
            <a:extLst>
              <a:ext uri="{FF2B5EF4-FFF2-40B4-BE49-F238E27FC236}">
                <a16:creationId xmlns:a16="http://schemas.microsoft.com/office/drawing/2014/main" id="{7B03BF7F-F1C5-A3E8-A35B-786D1FDE29DD}"/>
              </a:ext>
            </a:extLst>
          </p:cNvPr>
          <p:cNvSpPr txBox="1"/>
          <p:nvPr/>
        </p:nvSpPr>
        <p:spPr>
          <a:xfrm>
            <a:off x="9192369" y="2258108"/>
            <a:ext cx="1790875"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Activation</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function</a:t>
            </a:r>
            <a:endParaRPr lang="en-US" sz="1600" dirty="0">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51B92E29-39D8-8EE8-CBAB-45E0EC759067}"/>
              </a:ext>
            </a:extLst>
          </p:cNvPr>
          <p:cNvCxnSpPr>
            <a:cxnSpLocks/>
          </p:cNvCxnSpPr>
          <p:nvPr/>
        </p:nvCxnSpPr>
        <p:spPr>
          <a:xfrm flipH="1">
            <a:off x="9043504" y="2574730"/>
            <a:ext cx="1070405" cy="1167308"/>
          </a:xfrm>
          <a:prstGeom prst="straightConnector1">
            <a:avLst/>
          </a:prstGeom>
          <a:ln w="28575">
            <a:solidFill>
              <a:srgbClr val="E87071"/>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455A755C-48C0-5D40-2149-9175299BFF33}"/>
              </a:ext>
            </a:extLst>
          </p:cNvPr>
          <p:cNvSpPr/>
          <p:nvPr/>
        </p:nvSpPr>
        <p:spPr>
          <a:xfrm>
            <a:off x="8996521" y="114837"/>
            <a:ext cx="2231637" cy="2512603"/>
          </a:xfrm>
          <a:custGeom>
            <a:avLst/>
            <a:gdLst>
              <a:gd name="connsiteX0" fmla="*/ 0 w 2231637"/>
              <a:gd name="connsiteY0" fmla="*/ 371947 h 2512603"/>
              <a:gd name="connsiteX1" fmla="*/ 371947 w 2231637"/>
              <a:gd name="connsiteY1" fmla="*/ 0 h 2512603"/>
              <a:gd name="connsiteX2" fmla="*/ 897616 w 2231637"/>
              <a:gd name="connsiteY2" fmla="*/ 0 h 2512603"/>
              <a:gd name="connsiteX3" fmla="*/ 1378653 w 2231637"/>
              <a:gd name="connsiteY3" fmla="*/ 0 h 2512603"/>
              <a:gd name="connsiteX4" fmla="*/ 1859690 w 2231637"/>
              <a:gd name="connsiteY4" fmla="*/ 0 h 2512603"/>
              <a:gd name="connsiteX5" fmla="*/ 2231637 w 2231637"/>
              <a:gd name="connsiteY5" fmla="*/ 371947 h 2512603"/>
              <a:gd name="connsiteX6" fmla="*/ 2231637 w 2231637"/>
              <a:gd name="connsiteY6" fmla="*/ 926142 h 2512603"/>
              <a:gd name="connsiteX7" fmla="*/ 2231637 w 2231637"/>
              <a:gd name="connsiteY7" fmla="*/ 1480338 h 2512603"/>
              <a:gd name="connsiteX8" fmla="*/ 2231637 w 2231637"/>
              <a:gd name="connsiteY8" fmla="*/ 2140656 h 2512603"/>
              <a:gd name="connsiteX9" fmla="*/ 1859690 w 2231637"/>
              <a:gd name="connsiteY9" fmla="*/ 2512603 h 2512603"/>
              <a:gd name="connsiteX10" fmla="*/ 1363776 w 2231637"/>
              <a:gd name="connsiteY10" fmla="*/ 2512603 h 2512603"/>
              <a:gd name="connsiteX11" fmla="*/ 882739 w 2231637"/>
              <a:gd name="connsiteY11" fmla="*/ 2512603 h 2512603"/>
              <a:gd name="connsiteX12" fmla="*/ 371947 w 2231637"/>
              <a:gd name="connsiteY12" fmla="*/ 2512603 h 2512603"/>
              <a:gd name="connsiteX13" fmla="*/ 0 w 2231637"/>
              <a:gd name="connsiteY13" fmla="*/ 2140656 h 2512603"/>
              <a:gd name="connsiteX14" fmla="*/ 0 w 2231637"/>
              <a:gd name="connsiteY14" fmla="*/ 1551086 h 2512603"/>
              <a:gd name="connsiteX15" fmla="*/ 0 w 2231637"/>
              <a:gd name="connsiteY15" fmla="*/ 926142 h 2512603"/>
              <a:gd name="connsiteX16" fmla="*/ 0 w 2231637"/>
              <a:gd name="connsiteY16" fmla="*/ 371947 h 251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637" h="2512603" extrusionOk="0">
                <a:moveTo>
                  <a:pt x="0" y="371947"/>
                </a:moveTo>
                <a:cubicBezTo>
                  <a:pt x="-40242" y="141704"/>
                  <a:pt x="151430" y="5666"/>
                  <a:pt x="371947" y="0"/>
                </a:cubicBezTo>
                <a:cubicBezTo>
                  <a:pt x="532327" y="-19105"/>
                  <a:pt x="730605" y="37034"/>
                  <a:pt x="897616" y="0"/>
                </a:cubicBezTo>
                <a:cubicBezTo>
                  <a:pt x="1064627" y="-37034"/>
                  <a:pt x="1156403" y="16286"/>
                  <a:pt x="1378653" y="0"/>
                </a:cubicBezTo>
                <a:cubicBezTo>
                  <a:pt x="1600903" y="-16286"/>
                  <a:pt x="1629889" y="13905"/>
                  <a:pt x="1859690" y="0"/>
                </a:cubicBezTo>
                <a:cubicBezTo>
                  <a:pt x="2048138" y="-54668"/>
                  <a:pt x="2244083" y="120469"/>
                  <a:pt x="2231637" y="371947"/>
                </a:cubicBezTo>
                <a:cubicBezTo>
                  <a:pt x="2287529" y="493511"/>
                  <a:pt x="2223972" y="751409"/>
                  <a:pt x="2231637" y="926142"/>
                </a:cubicBezTo>
                <a:cubicBezTo>
                  <a:pt x="2239302" y="1100876"/>
                  <a:pt x="2185674" y="1239276"/>
                  <a:pt x="2231637" y="1480338"/>
                </a:cubicBezTo>
                <a:cubicBezTo>
                  <a:pt x="2277600" y="1721400"/>
                  <a:pt x="2207814" y="1840072"/>
                  <a:pt x="2231637" y="2140656"/>
                </a:cubicBezTo>
                <a:cubicBezTo>
                  <a:pt x="2245475" y="2349404"/>
                  <a:pt x="2016759" y="2504782"/>
                  <a:pt x="1859690" y="2512603"/>
                </a:cubicBezTo>
                <a:cubicBezTo>
                  <a:pt x="1632622" y="2524793"/>
                  <a:pt x="1491237" y="2486071"/>
                  <a:pt x="1363776" y="2512603"/>
                </a:cubicBezTo>
                <a:cubicBezTo>
                  <a:pt x="1236315" y="2539135"/>
                  <a:pt x="988965" y="2474753"/>
                  <a:pt x="882739" y="2512603"/>
                </a:cubicBezTo>
                <a:cubicBezTo>
                  <a:pt x="776513" y="2550453"/>
                  <a:pt x="554508" y="2487644"/>
                  <a:pt x="371947" y="2512603"/>
                </a:cubicBezTo>
                <a:cubicBezTo>
                  <a:pt x="179500" y="2496497"/>
                  <a:pt x="-5775" y="2343844"/>
                  <a:pt x="0" y="2140656"/>
                </a:cubicBezTo>
                <a:cubicBezTo>
                  <a:pt x="-30849" y="1929891"/>
                  <a:pt x="1641" y="1783495"/>
                  <a:pt x="0" y="1551086"/>
                </a:cubicBezTo>
                <a:cubicBezTo>
                  <a:pt x="-1641" y="1318677"/>
                  <a:pt x="60130" y="1059894"/>
                  <a:pt x="0" y="926142"/>
                </a:cubicBezTo>
                <a:cubicBezTo>
                  <a:pt x="-60130" y="792390"/>
                  <a:pt x="62259" y="623736"/>
                  <a:pt x="0" y="371947"/>
                </a:cubicBezTo>
                <a:close/>
              </a:path>
            </a:pathLst>
          </a:custGeom>
          <a:noFill/>
          <a:ln>
            <a:solidFill>
              <a:srgbClr val="E87071"/>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68C541E1-81F8-BA08-F6FD-E95B7CFD153D}"/>
              </a:ext>
            </a:extLst>
          </p:cNvPr>
          <p:cNvSpPr txBox="1"/>
          <p:nvPr/>
        </p:nvSpPr>
        <p:spPr>
          <a:xfrm>
            <a:off x="9782392" y="2739184"/>
            <a:ext cx="83869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18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xEl>
                                              <p:pRg st="2" end="2"/>
                                            </p:txEl>
                                          </p:spTgt>
                                        </p:tgtEl>
                                        <p:attrNameLst>
                                          <p:attrName>style.visibility</p:attrName>
                                        </p:attrNameLst>
                                      </p:cBhvr>
                                      <p:to>
                                        <p:strVal val="visible"/>
                                      </p:to>
                                    </p:set>
                                    <p:animEffect transition="in" filter="fade">
                                      <p:cBhvr>
                                        <p:cTn id="26" dur="500"/>
                                        <p:tgtEl>
                                          <p:spTgt spid="21">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fade">
                                      <p:cBhvr>
                                        <p:cTn id="41" dur="500"/>
                                        <p:tgtEl>
                                          <p:spTgt spid="21">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xEl>
                                              <p:pRg st="1" end="1"/>
                                            </p:txEl>
                                          </p:spTgt>
                                        </p:tgtEl>
                                        <p:attrNameLst>
                                          <p:attrName>style.visibility</p:attrName>
                                        </p:attrNameLst>
                                      </p:cBhvr>
                                      <p:to>
                                        <p:strVal val="visible"/>
                                      </p:to>
                                    </p:set>
                                    <p:animEffect transition="in" filter="fade">
                                      <p:cBhvr>
                                        <p:cTn id="44" dur="500"/>
                                        <p:tgtEl>
                                          <p:spTgt spid="21">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up)">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heel(1)">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up)">
                                      <p:cBhvr>
                                        <p:cTn id="7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9" grpId="0"/>
      <p:bldP spid="11" grpId="0"/>
      <p:bldP spid="12" grpId="0"/>
      <p:bldP spid="13" grpId="0"/>
      <p:bldP spid="27" grpId="0"/>
      <p:bldP spid="31" grpId="0" animBg="1"/>
      <p:bldP spid="3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normAutofit/>
          </a:bodyPr>
          <a:lstStyle/>
          <a:p>
            <a:r>
              <a:rPr lang="en-US" altLang="zh-CN" sz="4200" dirty="0"/>
              <a:t>Dice</a:t>
            </a:r>
            <a:r>
              <a:rPr lang="zh-CN" altLang="en-US" sz="4200" dirty="0"/>
              <a:t> </a:t>
            </a:r>
            <a:r>
              <a:rPr lang="en-US" altLang="zh-CN" sz="4200" dirty="0"/>
              <a:t>Loss</a:t>
            </a:r>
            <a:r>
              <a:rPr lang="zh-CN" altLang="en-US" sz="4200" dirty="0"/>
              <a:t> </a:t>
            </a:r>
            <a:r>
              <a:rPr lang="en-US" altLang="zh-CN" sz="4200" dirty="0"/>
              <a:t>Function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972B2BE-D489-102A-31CF-920B220761DD}"/>
                  </a:ext>
                </a:extLst>
              </p:cNvPr>
              <p:cNvSpPr txBox="1"/>
              <p:nvPr/>
            </p:nvSpPr>
            <p:spPr>
              <a:xfrm>
                <a:off x="838201" y="1690688"/>
                <a:ext cx="10515600" cy="766428"/>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case of image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segmentation,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have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𝐴</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predicted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segmentation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mask,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which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directly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obtained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from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output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network,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represented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prediction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map:</a:t>
                </a:r>
                <a:endParaRPr lang="en-US" sz="2000" dirty="0">
                  <a:latin typeface="Times New Roman" panose="02020603050405020304" pitchFamily="18" charset="0"/>
                  <a:cs typeface="Times New Roman" panose="02020603050405020304" pitchFamily="18" charset="0"/>
                </a:endParaRPr>
              </a:p>
            </p:txBody>
          </p:sp>
        </mc:Choice>
        <mc:Fallback>
          <p:sp>
            <p:nvSpPr>
              <p:cNvPr id="4" name="TextBox 3">
                <a:extLst>
                  <a:ext uri="{FF2B5EF4-FFF2-40B4-BE49-F238E27FC236}">
                    <a16:creationId xmlns:a16="http://schemas.microsoft.com/office/drawing/2014/main" id="{5972B2BE-D489-102A-31CF-920B220761DD}"/>
                  </a:ext>
                </a:extLst>
              </p:cNvPr>
              <p:cNvSpPr txBox="1">
                <a:spLocks noRot="1" noChangeAspect="1" noMove="1" noResize="1" noEditPoints="1" noAdjustHandles="1" noChangeArrowheads="1" noChangeShapeType="1" noTextEdit="1"/>
              </p:cNvSpPr>
              <p:nvPr/>
            </p:nvSpPr>
            <p:spPr>
              <a:xfrm>
                <a:off x="838201" y="1690688"/>
                <a:ext cx="10515600" cy="766428"/>
              </a:xfrm>
              <a:prstGeom prst="rect">
                <a:avLst/>
              </a:prstGeom>
              <a:blipFill>
                <a:blip r:embed="rId3"/>
                <a:stretch>
                  <a:fillRect l="-724" b="-145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B8ED874-B9F7-FCC3-3EFD-B6B0CEED7883}"/>
                  </a:ext>
                </a:extLst>
              </p:cNvPr>
              <p:cNvSpPr txBox="1"/>
              <p:nvPr/>
            </p:nvSpPr>
            <p:spPr>
              <a:xfrm>
                <a:off x="838200" y="3737777"/>
                <a:ext cx="10515600" cy="415563"/>
              </a:xfrm>
              <a:prstGeom prst="rect">
                <a:avLst/>
              </a:prstGeom>
              <a:noFill/>
            </p:spPr>
            <p:txBody>
              <a:bodyPr wrap="square" rtlCol="0">
                <a:spAutoFit/>
              </a:bodyPr>
              <a:lstStyle/>
              <a:p>
                <a:pPr>
                  <a:lnSpc>
                    <a:spcPct val="114000"/>
                  </a:lnSpc>
                </a:pP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𝐵</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true/target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mask,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represented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as:</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CB8ED874-B9F7-FCC3-3EFD-B6B0CEED7883}"/>
                  </a:ext>
                </a:extLst>
              </p:cNvPr>
              <p:cNvSpPr txBox="1">
                <a:spLocks noRot="1" noChangeAspect="1" noMove="1" noResize="1" noEditPoints="1" noAdjustHandles="1" noChangeArrowheads="1" noChangeShapeType="1" noTextEdit="1"/>
              </p:cNvSpPr>
              <p:nvPr/>
            </p:nvSpPr>
            <p:spPr>
              <a:xfrm>
                <a:off x="838200" y="3737777"/>
                <a:ext cx="10515600" cy="415563"/>
              </a:xfrm>
              <a:prstGeom prst="rect">
                <a:avLst/>
              </a:prstGeom>
              <a:blipFill>
                <a:blip r:embed="rId4"/>
                <a:stretch>
                  <a:fillRect t="-3030"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E89C59-DCD0-2FCB-FFFC-14D1F357AFDD}"/>
                  </a:ext>
                </a:extLst>
              </p:cNvPr>
              <p:cNvSpPr txBox="1"/>
              <p:nvPr/>
            </p:nvSpPr>
            <p:spPr>
              <a:xfrm>
                <a:off x="2943616" y="4298333"/>
                <a:ext cx="3994875" cy="7362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𝐷</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𝑠𝑜𝑓𝑡</m:t>
                          </m:r>
                        </m:sub>
                      </m:sSub>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Sub>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𝜖</m:t>
                          </m:r>
                        </m:num>
                        <m:den>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2</m:t>
                                  </m:r>
                                </m:sup>
                              </m:sSubSup>
                            </m:e>
                          </m:nary>
                          <m:r>
                            <a:rPr lang="en-US" altLang="zh-CN" sz="2000" b="0" i="1" smtClean="0">
                              <a:latin typeface="Cambria Math" panose="02040503050406030204" pitchFamily="18" charset="0"/>
                            </a:rPr>
                            <m:t>+</m:t>
                          </m:r>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2</m:t>
                                  </m:r>
                                </m:sup>
                              </m:sSubSup>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𝜖</m:t>
                          </m:r>
                        </m:den>
                      </m:f>
                    </m:oMath>
                  </m:oMathPara>
                </a14:m>
                <a:endParaRPr lang="en-US" sz="2000" dirty="0"/>
              </a:p>
            </p:txBody>
          </p:sp>
        </mc:Choice>
        <mc:Fallback>
          <p:sp>
            <p:nvSpPr>
              <p:cNvPr id="7" name="TextBox 6">
                <a:extLst>
                  <a:ext uri="{FF2B5EF4-FFF2-40B4-BE49-F238E27FC236}">
                    <a16:creationId xmlns:a16="http://schemas.microsoft.com/office/drawing/2014/main" id="{7FE89C59-DCD0-2FCB-FFFC-14D1F357AFDD}"/>
                  </a:ext>
                </a:extLst>
              </p:cNvPr>
              <p:cNvSpPr txBox="1">
                <a:spLocks noRot="1" noChangeAspect="1" noMove="1" noResize="1" noEditPoints="1" noAdjustHandles="1" noChangeArrowheads="1" noChangeShapeType="1" noTextEdit="1"/>
              </p:cNvSpPr>
              <p:nvPr/>
            </p:nvSpPr>
            <p:spPr>
              <a:xfrm>
                <a:off x="2943616" y="4298333"/>
                <a:ext cx="3994875" cy="736227"/>
              </a:xfrm>
              <a:prstGeom prst="rect">
                <a:avLst/>
              </a:prstGeom>
              <a:blipFill>
                <a:blip r:embed="rId5"/>
                <a:stretch>
                  <a:fillRect t="-67797" b="-9830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5406DAB-588C-F0C0-4310-3203DF900AC8}"/>
              </a:ext>
            </a:extLst>
          </p:cNvPr>
          <p:cNvSpPr txBox="1"/>
          <p:nvPr/>
        </p:nvSpPr>
        <p:spPr>
          <a:xfrm>
            <a:off x="838200" y="4265851"/>
            <a:ext cx="1677062"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Soft</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dice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loss:</a:t>
            </a:r>
            <a:endParaRPr 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9D7A3E8-38DB-0422-96BE-78DED017FB28}"/>
                  </a:ext>
                </a:extLst>
              </p:cNvPr>
              <p:cNvSpPr txBox="1"/>
              <p:nvPr/>
            </p:nvSpPr>
            <p:spPr>
              <a:xfrm>
                <a:off x="891521" y="2609812"/>
                <a:ext cx="2639504" cy="9637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eqArr>
                                  <m:eqArrPr>
                                    <m:ctrlPr>
                                      <a:rPr lang="en-US" i="1" smtClean="0">
                                        <a:latin typeface="Cambria Math" panose="02040503050406030204" pitchFamily="18" charset="0"/>
                                      </a:rPr>
                                    </m:ctrlPr>
                                  </m:eqArrPr>
                                  <m:e>
                                    <m:r>
                                      <a:rPr lang="en-US" altLang="zh-CN" b="0" i="1" smtClean="0">
                                        <a:latin typeface="Cambria Math" panose="02040503050406030204" pitchFamily="18" charset="0"/>
                                      </a:rPr>
                                      <m:t>0.72</m:t>
                                    </m:r>
                                  </m:e>
                                  <m:e>
                                    <m:r>
                                      <a:rPr lang="en-US" altLang="zh-CN" b="0" i="1" smtClean="0">
                                        <a:latin typeface="Cambria Math" panose="02040503050406030204" pitchFamily="18" charset="0"/>
                                      </a:rPr>
                                      <m:t>0.85</m:t>
                                    </m:r>
                                  </m:e>
                                  <m:e>
                                    <m:r>
                                      <a:rPr lang="en-US" altLang="zh-CN" b="0" i="1" smtClean="0">
                                        <a:latin typeface="Cambria Math" panose="02040503050406030204" pitchFamily="18" charset="0"/>
                                      </a:rPr>
                                      <m:t>0.40</m:t>
                                    </m:r>
                                  </m:e>
                                </m:eqArr>
                              </m:e>
                              <m:e>
                                <m:eqArr>
                                  <m:eqArrPr>
                                    <m:ctrlPr>
                                      <a:rPr lang="en-US" i="1" smtClean="0">
                                        <a:latin typeface="Cambria Math" panose="02040503050406030204" pitchFamily="18" charset="0"/>
                                      </a:rPr>
                                    </m:ctrlPr>
                                  </m:eqArrPr>
                                  <m:e>
                                    <m:r>
                                      <a:rPr lang="en-US" altLang="zh-CN" b="0" i="1" smtClean="0">
                                        <a:latin typeface="Cambria Math" panose="02040503050406030204" pitchFamily="18" charset="0"/>
                                      </a:rPr>
                                      <m:t>0.12</m:t>
                                    </m:r>
                                  </m:e>
                                  <m:e>
                                    <m:r>
                                      <a:rPr lang="en-US" altLang="zh-CN" b="0" i="1" smtClean="0">
                                        <a:latin typeface="Cambria Math" panose="02040503050406030204" pitchFamily="18" charset="0"/>
                                      </a:rPr>
                                      <m:t>0.61</m:t>
                                    </m:r>
                                  </m:e>
                                  <m:e>
                                    <m:r>
                                      <a:rPr lang="en-US" altLang="zh-CN" b="0" i="1" smtClean="0">
                                        <a:latin typeface="Cambria Math" panose="02040503050406030204" pitchFamily="18" charset="0"/>
                                      </a:rPr>
                                      <m:t>0.05</m:t>
                                    </m:r>
                                  </m:e>
                                </m:eqArr>
                              </m:e>
                            </m:mr>
                            <m:mr>
                              <m:e>
                                <m:r>
                                  <a:rPr lang="en-US" altLang="zh-CN" b="0" i="1" smtClean="0">
                                    <a:latin typeface="Cambria Math" panose="02040503050406030204" pitchFamily="18" charset="0"/>
                                  </a:rPr>
                                  <m:t>0.09</m:t>
                                </m:r>
                              </m:e>
                              <m:e>
                                <m:r>
                                  <a:rPr lang="en-US" altLang="zh-CN" b="0" i="1" smtClean="0">
                                    <a:latin typeface="Cambria Math" panose="02040503050406030204" pitchFamily="18" charset="0"/>
                                  </a:rPr>
                                  <m:t>0.99</m:t>
                                </m:r>
                              </m:e>
                            </m:mr>
                          </m:m>
                          <m:r>
                            <a:rPr lang="zh-CN" altLang="en-US" b="0" i="1" smtClean="0">
                              <a:latin typeface="Cambria Math" panose="02040503050406030204" pitchFamily="18" charset="0"/>
                            </a:rPr>
                            <m:t>    </m:t>
                          </m:r>
                          <m:m>
                            <m:mPr>
                              <m:mcs>
                                <m:mc>
                                  <m:mcPr>
                                    <m:count m:val="2"/>
                                    <m:mcJc m:val="center"/>
                                  </m:mcPr>
                                </m:mc>
                              </m:mcs>
                              <m:ctrlPr>
                                <a:rPr lang="en-US" i="1">
                                  <a:latin typeface="Cambria Math" panose="02040503050406030204" pitchFamily="18" charset="0"/>
                                </a:rPr>
                              </m:ctrlPr>
                            </m:mPr>
                            <m:mr>
                              <m:e>
                                <m:eqArr>
                                  <m:eqArrPr>
                                    <m:ctrlPr>
                                      <a:rPr lang="en-US" i="1">
                                        <a:latin typeface="Cambria Math" panose="02040503050406030204" pitchFamily="18" charset="0"/>
                                      </a:rPr>
                                    </m:ctrlPr>
                                  </m:eqArrPr>
                                  <m:e>
                                    <m:r>
                                      <a:rPr lang="en-US" altLang="zh-CN" i="1">
                                        <a:latin typeface="Cambria Math" panose="02040503050406030204" pitchFamily="18" charset="0"/>
                                      </a:rPr>
                                      <m:t>0.</m:t>
                                    </m:r>
                                    <m:r>
                                      <a:rPr lang="en-US" altLang="zh-CN" b="0" i="1" smtClean="0">
                                        <a:latin typeface="Cambria Math" panose="02040503050406030204" pitchFamily="18" charset="0"/>
                                      </a:rPr>
                                      <m:t>06</m:t>
                                    </m:r>
                                  </m:e>
                                  <m:e>
                                    <m:r>
                                      <a:rPr lang="en-US" altLang="zh-CN" i="1">
                                        <a:latin typeface="Cambria Math" panose="02040503050406030204" pitchFamily="18" charset="0"/>
                                      </a:rPr>
                                      <m:t>0.</m:t>
                                    </m:r>
                                    <m:r>
                                      <a:rPr lang="en-US" altLang="zh-CN" b="0" i="1" smtClean="0">
                                        <a:latin typeface="Cambria Math" panose="02040503050406030204" pitchFamily="18" charset="0"/>
                                      </a:rPr>
                                      <m:t>08</m:t>
                                    </m:r>
                                  </m:e>
                                  <m:e>
                                    <m:r>
                                      <a:rPr lang="en-US" altLang="zh-CN" b="0" i="1" smtClean="0">
                                        <a:latin typeface="Cambria Math" panose="02040503050406030204" pitchFamily="18" charset="0"/>
                                      </a:rPr>
                                      <m:t>0.79</m:t>
                                    </m:r>
                                  </m:e>
                                </m:eqArr>
                              </m:e>
                              <m:e>
                                <m:eqArr>
                                  <m:eqArrPr>
                                    <m:ctrlPr>
                                      <a:rPr lang="en-US" i="1">
                                        <a:latin typeface="Cambria Math" panose="02040503050406030204" pitchFamily="18" charset="0"/>
                                      </a:rPr>
                                    </m:ctrlPr>
                                  </m:eqArrPr>
                                  <m:e>
                                    <m:r>
                                      <a:rPr lang="en-US" altLang="zh-CN" i="1">
                                        <a:latin typeface="Cambria Math" panose="02040503050406030204" pitchFamily="18" charset="0"/>
                                      </a:rPr>
                                      <m:t>0.</m:t>
                                    </m:r>
                                    <m:r>
                                      <a:rPr lang="en-US" altLang="zh-CN" b="0" i="1" smtClean="0">
                                        <a:latin typeface="Cambria Math" panose="02040503050406030204" pitchFamily="18" charset="0"/>
                                      </a:rPr>
                                      <m:t>63</m:t>
                                    </m:r>
                                  </m:e>
                                  <m:e>
                                    <m:r>
                                      <a:rPr lang="en-US" altLang="zh-CN" i="1">
                                        <a:latin typeface="Cambria Math" panose="02040503050406030204" pitchFamily="18" charset="0"/>
                                      </a:rPr>
                                      <m:t>0.6</m:t>
                                    </m:r>
                                    <m:r>
                                      <a:rPr lang="en-US" altLang="zh-CN" b="0" i="1" smtClean="0">
                                        <a:latin typeface="Cambria Math" panose="02040503050406030204" pitchFamily="18" charset="0"/>
                                      </a:rPr>
                                      <m:t>8</m:t>
                                    </m:r>
                                  </m:e>
                                  <m:e>
                                    <m:r>
                                      <a:rPr lang="en-US" altLang="zh-CN" b="0" i="1" smtClean="0">
                                        <a:latin typeface="Cambria Math" panose="02040503050406030204" pitchFamily="18" charset="0"/>
                                      </a:rPr>
                                      <m:t>0.13</m:t>
                                    </m:r>
                                  </m:e>
                                </m:eqArr>
                              </m:e>
                            </m:mr>
                            <m:mr>
                              <m:e>
                                <m:r>
                                  <a:rPr lang="en-US" altLang="zh-CN" b="0" i="1" smtClean="0">
                                    <a:latin typeface="Cambria Math" panose="02040503050406030204" pitchFamily="18" charset="0"/>
                                  </a:rPr>
                                  <m:t>0.93</m:t>
                                </m:r>
                              </m:e>
                              <m:e>
                                <m:r>
                                  <a:rPr lang="en-US" altLang="zh-CN" b="0" i="1" smtClean="0">
                                    <a:latin typeface="Cambria Math" panose="02040503050406030204" pitchFamily="18" charset="0"/>
                                  </a:rPr>
                                  <m:t>0.04</m:t>
                                </m:r>
                              </m:e>
                            </m:mr>
                          </m:m>
                        </m:e>
                      </m:d>
                    </m:oMath>
                  </m:oMathPara>
                </a14:m>
                <a:endParaRPr lang="en-US" dirty="0"/>
              </a:p>
            </p:txBody>
          </p:sp>
        </mc:Choice>
        <mc:Fallback>
          <p:sp>
            <p:nvSpPr>
              <p:cNvPr id="11" name="TextBox 10">
                <a:extLst>
                  <a:ext uri="{FF2B5EF4-FFF2-40B4-BE49-F238E27FC236}">
                    <a16:creationId xmlns:a16="http://schemas.microsoft.com/office/drawing/2014/main" id="{79D7A3E8-38DB-0422-96BE-78DED017FB28}"/>
                  </a:ext>
                </a:extLst>
              </p:cNvPr>
              <p:cNvSpPr txBox="1">
                <a:spLocks noRot="1" noChangeAspect="1" noMove="1" noResize="1" noEditPoints="1" noAdjustHandles="1" noChangeArrowheads="1" noChangeShapeType="1" noTextEdit="1"/>
              </p:cNvSpPr>
              <p:nvPr/>
            </p:nvSpPr>
            <p:spPr>
              <a:xfrm>
                <a:off x="891521" y="2609812"/>
                <a:ext cx="2639504" cy="963725"/>
              </a:xfrm>
              <a:prstGeom prst="rect">
                <a:avLst/>
              </a:prstGeom>
              <a:blipFill>
                <a:blip r:embed="rId6"/>
                <a:stretch>
                  <a:fillRect t="-1299" b="-64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9CC3765-3757-2257-1C85-183EB3834B5B}"/>
                  </a:ext>
                </a:extLst>
              </p:cNvPr>
              <p:cNvSpPr txBox="1"/>
              <p:nvPr/>
            </p:nvSpPr>
            <p:spPr>
              <a:xfrm>
                <a:off x="6282572" y="3173951"/>
                <a:ext cx="1472518" cy="9636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eqArr>
                                  <m:eqArrPr>
                                    <m:ctrlPr>
                                      <a:rPr lang="en-US" i="1" smtClean="0">
                                        <a:latin typeface="Cambria Math" panose="02040503050406030204" pitchFamily="18" charset="0"/>
                                      </a:rPr>
                                    </m:ctrlPr>
                                  </m:eqArrP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qArr>
                              </m:e>
                              <m:e>
                                <m:eqArr>
                                  <m:eqArrPr>
                                    <m:ctrlPr>
                                      <a:rPr lang="en-US" i="1" smtClean="0">
                                        <a:latin typeface="Cambria Math" panose="02040503050406030204" pitchFamily="18" charset="0"/>
                                      </a:rPr>
                                    </m:ctrlPr>
                                  </m:eqArrP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qAr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r>
                            <a:rPr lang="zh-CN" altLang="en-US" b="0" i="1" smtClean="0">
                              <a:latin typeface="Cambria Math" panose="02040503050406030204" pitchFamily="18" charset="0"/>
                            </a:rPr>
                            <m:t>     </m:t>
                          </m:r>
                          <m:m>
                            <m:mPr>
                              <m:mcs>
                                <m:mc>
                                  <m:mcPr>
                                    <m:count m:val="2"/>
                                    <m:mcJc m:val="center"/>
                                  </m:mcPr>
                                </m:mc>
                              </m:mcs>
                              <m:ctrlPr>
                                <a:rPr lang="en-US" i="1">
                                  <a:latin typeface="Cambria Math" panose="02040503050406030204" pitchFamily="18" charset="0"/>
                                </a:rPr>
                              </m:ctrlPr>
                            </m:mPr>
                            <m:mr>
                              <m:e>
                                <m:eqArr>
                                  <m:eqArrPr>
                                    <m:ctrlPr>
                                      <a:rPr lang="en-US" i="1">
                                        <a:latin typeface="Cambria Math" panose="02040503050406030204" pitchFamily="18" charset="0"/>
                                      </a:rPr>
                                    </m:ctrlPr>
                                  </m:eqArrPr>
                                  <m:e>
                                    <m:r>
                                      <a:rPr lang="en-US" altLang="zh-CN" b="0" i="1" smtClean="0">
                                        <a:latin typeface="Cambria Math" panose="02040503050406030204" pitchFamily="18" charset="0"/>
                                      </a:rPr>
                                      <m:t>1</m:t>
                                    </m:r>
                                  </m:e>
                                  <m:e>
                                    <m:r>
                                      <a:rPr lang="en-US" altLang="zh-CN" i="1">
                                        <a:latin typeface="Cambria Math" panose="02040503050406030204" pitchFamily="18" charset="0"/>
                                      </a:rPr>
                                      <m:t>1</m:t>
                                    </m:r>
                                  </m:e>
                                  <m:e>
                                    <m:r>
                                      <a:rPr lang="en-US" altLang="zh-CN" i="1">
                                        <a:latin typeface="Cambria Math" panose="02040503050406030204" pitchFamily="18" charset="0"/>
                                      </a:rPr>
                                      <m:t>0</m:t>
                                    </m:r>
                                  </m:e>
                                </m:eqArr>
                              </m:e>
                              <m:e>
                                <m:eqArr>
                                  <m:eqArrPr>
                                    <m:ctrlPr>
                                      <a:rPr lang="en-US" i="1">
                                        <a:latin typeface="Cambria Math" panose="02040503050406030204" pitchFamily="18" charset="0"/>
                                      </a:rPr>
                                    </m:ctrlPr>
                                  </m:eqArrP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qArr>
                              </m:e>
                            </m:mr>
                            <m:mr>
                              <m:e>
                                <m:r>
                                  <a:rPr lang="en-US" altLang="zh-CN" b="0" i="1" smtClean="0">
                                    <a:latin typeface="Cambria Math" panose="02040503050406030204" pitchFamily="18" charset="0"/>
                                  </a:rPr>
                                  <m:t>1</m:t>
                                </m:r>
                              </m:e>
                              <m:e>
                                <m:r>
                                  <a:rPr lang="en-US" altLang="zh-CN" i="1">
                                    <a:latin typeface="Cambria Math" panose="02040503050406030204" pitchFamily="18" charset="0"/>
                                  </a:rPr>
                                  <m:t>0</m:t>
                                </m:r>
                              </m:e>
                            </m:mr>
                          </m:m>
                        </m:e>
                      </m:d>
                    </m:oMath>
                  </m:oMathPara>
                </a14:m>
                <a:endParaRPr lang="en-US" dirty="0"/>
              </a:p>
            </p:txBody>
          </p:sp>
        </mc:Choice>
        <mc:Fallback>
          <p:sp>
            <p:nvSpPr>
              <p:cNvPr id="13" name="TextBox 12">
                <a:extLst>
                  <a:ext uri="{FF2B5EF4-FFF2-40B4-BE49-F238E27FC236}">
                    <a16:creationId xmlns:a16="http://schemas.microsoft.com/office/drawing/2014/main" id="{89CC3765-3757-2257-1C85-183EB3834B5B}"/>
                  </a:ext>
                </a:extLst>
              </p:cNvPr>
              <p:cNvSpPr txBox="1">
                <a:spLocks noRot="1" noChangeAspect="1" noMove="1" noResize="1" noEditPoints="1" noAdjustHandles="1" noChangeArrowheads="1" noChangeShapeType="1" noTextEdit="1"/>
              </p:cNvSpPr>
              <p:nvPr/>
            </p:nvSpPr>
            <p:spPr>
              <a:xfrm>
                <a:off x="6282572" y="3173951"/>
                <a:ext cx="1472518" cy="963662"/>
              </a:xfrm>
              <a:prstGeom prst="rect">
                <a:avLst/>
              </a:prstGeom>
              <a:blipFill>
                <a:blip r:embed="rId7"/>
                <a:stretch>
                  <a:fillRect t="-1316" b="-7895"/>
                </a:stretch>
              </a:blipFill>
            </p:spPr>
            <p:txBody>
              <a:bodyPr/>
              <a:lstStyle/>
              <a:p>
                <a:r>
                  <a:rPr lang="en-US">
                    <a:noFill/>
                  </a:rPr>
                  <a:t> </a:t>
                </a:r>
              </a:p>
            </p:txBody>
          </p:sp>
        </mc:Fallback>
      </mc:AlternateContent>
      <p:sp>
        <p:nvSpPr>
          <p:cNvPr id="14" name="Rounded Rectangle 13">
            <a:extLst>
              <a:ext uri="{FF2B5EF4-FFF2-40B4-BE49-F238E27FC236}">
                <a16:creationId xmlns:a16="http://schemas.microsoft.com/office/drawing/2014/main" id="{D002540F-BE9D-0660-3922-E439F6AA964A}"/>
              </a:ext>
            </a:extLst>
          </p:cNvPr>
          <p:cNvSpPr/>
          <p:nvPr/>
        </p:nvSpPr>
        <p:spPr>
          <a:xfrm>
            <a:off x="2943616" y="2584760"/>
            <a:ext cx="463463" cy="258648"/>
          </a:xfrm>
          <a:prstGeom prst="roundRect">
            <a:avLst/>
          </a:prstGeom>
          <a:solidFill>
            <a:srgbClr val="FFBF53">
              <a:alpha val="15000"/>
            </a:srgbClr>
          </a:solidFill>
          <a:ln w="28575">
            <a:solidFill>
              <a:srgbClr val="FFBF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4545E943-2258-BA84-0975-0878BEA9D3F7}"/>
              </a:ext>
            </a:extLst>
          </p:cNvPr>
          <p:cNvCxnSpPr>
            <a:cxnSpLocks/>
            <a:stCxn id="14" idx="0"/>
            <a:endCxn id="17" idx="0"/>
          </p:cNvCxnSpPr>
          <p:nvPr/>
        </p:nvCxnSpPr>
        <p:spPr>
          <a:xfrm rot="16200000" flipH="1">
            <a:off x="4024392" y="1735716"/>
            <a:ext cx="35334" cy="1733422"/>
          </a:xfrm>
          <a:prstGeom prst="curvedConnector3">
            <a:avLst>
              <a:gd name="adj1" fmla="val -646969"/>
            </a:avLst>
          </a:prstGeom>
          <a:ln w="28575">
            <a:solidFill>
              <a:srgbClr val="FFBF5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7D9A65E-C5F4-594D-2A3E-5512AC39CD93}"/>
              </a:ext>
            </a:extLst>
          </p:cNvPr>
          <p:cNvSpPr txBox="1"/>
          <p:nvPr/>
        </p:nvSpPr>
        <p:spPr>
          <a:xfrm>
            <a:off x="3658914" y="2620094"/>
            <a:ext cx="2499712" cy="923330"/>
          </a:xfrm>
          <a:prstGeom prst="rect">
            <a:avLst/>
          </a:prstGeom>
          <a:noFill/>
        </p:spPr>
        <p:txBody>
          <a:bodyPr wrap="square" rtlCol="0">
            <a:spAutoFit/>
          </a:bodyPr>
          <a:lstStyle/>
          <a:p>
            <a:r>
              <a:rPr lang="en-US" altLang="zh-CN" b="1" dirty="0">
                <a:solidFill>
                  <a:srgbClr val="FFBF53"/>
                </a:solidFill>
                <a:latin typeface="Times New Roman" panose="02020603050405020304" pitchFamily="18" charset="0"/>
                <a:cs typeface="Times New Roman" panose="02020603050405020304" pitchFamily="18" charset="0"/>
              </a:rPr>
              <a:t>Soft</a:t>
            </a:r>
            <a:r>
              <a:rPr lang="zh-CN" altLang="en-US" b="1" dirty="0">
                <a:solidFill>
                  <a:srgbClr val="FFBF53"/>
                </a:solidFill>
                <a:latin typeface="Times New Roman" panose="02020603050405020304" pitchFamily="18" charset="0"/>
                <a:cs typeface="Times New Roman" panose="02020603050405020304" pitchFamily="18" charset="0"/>
              </a:rPr>
              <a:t> </a:t>
            </a:r>
            <a:r>
              <a:rPr lang="en-US" altLang="zh-CN" b="1" dirty="0">
                <a:solidFill>
                  <a:srgbClr val="FFBF53"/>
                </a:solidFill>
                <a:latin typeface="Times New Roman" panose="02020603050405020304" pitchFamily="18" charset="0"/>
                <a:cs typeface="Times New Roman" panose="02020603050405020304" pitchFamily="18" charset="0"/>
              </a:rPr>
              <a:t>label:</a:t>
            </a:r>
            <a:r>
              <a:rPr lang="zh-CN" altLang="en-US" b="1" dirty="0">
                <a:solidFill>
                  <a:srgbClr val="FFBF53"/>
                </a:solidFill>
                <a:latin typeface="Times New Roman" panose="02020603050405020304" pitchFamily="18" charset="0"/>
                <a:cs typeface="Times New Roman" panose="02020603050405020304" pitchFamily="18" charset="0"/>
              </a:rPr>
              <a:t> </a:t>
            </a:r>
            <a:r>
              <a:rPr lang="en-US" altLang="zh-CN" dirty="0">
                <a:solidFill>
                  <a:srgbClr val="FFBF53"/>
                </a:solidFill>
                <a:latin typeface="Times New Roman" panose="02020603050405020304" pitchFamily="18" charset="0"/>
                <a:cs typeface="Times New Roman" panose="02020603050405020304" pitchFamily="18" charset="0"/>
              </a:rPr>
              <a:t>Label indicates the probability of the presence of a class</a:t>
            </a:r>
            <a:endParaRPr lang="en-US" dirty="0">
              <a:solidFill>
                <a:srgbClr val="FFBF53"/>
              </a:solidFill>
              <a:latin typeface="Times New Roman" panose="02020603050405020304" pitchFamily="18" charset="0"/>
              <a:cs typeface="Times New Roman" panose="02020603050405020304" pitchFamily="18" charset="0"/>
            </a:endParaRPr>
          </a:p>
        </p:txBody>
      </p:sp>
      <p:sp>
        <p:nvSpPr>
          <p:cNvPr id="23" name="Rounded Rectangle 22">
            <a:extLst>
              <a:ext uri="{FF2B5EF4-FFF2-40B4-BE49-F238E27FC236}">
                <a16:creationId xmlns:a16="http://schemas.microsoft.com/office/drawing/2014/main" id="{CCF3C009-0613-6BB0-8210-823F52DD0C6C}"/>
              </a:ext>
            </a:extLst>
          </p:cNvPr>
          <p:cNvSpPr/>
          <p:nvPr/>
        </p:nvSpPr>
        <p:spPr>
          <a:xfrm>
            <a:off x="7354866" y="3134434"/>
            <a:ext cx="463463" cy="258648"/>
          </a:xfrm>
          <a:prstGeom prst="roundRect">
            <a:avLst/>
          </a:prstGeom>
          <a:solidFill>
            <a:srgbClr val="653C76">
              <a:alpha val="15000"/>
            </a:srgbClr>
          </a:solidFill>
          <a:ln w="28575">
            <a:solidFill>
              <a:srgbClr val="653C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urved Connector 23">
            <a:extLst>
              <a:ext uri="{FF2B5EF4-FFF2-40B4-BE49-F238E27FC236}">
                <a16:creationId xmlns:a16="http://schemas.microsoft.com/office/drawing/2014/main" id="{DB82D07C-4C67-1CB2-4C81-C310BB697D53}"/>
              </a:ext>
            </a:extLst>
          </p:cNvPr>
          <p:cNvCxnSpPr>
            <a:cxnSpLocks/>
            <a:stCxn id="23" idx="0"/>
            <a:endCxn id="25" idx="0"/>
          </p:cNvCxnSpPr>
          <p:nvPr/>
        </p:nvCxnSpPr>
        <p:spPr>
          <a:xfrm rot="16200000" flipH="1">
            <a:off x="8435642" y="2285390"/>
            <a:ext cx="35334" cy="1733422"/>
          </a:xfrm>
          <a:prstGeom prst="curvedConnector3">
            <a:avLst>
              <a:gd name="adj1" fmla="val -646969"/>
            </a:avLst>
          </a:prstGeom>
          <a:ln w="28575">
            <a:solidFill>
              <a:srgbClr val="653C76"/>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219FA6A-24AB-D859-7801-002DDA922763}"/>
              </a:ext>
            </a:extLst>
          </p:cNvPr>
          <p:cNvSpPr txBox="1"/>
          <p:nvPr/>
        </p:nvSpPr>
        <p:spPr>
          <a:xfrm>
            <a:off x="8070164" y="3169768"/>
            <a:ext cx="2499712" cy="923330"/>
          </a:xfrm>
          <a:prstGeom prst="rect">
            <a:avLst/>
          </a:prstGeom>
          <a:noFill/>
        </p:spPr>
        <p:txBody>
          <a:bodyPr wrap="square" rtlCol="0">
            <a:spAutoFit/>
          </a:bodyPr>
          <a:lstStyle/>
          <a:p>
            <a:r>
              <a:rPr lang="en-US" altLang="zh-CN" b="1" dirty="0">
                <a:solidFill>
                  <a:srgbClr val="653C76"/>
                </a:solidFill>
                <a:latin typeface="Times New Roman" panose="02020603050405020304" pitchFamily="18" charset="0"/>
                <a:cs typeface="Times New Roman" panose="02020603050405020304" pitchFamily="18" charset="0"/>
              </a:rPr>
              <a:t>Hard</a:t>
            </a:r>
            <a:r>
              <a:rPr lang="zh-CN" altLang="en-US" b="1" dirty="0">
                <a:solidFill>
                  <a:srgbClr val="653C76"/>
                </a:solidFill>
                <a:latin typeface="Times New Roman" panose="02020603050405020304" pitchFamily="18" charset="0"/>
                <a:cs typeface="Times New Roman" panose="02020603050405020304" pitchFamily="18" charset="0"/>
              </a:rPr>
              <a:t> </a:t>
            </a:r>
            <a:r>
              <a:rPr lang="en-US" altLang="zh-CN" b="1" dirty="0">
                <a:solidFill>
                  <a:srgbClr val="653C76"/>
                </a:solidFill>
                <a:latin typeface="Times New Roman" panose="02020603050405020304" pitchFamily="18" charset="0"/>
                <a:cs typeface="Times New Roman" panose="02020603050405020304" pitchFamily="18" charset="0"/>
              </a:rPr>
              <a:t>label:</a:t>
            </a:r>
            <a:r>
              <a:rPr lang="zh-CN" altLang="en-US" b="1" dirty="0">
                <a:solidFill>
                  <a:srgbClr val="653C76"/>
                </a:solidFill>
                <a:latin typeface="Times New Roman" panose="02020603050405020304" pitchFamily="18" charset="0"/>
                <a:cs typeface="Times New Roman" panose="02020603050405020304" pitchFamily="18" charset="0"/>
              </a:rPr>
              <a:t> </a:t>
            </a:r>
            <a:r>
              <a:rPr lang="en-US" altLang="zh-CN" dirty="0">
                <a:solidFill>
                  <a:srgbClr val="653C76"/>
                </a:solidFill>
                <a:latin typeface="Times New Roman" panose="02020603050405020304" pitchFamily="18" charset="0"/>
                <a:cs typeface="Times New Roman" panose="02020603050405020304" pitchFamily="18" charset="0"/>
              </a:rPr>
              <a:t>Binary</a:t>
            </a:r>
            <a:r>
              <a:rPr lang="zh-CN" altLang="en-US" dirty="0">
                <a:solidFill>
                  <a:srgbClr val="653C76"/>
                </a:solidFill>
                <a:latin typeface="Times New Roman" panose="02020603050405020304" pitchFamily="18" charset="0"/>
                <a:cs typeface="Times New Roman" panose="02020603050405020304" pitchFamily="18" charset="0"/>
              </a:rPr>
              <a:t> </a:t>
            </a:r>
            <a:r>
              <a:rPr lang="en-US" altLang="zh-CN" dirty="0">
                <a:solidFill>
                  <a:srgbClr val="653C76"/>
                </a:solidFill>
                <a:latin typeface="Times New Roman" panose="02020603050405020304" pitchFamily="18" charset="0"/>
                <a:cs typeface="Times New Roman" panose="02020603050405020304" pitchFamily="18" charset="0"/>
              </a:rPr>
              <a:t>label indicates absence (0) or presence (1) of a class.</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149AD1AE-722E-44E6-DE2E-742F14085BC1}"/>
                  </a:ext>
                </a:extLst>
              </p:cNvPr>
              <p:cNvSpPr txBox="1"/>
              <p:nvPr/>
            </p:nvSpPr>
            <p:spPr>
              <a:xfrm>
                <a:off x="891521" y="5189102"/>
                <a:ext cx="10515600" cy="766428"/>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where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𝑁</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elements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prediction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map</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𝐴</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true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mask</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𝐵</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(pixels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image),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𝑖</m:t>
                        </m:r>
                      </m:sub>
                    </m:sSub>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𝑏</m:t>
                        </m:r>
                      </m:e>
                      <m:sub>
                        <m:r>
                          <a:rPr lang="en-US" altLang="zh-CN" sz="2000" b="0" i="1" smtClean="0">
                            <a:latin typeface="Cambria Math" panose="02040503050406030204" pitchFamily="18" charset="0"/>
                            <a:cs typeface="Times New Roman" panose="02020603050405020304" pitchFamily="18" charset="0"/>
                          </a:rPr>
                          <m:t>𝑖</m:t>
                        </m:r>
                      </m:sub>
                    </m:sSub>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value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𝑖</m:t>
                    </m:r>
                  </m:oMath>
                </a14:m>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element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𝐴</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𝐵</m:t>
                    </m:r>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𝜖</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smooth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term.</a:t>
                </a:r>
                <a:endParaRPr lang="en-US" sz="2000" dirty="0">
                  <a:latin typeface="Times New Roman" panose="02020603050405020304" pitchFamily="18" charset="0"/>
                  <a:cs typeface="Times New Roman" panose="02020603050405020304" pitchFamily="18" charset="0"/>
                </a:endParaRPr>
              </a:p>
            </p:txBody>
          </p:sp>
        </mc:Choice>
        <mc:Fallback>
          <p:sp>
            <p:nvSpPr>
              <p:cNvPr id="26" name="TextBox 25">
                <a:extLst>
                  <a:ext uri="{FF2B5EF4-FFF2-40B4-BE49-F238E27FC236}">
                    <a16:creationId xmlns:a16="http://schemas.microsoft.com/office/drawing/2014/main" id="{149AD1AE-722E-44E6-DE2E-742F14085BC1}"/>
                  </a:ext>
                </a:extLst>
              </p:cNvPr>
              <p:cNvSpPr txBox="1">
                <a:spLocks noRot="1" noChangeAspect="1" noMove="1" noResize="1" noEditPoints="1" noAdjustHandles="1" noChangeArrowheads="1" noChangeShapeType="1" noTextEdit="1"/>
              </p:cNvSpPr>
              <p:nvPr/>
            </p:nvSpPr>
            <p:spPr>
              <a:xfrm>
                <a:off x="891521" y="5189102"/>
                <a:ext cx="10515600" cy="766428"/>
              </a:xfrm>
              <a:prstGeom prst="rect">
                <a:avLst/>
              </a:prstGeom>
              <a:blipFill>
                <a:blip r:embed="rId8"/>
                <a:stretch>
                  <a:fillRect l="-603" b="-1475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94A1C847-2A05-5AA9-136D-C822E0D681EA}"/>
              </a:ext>
            </a:extLst>
          </p:cNvPr>
          <p:cNvSpPr txBox="1"/>
          <p:nvPr/>
        </p:nvSpPr>
        <p:spPr>
          <a:xfrm>
            <a:off x="7018831" y="4267141"/>
            <a:ext cx="4693084" cy="1107996"/>
          </a:xfrm>
          <a:prstGeom prst="rect">
            <a:avLst/>
          </a:prstGeom>
          <a:noFill/>
        </p:spPr>
        <p:txBody>
          <a:bodyPr wrap="square" rtlCol="0">
            <a:spAutoFit/>
          </a:bodyPr>
          <a:lstStyle/>
          <a:p>
            <a:r>
              <a:rPr lang="en-US" altLang="zh-CN" b="1" dirty="0">
                <a:solidFill>
                  <a:srgbClr val="F17475"/>
                </a:solidFill>
                <a:latin typeface="Times New Roman" panose="02020603050405020304" pitchFamily="18" charset="0"/>
                <a:cs typeface="Times New Roman" panose="02020603050405020304" pitchFamily="18" charset="0"/>
              </a:rPr>
              <a:t>Why</a:t>
            </a:r>
            <a:r>
              <a:rPr lang="zh-CN" altLang="en-US" b="1" dirty="0">
                <a:solidFill>
                  <a:srgbClr val="F17475"/>
                </a:solidFill>
                <a:latin typeface="Times New Roman" panose="02020603050405020304" pitchFamily="18" charset="0"/>
                <a:cs typeface="Times New Roman" panose="02020603050405020304" pitchFamily="18" charset="0"/>
              </a:rPr>
              <a:t> </a:t>
            </a:r>
            <a:r>
              <a:rPr lang="en-US" altLang="zh-CN" b="1" dirty="0">
                <a:solidFill>
                  <a:srgbClr val="F17475"/>
                </a:solidFill>
                <a:latin typeface="Times New Roman" panose="02020603050405020304" pitchFamily="18" charset="0"/>
                <a:cs typeface="Times New Roman" panose="02020603050405020304" pitchFamily="18" charset="0"/>
              </a:rPr>
              <a:t>use</a:t>
            </a:r>
            <a:r>
              <a:rPr lang="zh-CN" altLang="en-US" b="1" dirty="0">
                <a:solidFill>
                  <a:srgbClr val="F17475"/>
                </a:solidFill>
                <a:latin typeface="Times New Roman" panose="02020603050405020304" pitchFamily="18" charset="0"/>
                <a:cs typeface="Times New Roman" panose="02020603050405020304" pitchFamily="18" charset="0"/>
              </a:rPr>
              <a:t> </a:t>
            </a:r>
            <a:r>
              <a:rPr lang="en-US" altLang="zh-CN" b="1" dirty="0">
                <a:solidFill>
                  <a:srgbClr val="F17475"/>
                </a:solidFill>
                <a:latin typeface="Times New Roman" panose="02020603050405020304" pitchFamily="18" charset="0"/>
                <a:cs typeface="Times New Roman" panose="02020603050405020304" pitchFamily="18" charset="0"/>
              </a:rPr>
              <a:t>square</a:t>
            </a:r>
            <a:r>
              <a:rPr lang="zh-CN" altLang="en-US" b="1" dirty="0">
                <a:solidFill>
                  <a:srgbClr val="F17475"/>
                </a:solidFill>
                <a:latin typeface="Times New Roman" panose="02020603050405020304" pitchFamily="18" charset="0"/>
                <a:cs typeface="Times New Roman" panose="02020603050405020304" pitchFamily="18" charset="0"/>
              </a:rPr>
              <a:t> </a:t>
            </a:r>
            <a:r>
              <a:rPr lang="en-US" altLang="zh-CN" b="1" dirty="0">
                <a:solidFill>
                  <a:srgbClr val="F17475"/>
                </a:solidFill>
                <a:latin typeface="Times New Roman" panose="02020603050405020304" pitchFamily="18" charset="0"/>
                <a:cs typeface="Times New Roman" panose="02020603050405020304" pitchFamily="18" charset="0"/>
              </a:rPr>
              <a:t>in</a:t>
            </a:r>
            <a:r>
              <a:rPr lang="zh-CN" altLang="en-US" b="1" dirty="0">
                <a:solidFill>
                  <a:srgbClr val="F17475"/>
                </a:solidFill>
                <a:latin typeface="Times New Roman" panose="02020603050405020304" pitchFamily="18" charset="0"/>
                <a:cs typeface="Times New Roman" panose="02020603050405020304" pitchFamily="18" charset="0"/>
              </a:rPr>
              <a:t> </a:t>
            </a:r>
            <a:r>
              <a:rPr lang="en-US" altLang="zh-CN" b="1" dirty="0">
                <a:solidFill>
                  <a:srgbClr val="F17475"/>
                </a:solidFill>
                <a:latin typeface="Times New Roman" panose="02020603050405020304" pitchFamily="18" charset="0"/>
                <a:cs typeface="Times New Roman" panose="02020603050405020304" pitchFamily="18" charset="0"/>
              </a:rPr>
              <a:t>the</a:t>
            </a:r>
            <a:r>
              <a:rPr lang="zh-CN" altLang="en-US" b="1" dirty="0">
                <a:solidFill>
                  <a:srgbClr val="F17475"/>
                </a:solidFill>
                <a:latin typeface="Times New Roman" panose="02020603050405020304" pitchFamily="18" charset="0"/>
                <a:cs typeface="Times New Roman" panose="02020603050405020304" pitchFamily="18" charset="0"/>
              </a:rPr>
              <a:t> </a:t>
            </a:r>
            <a:r>
              <a:rPr lang="en-US" altLang="zh-CN" b="1" dirty="0">
                <a:solidFill>
                  <a:srgbClr val="F17475"/>
                </a:solidFill>
                <a:latin typeface="Times New Roman" panose="02020603050405020304" pitchFamily="18" charset="0"/>
                <a:cs typeface="Times New Roman" panose="02020603050405020304" pitchFamily="18" charset="0"/>
              </a:rPr>
              <a:t>denominator?</a:t>
            </a:r>
          </a:p>
          <a:p>
            <a:r>
              <a:rPr lang="en-US" sz="1600" dirty="0">
                <a:solidFill>
                  <a:srgbClr val="F17475"/>
                </a:solidFill>
                <a:latin typeface="Times New Roman" panose="02020603050405020304" pitchFamily="18" charset="0"/>
                <a:cs typeface="Times New Roman" panose="02020603050405020304" pitchFamily="18" charset="0"/>
              </a:rPr>
              <a:t>Ch</a:t>
            </a:r>
            <a:r>
              <a:rPr lang="en-US" altLang="zh-CN" sz="1600" dirty="0">
                <a:solidFill>
                  <a:srgbClr val="F17475"/>
                </a:solidFill>
                <a:latin typeface="Times New Roman" panose="02020603050405020304" pitchFamily="18" charset="0"/>
                <a:cs typeface="Times New Roman" panose="02020603050405020304" pitchFamily="18" charset="0"/>
              </a:rPr>
              <a:t>eck</a:t>
            </a:r>
            <a:r>
              <a:rPr lang="zh-CN" altLang="en-US" sz="1600" dirty="0">
                <a:solidFill>
                  <a:srgbClr val="F17475"/>
                </a:solidFill>
                <a:latin typeface="Times New Roman" panose="02020603050405020304" pitchFamily="18" charset="0"/>
                <a:cs typeface="Times New Roman" panose="02020603050405020304" pitchFamily="18" charset="0"/>
              </a:rPr>
              <a:t> </a:t>
            </a:r>
            <a:r>
              <a:rPr lang="en-US" altLang="zh-CN" sz="1600" dirty="0">
                <a:solidFill>
                  <a:srgbClr val="F17475"/>
                </a:solidFill>
                <a:latin typeface="Times New Roman" panose="02020603050405020304" pitchFamily="18" charset="0"/>
                <a:cs typeface="Times New Roman" panose="02020603050405020304" pitchFamily="18" charset="0"/>
              </a:rPr>
              <a:t>this</a:t>
            </a:r>
            <a:r>
              <a:rPr lang="zh-CN" altLang="en-US" sz="1600" dirty="0">
                <a:solidFill>
                  <a:srgbClr val="F17475"/>
                </a:solidFill>
                <a:latin typeface="Times New Roman" panose="02020603050405020304" pitchFamily="18" charset="0"/>
                <a:cs typeface="Times New Roman" panose="02020603050405020304" pitchFamily="18" charset="0"/>
              </a:rPr>
              <a:t> </a:t>
            </a:r>
            <a:r>
              <a:rPr lang="en-US" altLang="zh-CN" sz="1600" dirty="0">
                <a:solidFill>
                  <a:srgbClr val="F17475"/>
                </a:solidFill>
                <a:latin typeface="Times New Roman" panose="02020603050405020304" pitchFamily="18" charset="0"/>
                <a:cs typeface="Times New Roman" panose="02020603050405020304" pitchFamily="18" charset="0"/>
              </a:rPr>
              <a:t>great</a:t>
            </a:r>
            <a:r>
              <a:rPr lang="zh-CN" altLang="en-US" sz="1600" dirty="0">
                <a:solidFill>
                  <a:srgbClr val="F17475"/>
                </a:solidFill>
                <a:latin typeface="Times New Roman" panose="02020603050405020304" pitchFamily="18" charset="0"/>
                <a:cs typeface="Times New Roman" panose="02020603050405020304" pitchFamily="18" charset="0"/>
              </a:rPr>
              <a:t> </a:t>
            </a:r>
            <a:r>
              <a:rPr lang="en-US" altLang="zh-CN" sz="1600" dirty="0">
                <a:solidFill>
                  <a:srgbClr val="F17475"/>
                </a:solidFill>
                <a:latin typeface="Times New Roman" panose="02020603050405020304" pitchFamily="18" charset="0"/>
                <a:cs typeface="Times New Roman" panose="02020603050405020304" pitchFamily="18" charset="0"/>
              </a:rPr>
              <a:t>argument:</a:t>
            </a:r>
            <a:r>
              <a:rPr lang="zh-CN" altLang="en-US" sz="1600" dirty="0">
                <a:solidFill>
                  <a:srgbClr val="F17475"/>
                </a:solidFill>
                <a:latin typeface="Times New Roman" panose="02020603050405020304" pitchFamily="18" charset="0"/>
                <a:cs typeface="Times New Roman" panose="02020603050405020304" pitchFamily="18" charset="0"/>
              </a:rPr>
              <a:t> </a:t>
            </a:r>
            <a:r>
              <a:rPr lang="en-US" altLang="zh-CN" sz="1600" dirty="0">
                <a:solidFill>
                  <a:srgbClr val="F17475"/>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https://mediatum.ub.tum.de/doc/1395260/1395260.pdf</a:t>
            </a:r>
            <a:r>
              <a:rPr lang="zh-CN" altLang="en-US" sz="1600" dirty="0">
                <a:solidFill>
                  <a:srgbClr val="F17475"/>
                </a:solidFill>
                <a:latin typeface="Times New Roman" panose="02020603050405020304" pitchFamily="18" charset="0"/>
                <a:cs typeface="Times New Roman" panose="02020603050405020304" pitchFamily="18" charset="0"/>
              </a:rPr>
              <a:t> </a:t>
            </a:r>
            <a:r>
              <a:rPr lang="en-US" altLang="zh-CN" sz="1600" dirty="0">
                <a:solidFill>
                  <a:srgbClr val="F17475"/>
                </a:solidFill>
                <a:latin typeface="Times New Roman" panose="02020603050405020304" pitchFamily="18" charset="0"/>
                <a:cs typeface="Times New Roman" panose="02020603050405020304" pitchFamily="18" charset="0"/>
              </a:rPr>
              <a:t>(page 72)</a:t>
            </a:r>
          </a:p>
        </p:txBody>
      </p:sp>
      <p:sp>
        <p:nvSpPr>
          <p:cNvPr id="29" name="Rounded Rectangle 28">
            <a:extLst>
              <a:ext uri="{FF2B5EF4-FFF2-40B4-BE49-F238E27FC236}">
                <a16:creationId xmlns:a16="http://schemas.microsoft.com/office/drawing/2014/main" id="{C067EA6F-0C8E-00CD-FF03-6CFD556864AF}"/>
              </a:ext>
            </a:extLst>
          </p:cNvPr>
          <p:cNvSpPr/>
          <p:nvPr/>
        </p:nvSpPr>
        <p:spPr>
          <a:xfrm>
            <a:off x="5178857" y="4692325"/>
            <a:ext cx="182284" cy="156812"/>
          </a:xfrm>
          <a:prstGeom prst="roundRect">
            <a:avLst/>
          </a:prstGeom>
          <a:solidFill>
            <a:srgbClr val="F17475">
              <a:alpha val="15000"/>
            </a:srgbClr>
          </a:solidFill>
          <a:ln w="28575">
            <a:solidFill>
              <a:srgbClr val="F17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a:extLst>
              <a:ext uri="{FF2B5EF4-FFF2-40B4-BE49-F238E27FC236}">
                <a16:creationId xmlns:a16="http://schemas.microsoft.com/office/drawing/2014/main" id="{62E91C10-6E9A-90DB-F6D3-13DE2FAEFC78}"/>
              </a:ext>
            </a:extLst>
          </p:cNvPr>
          <p:cNvCxnSpPr>
            <a:cxnSpLocks/>
            <a:stCxn id="29" idx="2"/>
            <a:endCxn id="28" idx="1"/>
          </p:cNvCxnSpPr>
          <p:nvPr/>
        </p:nvCxnSpPr>
        <p:spPr>
          <a:xfrm rot="5400000" flipH="1" flipV="1">
            <a:off x="6130416" y="3960722"/>
            <a:ext cx="27998" cy="1748832"/>
          </a:xfrm>
          <a:prstGeom prst="curvedConnector4">
            <a:avLst>
              <a:gd name="adj1" fmla="val -816487"/>
              <a:gd name="adj2" fmla="val 52606"/>
            </a:avLst>
          </a:prstGeom>
          <a:ln w="28575">
            <a:solidFill>
              <a:srgbClr val="F174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44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8">
                                            <p:txEl>
                                              <p:pRg st="1" end="1"/>
                                            </p:txEl>
                                          </p:spTgt>
                                        </p:tgtEl>
                                        <p:attrNameLst>
                                          <p:attrName>style.visibility</p:attrName>
                                        </p:attrNameLst>
                                      </p:cBhvr>
                                      <p:to>
                                        <p:strVal val="visible"/>
                                      </p:to>
                                    </p:set>
                                    <p:animEffect transition="in" filter="fade">
                                      <p:cBhvr>
                                        <p:cTn id="49"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3" grpId="0" animBg="1"/>
      <p:bldP spid="25" grpId="0"/>
      <p:bldP spid="28" grpId="0" uiExpand="1" build="p"/>
      <p:bldP spid="2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normAutofit/>
          </a:bodyPr>
          <a:lstStyle/>
          <a:p>
            <a:r>
              <a:rPr lang="en-US" altLang="zh-CN" sz="4000" dirty="0"/>
              <a:t>Dice</a:t>
            </a:r>
            <a:r>
              <a:rPr lang="zh-CN" altLang="en-US" sz="4000" dirty="0"/>
              <a:t> </a:t>
            </a:r>
            <a:r>
              <a:rPr lang="en-US" altLang="zh-CN" sz="4000" dirty="0"/>
              <a:t>Loss</a:t>
            </a:r>
            <a:r>
              <a:rPr lang="zh-CN" altLang="en-US" sz="4000" dirty="0"/>
              <a:t> </a:t>
            </a:r>
            <a:r>
              <a:rPr lang="en-US" altLang="zh-CN" sz="4000" dirty="0"/>
              <a:t>Function</a:t>
            </a:r>
            <a:r>
              <a:rPr lang="zh-CN" altLang="en-US" sz="4000" dirty="0"/>
              <a:t> </a:t>
            </a:r>
            <a:r>
              <a:rPr lang="en-US" altLang="zh-CN" sz="4000" dirty="0"/>
              <a:t>in</a:t>
            </a:r>
            <a:r>
              <a:rPr lang="zh-CN" altLang="en-US" sz="4000" dirty="0"/>
              <a:t> </a:t>
            </a:r>
            <a:r>
              <a:rPr lang="en-US" altLang="zh-CN" sz="4000" dirty="0" err="1"/>
              <a:t>PyTorch</a:t>
            </a:r>
            <a:endParaRPr lang="en-US" sz="4000" dirty="0"/>
          </a:p>
        </p:txBody>
      </p:sp>
      <p:grpSp>
        <p:nvGrpSpPr>
          <p:cNvPr id="7" name="Group 6">
            <a:extLst>
              <a:ext uri="{FF2B5EF4-FFF2-40B4-BE49-F238E27FC236}">
                <a16:creationId xmlns:a16="http://schemas.microsoft.com/office/drawing/2014/main" id="{2B6D9035-9B27-9629-581F-39481BD27185}"/>
              </a:ext>
            </a:extLst>
          </p:cNvPr>
          <p:cNvGrpSpPr/>
          <p:nvPr/>
        </p:nvGrpSpPr>
        <p:grpSpPr>
          <a:xfrm>
            <a:off x="838200" y="1442676"/>
            <a:ext cx="10515600" cy="4181509"/>
            <a:chOff x="838199" y="1437459"/>
            <a:chExt cx="10515600" cy="4181509"/>
          </a:xfrm>
        </p:grpSpPr>
        <p:sp>
          <p:nvSpPr>
            <p:cNvPr id="6" name="Rounded Rectangle 5">
              <a:extLst>
                <a:ext uri="{FF2B5EF4-FFF2-40B4-BE49-F238E27FC236}">
                  <a16:creationId xmlns:a16="http://schemas.microsoft.com/office/drawing/2014/main" id="{B1CA06A9-B108-E7E4-5D4D-61C8625669C0}"/>
                </a:ext>
              </a:extLst>
            </p:cNvPr>
            <p:cNvSpPr/>
            <p:nvPr/>
          </p:nvSpPr>
          <p:spPr>
            <a:xfrm>
              <a:off x="838199" y="1437459"/>
              <a:ext cx="10515600" cy="4181509"/>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DD8684-E55D-E98C-ED2C-A36F5DC85ACB}"/>
                </a:ext>
              </a:extLst>
            </p:cNvPr>
            <p:cNvSpPr txBox="1"/>
            <p:nvPr/>
          </p:nvSpPr>
          <p:spPr>
            <a:xfrm>
              <a:off x="926404" y="1517361"/>
              <a:ext cx="10427395" cy="4013791"/>
            </a:xfrm>
            <a:prstGeom prst="rect">
              <a:avLst/>
            </a:prstGeom>
            <a:noFill/>
          </p:spPr>
          <p:txBody>
            <a:bodyPr wrap="square">
              <a:spAutoFit/>
            </a:bodyPr>
            <a:lstStyle/>
            <a:p>
              <a:pPr algn="l">
                <a:lnSpc>
                  <a:spcPct val="114000"/>
                </a:lnSpc>
              </a:pPr>
              <a:r>
                <a:rPr lang="en-US" sz="1600" b="0" i="0" u="none" strike="noStrike" dirty="0">
                  <a:solidFill>
                    <a:srgbClr val="0000FF"/>
                  </a:solidFill>
                  <a:effectLst/>
                  <a:latin typeface="Courier New" panose="02070309020205020404" pitchFamily="49" charset="0"/>
                </a:rPr>
                <a:t>class</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257693"/>
                  </a:solidFill>
                  <a:effectLst/>
                  <a:latin typeface="Courier New" panose="02070309020205020404" pitchFamily="49" charset="0"/>
                </a:rPr>
                <a:t>DiceLoss</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257693"/>
                  </a:solidFill>
                  <a:effectLst/>
                  <a:latin typeface="Courier New" panose="02070309020205020404" pitchFamily="49" charset="0"/>
                </a:rPr>
                <a:t>nn</a:t>
              </a:r>
              <a:r>
                <a:rPr lang="en-US" sz="1600" b="0" i="0" u="none" strike="noStrike" dirty="0" err="1">
                  <a:solidFill>
                    <a:srgbClr val="000000"/>
                  </a:solidFill>
                  <a:effectLst/>
                  <a:latin typeface="Courier New" panose="02070309020205020404" pitchFamily="49" charset="0"/>
                </a:rPr>
                <a:t>.</a:t>
              </a:r>
              <a:r>
                <a:rPr lang="en-US" sz="1600" b="0" i="0" u="none" strike="noStrike" dirty="0" err="1">
                  <a:solidFill>
                    <a:srgbClr val="257693"/>
                  </a:solidFill>
                  <a:effectLst/>
                  <a:latin typeface="Courier New" panose="02070309020205020404" pitchFamily="49" charset="0"/>
                </a:rPr>
                <a:t>Module</a:t>
              </a:r>
              <a:r>
                <a:rPr lang="en-US" sz="1600" b="0" i="0" u="none" strike="noStrike" dirty="0">
                  <a:solidFill>
                    <a:srgbClr val="000000"/>
                  </a:solidFill>
                  <a:effectLst/>
                  <a:latin typeface="Courier New" panose="02070309020205020404" pitchFamily="49" charset="0"/>
                </a:rPr>
                <a:t>):</a:t>
              </a:r>
            </a:p>
            <a:p>
              <a:pPr lvl="1">
                <a:lnSpc>
                  <a:spcPct val="114000"/>
                </a:lnSpc>
              </a:pPr>
              <a:r>
                <a:rPr lang="en-US" sz="1600" b="0" i="0" u="none" strike="noStrike" dirty="0">
                  <a:solidFill>
                    <a:srgbClr val="0000FF"/>
                  </a:solidFill>
                  <a:effectLst/>
                  <a:latin typeface="Courier New" panose="02070309020205020404" pitchFamily="49" charset="0"/>
                </a:rPr>
                <a:t>def</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795E26"/>
                  </a:solidFill>
                  <a:effectLst/>
                  <a:latin typeface="Courier New" panose="02070309020205020404" pitchFamily="49" charset="0"/>
                </a:rPr>
                <a:t>__</a:t>
              </a:r>
              <a:r>
                <a:rPr lang="en-US" sz="1600" b="0" i="0" u="none" strike="noStrike" dirty="0" err="1">
                  <a:solidFill>
                    <a:srgbClr val="795E26"/>
                  </a:solidFill>
                  <a:effectLst/>
                  <a:latin typeface="Courier New" panose="02070309020205020404" pitchFamily="49" charset="0"/>
                </a:rPr>
                <a:t>init</a:t>
              </a:r>
              <a:r>
                <a:rPr lang="en-US" sz="1600" b="0" i="0" u="none" strike="noStrike" dirty="0">
                  <a:solidFill>
                    <a:srgbClr val="795E26"/>
                  </a:solidFill>
                  <a:effectLst/>
                  <a:latin typeface="Courier New" panose="02070309020205020404" pitchFamily="49" charset="0"/>
                </a:rPr>
                <a:t>__</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1080"/>
                  </a:solidFill>
                  <a:effectLst/>
                  <a:latin typeface="Courier New" panose="02070309020205020404" pitchFamily="49" charset="0"/>
                </a:rPr>
                <a:t>weight</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00FF"/>
                  </a:solidFill>
                  <a:effectLst/>
                  <a:latin typeface="Courier New" panose="02070309020205020404" pitchFamily="49" charset="0"/>
                </a:rPr>
                <a:t>None</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1080"/>
                  </a:solidFill>
                  <a:effectLst/>
                  <a:latin typeface="Courier New" panose="02070309020205020404" pitchFamily="49" charset="0"/>
                </a:rPr>
                <a:t>size_average</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00FF"/>
                  </a:solidFill>
                  <a:effectLst/>
                  <a:latin typeface="Courier New" panose="02070309020205020404" pitchFamily="49" charset="0"/>
                </a:rPr>
                <a:t>True</a:t>
              </a:r>
              <a:r>
                <a:rPr lang="en-US" sz="1600" b="0" i="0" u="none" strike="noStrike" dirty="0">
                  <a:solidFill>
                    <a:srgbClr val="000000"/>
                  </a:solidFill>
                  <a:effectLst/>
                  <a:latin typeface="Courier New" panose="02070309020205020404" pitchFamily="49" charset="0"/>
                </a:rPr>
                <a:t>):</a:t>
              </a:r>
            </a:p>
            <a:p>
              <a:pPr lvl="1">
                <a:lnSpc>
                  <a:spcPct val="114000"/>
                </a:lnSpc>
              </a:pPr>
              <a:r>
                <a:rPr lang="en-US" sz="1600" b="0" i="0" u="none" strike="noStrike" dirty="0">
                  <a:solidFill>
                    <a:srgbClr val="000000"/>
                  </a:solidFill>
                  <a:effectLst/>
                  <a:latin typeface="Courier New" panose="02070309020205020404" pitchFamily="49" charset="0"/>
                </a:rPr>
                <a:t>	super(</a:t>
              </a:r>
              <a:r>
                <a:rPr lang="en-US" sz="1600" b="0" i="0" u="none" strike="noStrike" dirty="0" err="1">
                  <a:solidFill>
                    <a:srgbClr val="000000"/>
                  </a:solidFill>
                  <a:effectLst/>
                  <a:latin typeface="Courier New" panose="02070309020205020404" pitchFamily="49" charset="0"/>
                </a:rPr>
                <a:t>DiceLoss</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795E26"/>
                  </a:solidFill>
                  <a:effectLst/>
                  <a:latin typeface="Courier New" panose="02070309020205020404" pitchFamily="49" charset="0"/>
                </a:rPr>
                <a:t>__</a:t>
              </a:r>
              <a:r>
                <a:rPr lang="en-US" sz="1600" b="0" i="0" u="none" strike="noStrike" dirty="0" err="1">
                  <a:solidFill>
                    <a:srgbClr val="795E26"/>
                  </a:solidFill>
                  <a:effectLst/>
                  <a:latin typeface="Courier New" panose="02070309020205020404" pitchFamily="49" charset="0"/>
                </a:rPr>
                <a:t>init</a:t>
              </a:r>
              <a:r>
                <a:rPr lang="en-US" sz="1600" b="0" i="0" u="none" strike="noStrike" dirty="0">
                  <a:solidFill>
                    <a:srgbClr val="795E26"/>
                  </a:solidFill>
                  <a:effectLst/>
                  <a:latin typeface="Courier New" panose="02070309020205020404" pitchFamily="49" charset="0"/>
                </a:rPr>
                <a:t>__</a:t>
              </a:r>
              <a:r>
                <a:rPr lang="en-US" sz="1600" b="0" i="0" u="none" strike="noStrike" dirty="0">
                  <a:solidFill>
                    <a:srgbClr val="000000"/>
                  </a:solidFill>
                  <a:effectLst/>
                  <a:latin typeface="Courier New" panose="02070309020205020404" pitchFamily="49" charset="0"/>
                </a:rPr>
                <a:t>()</a:t>
              </a:r>
            </a:p>
            <a:p>
              <a:pPr lvl="1">
                <a:lnSpc>
                  <a:spcPct val="114000"/>
                </a:lnSpc>
              </a:pPr>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00FF"/>
                  </a:solidFill>
                  <a:effectLst/>
                  <a:latin typeface="Courier New" panose="02070309020205020404" pitchFamily="49" charset="0"/>
                </a:rPr>
                <a:t>def</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795E26"/>
                  </a:solidFill>
                  <a:effectLst/>
                  <a:latin typeface="Courier New" panose="02070309020205020404" pitchFamily="49" charset="0"/>
                </a:rPr>
                <a:t>forward</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1080"/>
                  </a:solidFill>
                  <a:effectLst/>
                  <a:latin typeface="Courier New" panose="02070309020205020404" pitchFamily="49" charset="0"/>
                </a:rPr>
                <a:t>self</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1080"/>
                  </a:solidFill>
                  <a:effectLst/>
                  <a:latin typeface="Courier New" panose="02070309020205020404" pitchFamily="49" charset="0"/>
                </a:rPr>
                <a:t>inputs</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1080"/>
                  </a:solidFill>
                  <a:effectLst/>
                  <a:latin typeface="Courier New" panose="02070309020205020404" pitchFamily="49" charset="0"/>
                </a:rPr>
                <a:t>targets</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1080"/>
                  </a:solidFill>
                  <a:effectLst/>
                  <a:latin typeface="Courier New" panose="02070309020205020404" pitchFamily="49" charset="0"/>
                </a:rPr>
                <a:t>smooth</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p>
            <a:p>
              <a:pPr lvl="2">
                <a:lnSpc>
                  <a:spcPct val="114000"/>
                </a:lnSpc>
              </a:pPr>
              <a:r>
                <a:rPr lang="en-US" sz="1600" b="0" i="0" u="none" strike="noStrike" dirty="0">
                  <a:solidFill>
                    <a:srgbClr val="008000"/>
                  </a:solidFill>
                  <a:effectLst/>
                  <a:latin typeface="Courier New" panose="02070309020205020404" pitchFamily="49" charset="0"/>
                </a:rPr>
                <a:t>#flatten label and prediction tensors</a:t>
              </a:r>
              <a:endParaRPr lang="en-US" sz="1600" b="0" i="0" u="none" strike="noStrike" dirty="0">
                <a:solidFill>
                  <a:srgbClr val="000000"/>
                </a:solidFill>
                <a:effectLst/>
                <a:latin typeface="Courier New" panose="02070309020205020404" pitchFamily="49" charset="0"/>
              </a:endParaRPr>
            </a:p>
            <a:p>
              <a:pPr lvl="2">
                <a:lnSpc>
                  <a:spcPct val="114000"/>
                </a:lnSpc>
              </a:pPr>
              <a:r>
                <a:rPr lang="en-US" sz="1600" b="0" i="0" u="none" strike="noStrike" dirty="0">
                  <a:solidFill>
                    <a:srgbClr val="000000"/>
                  </a:solidFill>
                  <a:effectLst/>
                  <a:latin typeface="Courier New" panose="02070309020205020404" pitchFamily="49" charset="0"/>
                </a:rPr>
                <a:t>inputs = </a:t>
              </a:r>
              <a:r>
                <a:rPr lang="en-US" sz="1600" b="0" i="0" u="none" strike="noStrike" dirty="0" err="1">
                  <a:solidFill>
                    <a:srgbClr val="000000"/>
                  </a:solidFill>
                  <a:effectLst/>
                  <a:latin typeface="Courier New" panose="02070309020205020404" pitchFamily="49" charset="0"/>
                </a:rPr>
                <a:t>inputs.view</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p>
            <a:p>
              <a:pPr lvl="2">
                <a:lnSpc>
                  <a:spcPct val="114000"/>
                </a:lnSpc>
              </a:pPr>
              <a:r>
                <a:rPr lang="en-US" sz="1600" b="0" i="0" u="none" strike="noStrike" dirty="0">
                  <a:solidFill>
                    <a:srgbClr val="000000"/>
                  </a:solidFill>
                  <a:effectLst/>
                  <a:latin typeface="Courier New" panose="02070309020205020404" pitchFamily="49" charset="0"/>
                </a:rPr>
                <a:t>targets = </a:t>
              </a:r>
              <a:r>
                <a:rPr lang="en-US" sz="1600" b="0" i="0" u="none" strike="noStrike" dirty="0" err="1">
                  <a:solidFill>
                    <a:srgbClr val="000000"/>
                  </a:solidFill>
                  <a:effectLst/>
                  <a:latin typeface="Courier New" panose="02070309020205020404" pitchFamily="49" charset="0"/>
                </a:rPr>
                <a:t>targets.view</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p>
            <a:p>
              <a:pPr lvl="2">
                <a:lnSpc>
                  <a:spcPct val="114000"/>
                </a:lnSpc>
              </a:pPr>
              <a:endParaRPr lang="en-US" sz="1600" b="0" i="0" u="none" strike="noStrike" dirty="0">
                <a:solidFill>
                  <a:srgbClr val="000000"/>
                </a:solidFill>
                <a:effectLst/>
                <a:latin typeface="Courier New" panose="02070309020205020404" pitchFamily="49" charset="0"/>
              </a:endParaRPr>
            </a:p>
            <a:p>
              <a:pPr lvl="2">
                <a:lnSpc>
                  <a:spcPct val="114000"/>
                </a:lnSpc>
              </a:pPr>
              <a:r>
                <a:rPr lang="en-US" sz="1600" b="0" i="0" u="none" strike="noStrike" dirty="0">
                  <a:solidFill>
                    <a:srgbClr val="000000"/>
                  </a:solidFill>
                  <a:effectLst/>
                  <a:latin typeface="Courier New" panose="02070309020205020404" pitchFamily="49" charset="0"/>
                </a:rPr>
                <a:t>intersection = (inputs * targets).</a:t>
              </a:r>
              <a:r>
                <a:rPr lang="en-US" sz="1600" b="0" i="0" u="none" strike="noStrike" dirty="0">
                  <a:solidFill>
                    <a:srgbClr val="795E26"/>
                  </a:solidFill>
                  <a:effectLst/>
                  <a:latin typeface="Courier New" panose="02070309020205020404" pitchFamily="49" charset="0"/>
                </a:rPr>
                <a:t>sum</a:t>
              </a:r>
              <a:r>
                <a:rPr lang="en-US" sz="1600" b="0" i="0" u="none" strike="noStrike" dirty="0">
                  <a:solidFill>
                    <a:srgbClr val="000000"/>
                  </a:solidFill>
                  <a:effectLst/>
                  <a:latin typeface="Courier New" panose="02070309020205020404" pitchFamily="49" charset="0"/>
                </a:rPr>
                <a:t>() </a:t>
              </a:r>
            </a:p>
            <a:p>
              <a:pPr lvl="2">
                <a:lnSpc>
                  <a:spcPct val="114000"/>
                </a:lnSpc>
              </a:pPr>
              <a:r>
                <a:rPr lang="en-US" sz="1600" b="0" i="0" u="none" strike="noStrike" dirty="0">
                  <a:solidFill>
                    <a:srgbClr val="000000"/>
                  </a:solidFill>
                  <a:effectLst/>
                  <a:latin typeface="Courier New" panose="02070309020205020404" pitchFamily="49" charset="0"/>
                </a:rPr>
                <a:t>dice = (</a:t>
              </a:r>
              <a:r>
                <a:rPr lang="en-US" sz="1600" b="0" i="0" u="none" strike="noStrike" dirty="0">
                  <a:solidFill>
                    <a:srgbClr val="116644"/>
                  </a:solidFill>
                  <a:effectLst/>
                  <a:latin typeface="Courier New" panose="02070309020205020404" pitchFamily="49" charset="0"/>
                </a:rPr>
                <a:t>2</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intersection+smooth</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inputs.square</a:t>
              </a:r>
              <a:r>
                <a:rPr lang="en-US" sz="1600" b="0" i="0" u="none" strike="noStrike" dirty="0">
                  <a:solidFill>
                    <a:srgbClr val="000000"/>
                  </a:solidFill>
                  <a:effectLst/>
                  <a:latin typeface="Courier New" panose="02070309020205020404" pitchFamily="49" charset="0"/>
                </a:rPr>
                <a:t>(</a:t>
              </a:r>
              <a:r>
                <a:rPr lang="en-US" altLang="zh-CN" sz="1600" b="0" i="0" u="none" strike="noStrike" dirty="0">
                  <a:solidFill>
                    <a:srgbClr val="000000"/>
                  </a:solidFill>
                  <a:effectLst/>
                  <a:latin typeface="Courier New" panose="02070309020205020404" pitchFamily="49" charset="0"/>
                </a:rPr>
                <a:t>)</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795E26"/>
                  </a:solidFill>
                  <a:effectLst/>
                  <a:latin typeface="Courier New" panose="02070309020205020404" pitchFamily="49" charset="0"/>
                </a:rPr>
                <a:t>sum</a:t>
              </a:r>
              <a:r>
                <a:rPr lang="en-US" sz="1600" b="0" i="0" u="none" strike="noStrike" dirty="0">
                  <a:solidFill>
                    <a:srgbClr val="000000"/>
                  </a:solidFill>
                  <a:effectLst/>
                  <a:latin typeface="Courier New" panose="02070309020205020404" pitchFamily="49" charset="0"/>
                </a:rPr>
                <a:t>()</a:t>
              </a:r>
              <a:r>
                <a:rPr lang="zh-CN" altLang="en-US" sz="1600" b="0" i="0" u="none" strike="noStrike" dirty="0">
                  <a:solidFill>
                    <a:srgbClr val="000000"/>
                  </a:solidFill>
                  <a:effectLst/>
                  <a:latin typeface="Courier New" panose="02070309020205020404" pitchFamily="49" charset="0"/>
                </a:rPr>
                <a:t> </a:t>
              </a:r>
              <a:r>
                <a:rPr lang="en-US" sz="1600" b="0" i="0" u="none" strike="noStrike" dirty="0">
                  <a:solidFill>
                    <a:srgbClr val="000000"/>
                  </a:solidFill>
                  <a:effectLst/>
                  <a:latin typeface="Courier New" panose="02070309020205020404" pitchFamily="49" charset="0"/>
                </a:rPr>
                <a:t>+</a:t>
              </a:r>
              <a:r>
                <a:rPr lang="zh-CN" alt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targets.square</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795E26"/>
                  </a:solidFill>
                  <a:effectLst/>
                  <a:latin typeface="Courier New" panose="02070309020205020404" pitchFamily="49" charset="0"/>
                </a:rPr>
                <a:t>sum</a:t>
              </a:r>
              <a:r>
                <a:rPr lang="en-US" sz="1600" b="0" i="0" u="none" strike="noStrike" dirty="0">
                  <a:solidFill>
                    <a:srgbClr val="000000"/>
                  </a:solidFill>
                  <a:effectLst/>
                  <a:latin typeface="Courier New" panose="02070309020205020404" pitchFamily="49" charset="0"/>
                </a:rPr>
                <a:t>()</a:t>
              </a:r>
              <a:r>
                <a:rPr lang="zh-CN" altLang="en-US" sz="1600" b="0" i="0" u="none" strike="noStrike" dirty="0">
                  <a:solidFill>
                    <a:srgbClr val="000000"/>
                  </a:solidFill>
                  <a:effectLst/>
                  <a:latin typeface="Courier New" panose="02070309020205020404" pitchFamily="49" charset="0"/>
                </a:rPr>
                <a:t> </a:t>
              </a:r>
              <a:r>
                <a:rPr lang="en-US" sz="1600" b="0" i="0" u="none" strike="noStrike" dirty="0">
                  <a:solidFill>
                    <a:srgbClr val="000000"/>
                  </a:solidFill>
                  <a:effectLst/>
                  <a:latin typeface="Courier New" panose="02070309020205020404" pitchFamily="49" charset="0"/>
                </a:rPr>
                <a:t>+ smooth) </a:t>
              </a:r>
            </a:p>
            <a:p>
              <a:pPr lvl="1">
                <a:lnSpc>
                  <a:spcPct val="114000"/>
                </a:lnSpc>
              </a:pPr>
              <a:endParaRPr lang="en-US" sz="1600" b="0" i="0" u="none" strike="noStrike" dirty="0">
                <a:solidFill>
                  <a:srgbClr val="AF00DB"/>
                </a:solidFill>
                <a:effectLst/>
                <a:latin typeface="Courier New" panose="02070309020205020404" pitchFamily="49" charset="0"/>
              </a:endParaRPr>
            </a:p>
            <a:p>
              <a:pPr lvl="1">
                <a:lnSpc>
                  <a:spcPct val="114000"/>
                </a:lnSpc>
              </a:pPr>
              <a:r>
                <a:rPr lang="en-US" sz="1600" b="0" i="0" u="none" strike="noStrike" dirty="0">
                  <a:solidFill>
                    <a:srgbClr val="AF00DB"/>
                  </a:solidFill>
                  <a:effectLst/>
                  <a:latin typeface="Courier New" panose="02070309020205020404" pitchFamily="49" charset="0"/>
                </a:rPr>
                <a:t>return</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 dic</a:t>
              </a:r>
              <a:r>
                <a:rPr lang="en-US" altLang="zh-CN" sz="1600" b="0" i="0" u="none" strike="noStrike" dirty="0">
                  <a:solidFill>
                    <a:srgbClr val="000000"/>
                  </a:solidFill>
                  <a:effectLst/>
                  <a:latin typeface="Courier New" panose="02070309020205020404" pitchFamily="49" charset="0"/>
                </a:rPr>
                <a:t>e</a:t>
              </a:r>
              <a:endParaRPr lang="en-US" altLang="zh-CN" sz="1600" dirty="0">
                <a:solidFill>
                  <a:srgbClr val="000000"/>
                </a:solidFill>
                <a:latin typeface="Courier New" panose="02070309020205020404" pitchFamily="49" charset="0"/>
              </a:endParaRPr>
            </a:p>
          </p:txBody>
        </p:sp>
      </p:grpSp>
    </p:spTree>
    <p:extLst>
      <p:ext uri="{BB962C8B-B14F-4D97-AF65-F5344CB8AC3E}">
        <p14:creationId xmlns:p14="http://schemas.microsoft.com/office/powerpoint/2010/main" val="3809962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0D20-8F2D-6D0F-248E-978D841BAD25}"/>
              </a:ext>
            </a:extLst>
          </p:cNvPr>
          <p:cNvSpPr>
            <a:spLocks noGrp="1"/>
          </p:cNvSpPr>
          <p:nvPr>
            <p:ph type="title"/>
          </p:nvPr>
        </p:nvSpPr>
        <p:spPr/>
        <p:txBody>
          <a:bodyPr>
            <a:normAutofit/>
          </a:bodyPr>
          <a:lstStyle/>
          <a:p>
            <a:r>
              <a:rPr lang="en-US" altLang="zh-CN" sz="4000" dirty="0"/>
              <a:t>Dice</a:t>
            </a:r>
            <a:r>
              <a:rPr lang="zh-CN" altLang="en-US" sz="4000" dirty="0"/>
              <a:t> </a:t>
            </a:r>
            <a:r>
              <a:rPr lang="en-US" altLang="zh-CN" sz="4000" dirty="0"/>
              <a:t>Loss</a:t>
            </a:r>
            <a:r>
              <a:rPr lang="zh-CN" altLang="en-US" sz="4000" dirty="0"/>
              <a:t> </a:t>
            </a:r>
            <a:r>
              <a:rPr lang="en-US" altLang="zh-CN" sz="4000" dirty="0"/>
              <a:t>Function</a:t>
            </a:r>
            <a:r>
              <a:rPr lang="zh-CN" altLang="en-US" sz="4000" dirty="0"/>
              <a:t> </a:t>
            </a:r>
            <a:r>
              <a:rPr lang="en-US" altLang="zh-CN" sz="4000" dirty="0"/>
              <a:t>in</a:t>
            </a:r>
            <a:r>
              <a:rPr lang="zh-CN" altLang="en-US" sz="4000" dirty="0"/>
              <a:t> </a:t>
            </a:r>
            <a:r>
              <a:rPr lang="en-US" altLang="zh-CN" sz="4000" dirty="0" err="1"/>
              <a:t>PyTorch</a:t>
            </a:r>
            <a:endParaRPr lang="en-US" sz="4000" dirty="0"/>
          </a:p>
        </p:txBody>
      </p:sp>
      <p:grpSp>
        <p:nvGrpSpPr>
          <p:cNvPr id="7" name="Group 6">
            <a:extLst>
              <a:ext uri="{FF2B5EF4-FFF2-40B4-BE49-F238E27FC236}">
                <a16:creationId xmlns:a16="http://schemas.microsoft.com/office/drawing/2014/main" id="{2B6D9035-9B27-9629-581F-39481BD27185}"/>
              </a:ext>
            </a:extLst>
          </p:cNvPr>
          <p:cNvGrpSpPr/>
          <p:nvPr/>
        </p:nvGrpSpPr>
        <p:grpSpPr>
          <a:xfrm>
            <a:off x="838200" y="1442678"/>
            <a:ext cx="10515600" cy="2615756"/>
            <a:chOff x="838199" y="1437461"/>
            <a:chExt cx="10515600" cy="2615756"/>
          </a:xfrm>
        </p:grpSpPr>
        <p:sp>
          <p:nvSpPr>
            <p:cNvPr id="6" name="Rounded Rectangle 5">
              <a:extLst>
                <a:ext uri="{FF2B5EF4-FFF2-40B4-BE49-F238E27FC236}">
                  <a16:creationId xmlns:a16="http://schemas.microsoft.com/office/drawing/2014/main" id="{B1CA06A9-B108-E7E4-5D4D-61C8625669C0}"/>
                </a:ext>
              </a:extLst>
            </p:cNvPr>
            <p:cNvSpPr/>
            <p:nvPr/>
          </p:nvSpPr>
          <p:spPr>
            <a:xfrm>
              <a:off x="838199" y="1437461"/>
              <a:ext cx="10515600" cy="2615756"/>
            </a:xfrm>
            <a:prstGeom prst="roundRect">
              <a:avLst>
                <a:gd name="adj" fmla="val 11004"/>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DD8684-E55D-E98C-ED2C-A36F5DC85ACB}"/>
                </a:ext>
              </a:extLst>
            </p:cNvPr>
            <p:cNvSpPr txBox="1"/>
            <p:nvPr/>
          </p:nvSpPr>
          <p:spPr>
            <a:xfrm>
              <a:off x="1135171" y="1517229"/>
              <a:ext cx="10218627" cy="2329484"/>
            </a:xfrm>
            <a:prstGeom prst="rect">
              <a:avLst/>
            </a:prstGeom>
            <a:noFill/>
          </p:spPr>
          <p:txBody>
            <a:bodyPr wrap="square">
              <a:spAutoFit/>
            </a:bodyPr>
            <a:lstStyle/>
            <a:p>
              <a:pPr algn="l">
                <a:lnSpc>
                  <a:spcPct val="114000"/>
                </a:lnSpc>
              </a:pPr>
              <a:r>
                <a:rPr lang="en-US" sz="1600" b="0" i="0" u="none" strike="noStrike" dirty="0">
                  <a:solidFill>
                    <a:srgbClr val="008000"/>
                  </a:solidFill>
                  <a:effectLst/>
                  <a:latin typeface="Courier New" panose="02070309020205020404" pitchFamily="49" charset="0"/>
                </a:rPr>
                <a:t># Example usage</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err="1">
                  <a:solidFill>
                    <a:srgbClr val="000000"/>
                  </a:solidFill>
                  <a:effectLst/>
                  <a:latin typeface="Courier New" panose="02070309020205020404" pitchFamily="49" charset="0"/>
                </a:rPr>
                <a:t>y_pred</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torch.sigmoid</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torch.randn</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5</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8000"/>
                  </a:solidFill>
                  <a:effectLst/>
                  <a:latin typeface="Courier New" panose="02070309020205020404" pitchFamily="49" charset="0"/>
                </a:rPr>
                <a:t># Example predicted mask</a:t>
              </a:r>
              <a:endParaRPr lang="en-US" sz="1600" b="0" i="0" u="none" strike="noStrike" dirty="0">
                <a:solidFill>
                  <a:srgbClr val="000000"/>
                </a:solidFill>
                <a:effectLst/>
                <a:latin typeface="Courier New" panose="02070309020205020404" pitchFamily="49" charset="0"/>
              </a:endParaRPr>
            </a:p>
            <a:p>
              <a:pPr algn="l">
                <a:lnSpc>
                  <a:spcPct val="114000"/>
                </a:lnSpc>
              </a:pPr>
              <a:r>
                <a:rPr lang="en-US" sz="1600" b="0" i="0" u="none" strike="noStrike" dirty="0" err="1">
                  <a:solidFill>
                    <a:srgbClr val="000000"/>
                  </a:solidFill>
                  <a:effectLst/>
                  <a:latin typeface="Courier New" panose="02070309020205020404" pitchFamily="49" charset="0"/>
                </a:rPr>
                <a:t>y_true</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torch.tensor</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0</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08000"/>
                  </a:solidFill>
                  <a:effectLst/>
                  <a:latin typeface="Courier New" panose="02070309020205020404" pitchFamily="49" charset="0"/>
                </a:rPr>
                <a:t># Example true mask</a:t>
              </a:r>
              <a:endParaRPr lang="en-US" sz="1600" b="0" i="0" u="none" strike="noStrike" dirty="0">
                <a:solidFill>
                  <a:srgbClr val="000000"/>
                </a:solidFill>
                <a:effectLst/>
                <a:latin typeface="Courier New" panose="02070309020205020404" pitchFamily="49" charset="0"/>
              </a:endParaRPr>
            </a:p>
            <a:p>
              <a:pPr algn="l">
                <a:lnSpc>
                  <a:spcPct val="114000"/>
                </a:lnSpc>
              </a:pPr>
              <a:br>
                <a:rPr lang="en-US" sz="1600" b="0" i="0" u="none" strike="noStrike" dirty="0">
                  <a:solidFill>
                    <a:srgbClr val="000000"/>
                  </a:solidFill>
                  <a:effectLst/>
                  <a:latin typeface="Courier New" panose="02070309020205020404" pitchFamily="49" charset="0"/>
                </a:rPr>
              </a:br>
              <a:r>
                <a:rPr lang="en-US" sz="1600" b="0" i="0" u="none" strike="noStrike" dirty="0" err="1">
                  <a:solidFill>
                    <a:srgbClr val="000000"/>
                  </a:solidFill>
                  <a:effectLst/>
                  <a:latin typeface="Courier New" panose="02070309020205020404" pitchFamily="49" charset="0"/>
                </a:rPr>
                <a:t>dice_loss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DiceLoss</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000000"/>
                  </a:solidFill>
                  <a:effectLst/>
                  <a:latin typeface="Courier New" panose="02070309020205020404" pitchFamily="49" charset="0"/>
                </a:rPr>
                <a:t>loss = </a:t>
              </a:r>
              <a:r>
                <a:rPr lang="en-US" sz="1600" b="0" i="0" u="none" strike="noStrike" dirty="0" err="1">
                  <a:solidFill>
                    <a:srgbClr val="000000"/>
                  </a:solidFill>
                  <a:effectLst/>
                  <a:latin typeface="Courier New" panose="02070309020205020404" pitchFamily="49" charset="0"/>
                </a:rPr>
                <a:t>dice_loss</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y_pred</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y_true</a:t>
              </a:r>
              <a:r>
                <a:rPr lang="en-US" sz="1600" b="0" i="0" u="none" strike="noStrike" dirty="0">
                  <a:solidFill>
                    <a:srgbClr val="000000"/>
                  </a:solidFill>
                  <a:effectLst/>
                  <a:latin typeface="Courier New" panose="02070309020205020404" pitchFamily="49" charset="0"/>
                </a:rPr>
                <a:t>)</a:t>
              </a:r>
            </a:p>
            <a:p>
              <a:pPr algn="l">
                <a:lnSpc>
                  <a:spcPct val="114000"/>
                </a:lnSpc>
              </a:pPr>
              <a:r>
                <a:rPr lang="en-US" sz="1600" b="0" i="0" u="none" strike="noStrike" dirty="0">
                  <a:solidFill>
                    <a:srgbClr val="795E26"/>
                  </a:solidFill>
                  <a:effectLst/>
                  <a:latin typeface="Courier New" panose="02070309020205020404" pitchFamily="49" charset="0"/>
                </a:rPr>
                <a:t>print</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A31515"/>
                  </a:solidFill>
                  <a:effectLst/>
                  <a:latin typeface="Courier New" panose="02070309020205020404" pitchFamily="49" charset="0"/>
                </a:rPr>
                <a:t>"Dice Loss:"</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loss.item</a:t>
              </a:r>
              <a:r>
                <a:rPr lang="en-US" sz="1600" b="0" i="0" u="none" strike="noStrike" dirty="0">
                  <a:solidFill>
                    <a:srgbClr val="000000"/>
                  </a:solidFill>
                  <a:effectLst/>
                  <a:latin typeface="Courier New" panose="02070309020205020404" pitchFamily="49" charset="0"/>
                </a:rPr>
                <a:t>())</a:t>
              </a:r>
            </a:p>
          </p:txBody>
        </p:sp>
      </p:grpSp>
      <p:sp>
        <p:nvSpPr>
          <p:cNvPr id="3" name="Rounded Rectangle 2">
            <a:extLst>
              <a:ext uri="{FF2B5EF4-FFF2-40B4-BE49-F238E27FC236}">
                <a16:creationId xmlns:a16="http://schemas.microsoft.com/office/drawing/2014/main" id="{035F3A6B-DA94-34E3-2155-AA9A055907BC}"/>
              </a:ext>
            </a:extLst>
          </p:cNvPr>
          <p:cNvSpPr/>
          <p:nvPr/>
        </p:nvSpPr>
        <p:spPr>
          <a:xfrm>
            <a:off x="1172749" y="1801211"/>
            <a:ext cx="5841826" cy="368984"/>
          </a:xfrm>
          <a:prstGeom prst="roundRect">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ADDD36F-4E27-2DDB-2179-D307298A2EA7}"/>
              </a:ext>
            </a:extLst>
          </p:cNvPr>
          <p:cNvSpPr txBox="1"/>
          <p:nvPr/>
        </p:nvSpPr>
        <p:spPr>
          <a:xfrm>
            <a:off x="1135171" y="4323465"/>
            <a:ext cx="7795887" cy="369332"/>
          </a:xfrm>
          <a:prstGeom prst="rect">
            <a:avLst/>
          </a:prstGeom>
          <a:noFill/>
        </p:spPr>
        <p:txBody>
          <a:bodyPr wrap="square">
            <a:spAutoFit/>
          </a:bodyPr>
          <a:lstStyle/>
          <a:p>
            <a:r>
              <a:rPr lang="en-US" altLang="zh-CN" dirty="0">
                <a:solidFill>
                  <a:srgbClr val="4B9CD3"/>
                </a:solidFill>
                <a:latin typeface="Times New Roman" panose="02020603050405020304" pitchFamily="18" charset="0"/>
                <a:cs typeface="Times New Roman" panose="02020603050405020304" pitchFamily="18" charset="0"/>
              </a:rPr>
              <a:t>Ensure</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a:solidFill>
                  <a:srgbClr val="4B9CD3"/>
                </a:solidFill>
                <a:latin typeface="Times New Roman" panose="02020603050405020304" pitchFamily="18" charset="0"/>
                <a:cs typeface="Times New Roman" panose="02020603050405020304" pitchFamily="18" charset="0"/>
              </a:rPr>
              <a:t>the</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err="1">
                <a:solidFill>
                  <a:srgbClr val="4B9CD3"/>
                </a:solidFill>
                <a:latin typeface="Courier New" panose="02070309020205020404" pitchFamily="49" charset="0"/>
                <a:cs typeface="Courier New" panose="02070309020205020404" pitchFamily="49" charset="0"/>
              </a:rPr>
              <a:t>y_pred</a:t>
            </a:r>
            <a:r>
              <a:rPr lang="zh-CN" altLang="en-US" dirty="0">
                <a:solidFill>
                  <a:srgbClr val="4B9CD3"/>
                </a:solidFill>
                <a:latin typeface="Courier New" panose="02070309020205020404" pitchFamily="49" charset="0"/>
                <a:cs typeface="Courier New" panose="02070309020205020404" pitchFamily="49" charset="0"/>
              </a:rPr>
              <a:t> </a:t>
            </a:r>
            <a:r>
              <a:rPr lang="en-US" altLang="zh-CN" dirty="0">
                <a:solidFill>
                  <a:srgbClr val="4B9CD3"/>
                </a:solidFill>
                <a:latin typeface="Times New Roman" panose="02020603050405020304" pitchFamily="18" charset="0"/>
                <a:cs typeface="Times New Roman" panose="02020603050405020304" pitchFamily="18" charset="0"/>
              </a:rPr>
              <a:t>is</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a:solidFill>
                  <a:srgbClr val="4B9CD3"/>
                </a:solidFill>
                <a:latin typeface="Times New Roman" panose="02020603050405020304" pitchFamily="18" charset="0"/>
                <a:cs typeface="Times New Roman" panose="02020603050405020304" pitchFamily="18" charset="0"/>
              </a:rPr>
              <a:t>probability</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a:solidFill>
                  <a:srgbClr val="4B9CD3"/>
                </a:solidFill>
                <a:latin typeface="Times New Roman" panose="02020603050405020304" pitchFamily="18" charset="0"/>
                <a:cs typeface="Times New Roman" panose="02020603050405020304" pitchFamily="18" charset="0"/>
              </a:rPr>
              <a:t>(0</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a:solidFill>
                  <a:srgbClr val="4B9CD3"/>
                </a:solidFill>
                <a:latin typeface="Times New Roman" panose="02020603050405020304" pitchFamily="18" charset="0"/>
                <a:cs typeface="Times New Roman" panose="02020603050405020304" pitchFamily="18" charset="0"/>
              </a:rPr>
              <a:t>to</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a:solidFill>
                  <a:srgbClr val="4B9CD3"/>
                </a:solidFill>
                <a:latin typeface="Times New Roman" panose="02020603050405020304" pitchFamily="18" charset="0"/>
                <a:cs typeface="Times New Roman" panose="02020603050405020304" pitchFamily="18" charset="0"/>
              </a:rPr>
              <a:t>1)</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a:solidFill>
                  <a:srgbClr val="4B9CD3"/>
                </a:solidFill>
                <a:latin typeface="Times New Roman" panose="02020603050405020304" pitchFamily="18" charset="0"/>
                <a:cs typeface="Times New Roman" panose="02020603050405020304" pitchFamily="18" charset="0"/>
              </a:rPr>
              <a:t>by</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a:solidFill>
                  <a:srgbClr val="4B9CD3"/>
                </a:solidFill>
                <a:latin typeface="Times New Roman" panose="02020603050405020304" pitchFamily="18" charset="0"/>
                <a:cs typeface="Times New Roman" panose="02020603050405020304" pitchFamily="18" charset="0"/>
              </a:rPr>
              <a:t>passing</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a:solidFill>
                  <a:srgbClr val="4B9CD3"/>
                </a:solidFill>
                <a:latin typeface="Times New Roman" panose="02020603050405020304" pitchFamily="18" charset="0"/>
                <a:cs typeface="Times New Roman" panose="02020603050405020304" pitchFamily="18" charset="0"/>
              </a:rPr>
              <a:t>it</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a:solidFill>
                  <a:srgbClr val="4B9CD3"/>
                </a:solidFill>
                <a:latin typeface="Times New Roman" panose="02020603050405020304" pitchFamily="18" charset="0"/>
                <a:cs typeface="Times New Roman" panose="02020603050405020304" pitchFamily="18" charset="0"/>
              </a:rPr>
              <a:t>through</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a:solidFill>
                  <a:srgbClr val="4B9CD3"/>
                </a:solidFill>
                <a:latin typeface="Times New Roman" panose="02020603050405020304" pitchFamily="18" charset="0"/>
                <a:cs typeface="Times New Roman" panose="02020603050405020304" pitchFamily="18" charset="0"/>
              </a:rPr>
              <a:t>sigmoid</a:t>
            </a:r>
            <a:r>
              <a:rPr lang="zh-CN" altLang="en-US" dirty="0">
                <a:solidFill>
                  <a:srgbClr val="4B9CD3"/>
                </a:solidFill>
                <a:latin typeface="Times New Roman" panose="02020603050405020304" pitchFamily="18" charset="0"/>
                <a:cs typeface="Times New Roman" panose="02020603050405020304" pitchFamily="18" charset="0"/>
              </a:rPr>
              <a:t> </a:t>
            </a:r>
            <a:r>
              <a:rPr lang="en-US" altLang="zh-CN" dirty="0">
                <a:solidFill>
                  <a:srgbClr val="4B9CD3"/>
                </a:solidFill>
                <a:latin typeface="Times New Roman" panose="02020603050405020304" pitchFamily="18" charset="0"/>
                <a:cs typeface="Times New Roman" panose="02020603050405020304" pitchFamily="18" charset="0"/>
              </a:rPr>
              <a:t>function.</a:t>
            </a:r>
            <a:endParaRPr lang="en-US" dirty="0">
              <a:solidFill>
                <a:srgbClr val="4B9CD3"/>
              </a:solidFill>
              <a:latin typeface="Times New Roman" panose="02020603050405020304" pitchFamily="18" charset="0"/>
              <a:cs typeface="Times New Roman" panose="02020603050405020304" pitchFamily="18" charset="0"/>
            </a:endParaRPr>
          </a:p>
        </p:txBody>
      </p:sp>
      <p:cxnSp>
        <p:nvCxnSpPr>
          <p:cNvPr id="14" name="Curved Connector 13">
            <a:extLst>
              <a:ext uri="{FF2B5EF4-FFF2-40B4-BE49-F238E27FC236}">
                <a16:creationId xmlns:a16="http://schemas.microsoft.com/office/drawing/2014/main" id="{35E9AD58-FA63-9BAC-B693-9E0855119D1C}"/>
              </a:ext>
            </a:extLst>
          </p:cNvPr>
          <p:cNvCxnSpPr>
            <a:cxnSpLocks/>
            <a:stCxn id="3" idx="3"/>
            <a:endCxn id="9" idx="3"/>
          </p:cNvCxnSpPr>
          <p:nvPr/>
        </p:nvCxnSpPr>
        <p:spPr>
          <a:xfrm>
            <a:off x="7014575" y="1985703"/>
            <a:ext cx="1916483" cy="2522428"/>
          </a:xfrm>
          <a:prstGeom prst="curvedConnector3">
            <a:avLst>
              <a:gd name="adj1" fmla="val 111928"/>
            </a:avLst>
          </a:prstGeom>
          <a:ln w="28575">
            <a:solidFill>
              <a:srgbClr val="4B9CD3"/>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350A158-1881-BE99-AF96-7FE028C2A683}"/>
              </a:ext>
            </a:extLst>
          </p:cNvPr>
          <p:cNvSpPr txBox="1"/>
          <p:nvPr/>
        </p:nvSpPr>
        <p:spPr>
          <a:xfrm>
            <a:off x="1135171" y="5335554"/>
            <a:ext cx="793999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coding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practice,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check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notebook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“Chapter2 Loss </a:t>
            </a:r>
            <a:r>
              <a:rPr lang="en-US" altLang="zh-CN" sz="2000" dirty="0" err="1">
                <a:latin typeface="Times New Roman" panose="02020603050405020304" pitchFamily="18" charset="0"/>
                <a:cs typeface="Times New Roman" panose="02020603050405020304" pitchFamily="18" charset="0"/>
              </a:rPr>
              <a:t>Function.ipynb</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77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3801041"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Neural</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Network</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Basics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809869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Perceptron Model and Multilayer </a:t>
            </a:r>
            <a:r>
              <a:rPr lang="en-US" altLang="zh-CN" sz="2800" dirty="0" err="1">
                <a:solidFill>
                  <a:schemeClr val="bg2">
                    <a:lumMod val="90000"/>
                  </a:schemeClr>
                </a:solidFill>
                <a:latin typeface="Times New Roman" panose="02020603050405020304" pitchFamily="18" charset="0"/>
                <a:cs typeface="Times New Roman" panose="02020603050405020304" pitchFamily="18" charset="0"/>
              </a:rPr>
              <a:t>Perceptrons</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 (MLP)</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345261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Activation Functions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2727029"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4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Loss Functions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8C18580-ADC7-8D82-5EEC-1992AAD818B3}"/>
              </a:ext>
            </a:extLst>
          </p:cNvPr>
          <p:cNvSpPr txBox="1"/>
          <p:nvPr/>
        </p:nvSpPr>
        <p:spPr>
          <a:xfrm>
            <a:off x="838198" y="5279136"/>
            <a:ext cx="4056431"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Optimization Techniques</a:t>
            </a:r>
          </a:p>
        </p:txBody>
      </p:sp>
    </p:spTree>
    <p:extLst>
      <p:ext uri="{BB962C8B-B14F-4D97-AF65-F5344CB8AC3E}">
        <p14:creationId xmlns:p14="http://schemas.microsoft.com/office/powerpoint/2010/main" val="507298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Loss</a:t>
            </a:r>
            <a:r>
              <a:rPr lang="zh-CN" altLang="en-US" dirty="0"/>
              <a:t> </a:t>
            </a:r>
            <a:r>
              <a:rPr lang="en-US" altLang="zh-CN" dirty="0"/>
              <a:t>Optimization</a:t>
            </a:r>
            <a:endParaRPr lang="en-US" dirty="0"/>
          </a:p>
        </p:txBody>
      </p:sp>
      <p:sp>
        <p:nvSpPr>
          <p:cNvPr id="5" name="TextBox 4">
            <a:extLst>
              <a:ext uri="{FF2B5EF4-FFF2-40B4-BE49-F238E27FC236}">
                <a16:creationId xmlns:a16="http://schemas.microsoft.com/office/drawing/2014/main" id="{3FB2E5F5-339A-D96E-9592-7DE8EB8229A3}"/>
              </a:ext>
            </a:extLst>
          </p:cNvPr>
          <p:cNvSpPr txBox="1"/>
          <p:nvPr/>
        </p:nvSpPr>
        <p:spPr>
          <a:xfrm>
            <a:off x="838200" y="1690688"/>
            <a:ext cx="620073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Goal: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find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network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weight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achieve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lowest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endParaRPr lang="en-US" sz="2000"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E27E5C35-BE75-F427-1CF2-5AA651D87409}"/>
              </a:ext>
            </a:extLst>
          </p:cNvPr>
          <p:cNvGrpSpPr/>
          <p:nvPr/>
        </p:nvGrpSpPr>
        <p:grpSpPr>
          <a:xfrm>
            <a:off x="4036305" y="3486185"/>
            <a:ext cx="1946816" cy="720664"/>
            <a:chOff x="3329783" y="2680367"/>
            <a:chExt cx="1946816" cy="720664"/>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187DFF3-7715-7713-4130-3814D4BE8D4D}"/>
                    </a:ext>
                  </a:extLst>
                </p:cNvPr>
                <p:cNvSpPr txBox="1"/>
                <p:nvPr/>
              </p:nvSpPr>
              <p:spPr>
                <a:xfrm>
                  <a:off x="3329783" y="2712952"/>
                  <a:ext cx="189808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𝑿</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𝑾</m:t>
                            </m:r>
                          </m:e>
                        </m:d>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𝒚</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6" name="TextBox 5">
                  <a:extLst>
                    <a:ext uri="{FF2B5EF4-FFF2-40B4-BE49-F238E27FC236}">
                      <a16:creationId xmlns:a16="http://schemas.microsoft.com/office/drawing/2014/main" id="{A187DFF3-7715-7713-4130-3814D4BE8D4D}"/>
                    </a:ext>
                  </a:extLst>
                </p:cNvPr>
                <p:cNvSpPr txBox="1">
                  <a:spLocks noRot="1" noChangeAspect="1" noMove="1" noResize="1" noEditPoints="1" noAdjustHandles="1" noChangeArrowheads="1" noChangeShapeType="1" noTextEdit="1"/>
                </p:cNvSpPr>
                <p:nvPr/>
              </p:nvSpPr>
              <p:spPr>
                <a:xfrm>
                  <a:off x="3329783" y="2712952"/>
                  <a:ext cx="1898084" cy="369332"/>
                </a:xfrm>
                <a:prstGeom prst="rect">
                  <a:avLst/>
                </a:prstGeom>
                <a:blipFill>
                  <a:blip r:embed="rId2"/>
                  <a:stretch>
                    <a:fillRect l="-3311" r="-5298" b="-32258"/>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B31507B-B4C2-379D-F493-F8F3A0A33627}"/>
                </a:ext>
              </a:extLst>
            </p:cNvPr>
            <p:cNvSpPr/>
            <p:nvPr/>
          </p:nvSpPr>
          <p:spPr>
            <a:xfrm>
              <a:off x="3670412" y="2689822"/>
              <a:ext cx="1089477" cy="415592"/>
            </a:xfrm>
            <a:prstGeom prst="roundRect">
              <a:avLst/>
            </a:prstGeom>
            <a:solidFill>
              <a:srgbClr val="4B9CD3">
                <a:alpha val="15000"/>
              </a:srgbClr>
            </a:solidFill>
            <a:ln w="28575">
              <a:solidFill>
                <a:srgbClr val="4B9C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B4951923-DB36-2C47-6FA1-146491F50975}"/>
                </a:ext>
              </a:extLst>
            </p:cNvPr>
            <p:cNvSpPr/>
            <p:nvPr/>
          </p:nvSpPr>
          <p:spPr>
            <a:xfrm>
              <a:off x="4836500" y="2680367"/>
              <a:ext cx="251987" cy="415591"/>
            </a:xfrm>
            <a:prstGeom prst="roundRect">
              <a:avLst/>
            </a:prstGeom>
            <a:solidFill>
              <a:srgbClr val="FFBF53">
                <a:alpha val="15000"/>
              </a:srgbClr>
            </a:solidFill>
            <a:ln w="28575">
              <a:solidFill>
                <a:srgbClr val="FFBF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C8BD73C-CEAC-852C-4B45-8C07FE8B11F6}"/>
                </a:ext>
              </a:extLst>
            </p:cNvPr>
            <p:cNvSpPr txBox="1"/>
            <p:nvPr/>
          </p:nvSpPr>
          <p:spPr>
            <a:xfrm>
              <a:off x="3729808" y="3062477"/>
              <a:ext cx="1031051" cy="338554"/>
            </a:xfrm>
            <a:prstGeom prst="rect">
              <a:avLst/>
            </a:prstGeom>
            <a:noFill/>
          </p:spPr>
          <p:txBody>
            <a:bodyPr wrap="none" rtlCol="0">
              <a:spAutoFit/>
            </a:bodyPr>
            <a:lstStyle/>
            <a:p>
              <a:r>
                <a:rPr lang="en-US" sz="1600" dirty="0">
                  <a:solidFill>
                    <a:srgbClr val="4B9CD3"/>
                  </a:solidFill>
                  <a:latin typeface="Times New Roman" panose="02020603050405020304" pitchFamily="18" charset="0"/>
                  <a:cs typeface="Times New Roman" panose="02020603050405020304" pitchFamily="18" charset="0"/>
                </a:rPr>
                <a:t>Prediction</a:t>
              </a:r>
            </a:p>
          </p:txBody>
        </p:sp>
        <p:sp>
          <p:nvSpPr>
            <p:cNvPr id="10" name="TextBox 9">
              <a:extLst>
                <a:ext uri="{FF2B5EF4-FFF2-40B4-BE49-F238E27FC236}">
                  <a16:creationId xmlns:a16="http://schemas.microsoft.com/office/drawing/2014/main" id="{089BCE66-2E1E-E536-931C-702B7513FB1A}"/>
                </a:ext>
              </a:extLst>
            </p:cNvPr>
            <p:cNvSpPr txBox="1"/>
            <p:nvPr/>
          </p:nvSpPr>
          <p:spPr>
            <a:xfrm>
              <a:off x="4711251" y="3058460"/>
              <a:ext cx="565348" cy="338554"/>
            </a:xfrm>
            <a:prstGeom prst="rect">
              <a:avLst/>
            </a:prstGeom>
            <a:noFill/>
          </p:spPr>
          <p:txBody>
            <a:bodyPr wrap="none" rtlCol="0">
              <a:spAutoFit/>
            </a:bodyPr>
            <a:lstStyle/>
            <a:p>
              <a:r>
                <a:rPr lang="en-US" sz="1600" dirty="0">
                  <a:solidFill>
                    <a:srgbClr val="FFBF53"/>
                  </a:solidFill>
                  <a:latin typeface="Times New Roman" panose="02020603050405020304" pitchFamily="18" charset="0"/>
                  <a:cs typeface="Times New Roman" panose="02020603050405020304" pitchFamily="18" charset="0"/>
                </a:rPr>
                <a:t>True</a:t>
              </a:r>
            </a:p>
          </p:txBody>
        </p:sp>
      </p:grpSp>
      <p:sp>
        <p:nvSpPr>
          <p:cNvPr id="12" name="TextBox 11">
            <a:extLst>
              <a:ext uri="{FF2B5EF4-FFF2-40B4-BE49-F238E27FC236}">
                <a16:creationId xmlns:a16="http://schemas.microsoft.com/office/drawing/2014/main" id="{E17F9720-B22A-93E5-261A-DDB606878A30}"/>
              </a:ext>
            </a:extLst>
          </p:cNvPr>
          <p:cNvSpPr txBox="1"/>
          <p:nvPr/>
        </p:nvSpPr>
        <p:spPr>
          <a:xfrm>
            <a:off x="838200" y="2742183"/>
            <a:ext cx="4213974"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Write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goal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mathematical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format:</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229530A-6B8F-4CFD-40CB-1BE77371D121}"/>
                  </a:ext>
                </a:extLst>
              </p:cNvPr>
              <p:cNvSpPr txBox="1"/>
              <p:nvPr/>
            </p:nvSpPr>
            <p:spPr>
              <a:xfrm>
                <a:off x="2827260" y="3486185"/>
                <a:ext cx="1313180" cy="63908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altLang="zh-CN" sz="2400" b="0" i="0" smtClean="0">
                                  <a:latin typeface="Cambria Math" panose="02040503050406030204" pitchFamily="18" charset="0"/>
                                </a:rPr>
                                <m:t>arg</m:t>
                              </m:r>
                              <m:r>
                                <m:rPr>
                                  <m:sty m:val="p"/>
                                </m:rPr>
                                <a:rPr lang="en-US" sz="2400" i="0" smtClean="0">
                                  <a:latin typeface="Cambria Math" panose="02040503050406030204" pitchFamily="18" charset="0"/>
                                </a:rPr>
                                <m:t>m</m:t>
                              </m:r>
                              <m:r>
                                <m:rPr>
                                  <m:sty m:val="p"/>
                                </m:rPr>
                                <a:rPr lang="en-US" altLang="zh-CN" sz="2400" b="0" i="0" smtClean="0">
                                  <a:latin typeface="Cambria Math" panose="02040503050406030204" pitchFamily="18" charset="0"/>
                                </a:rPr>
                                <m:t>in</m:t>
                              </m:r>
                            </m:e>
                            <m:lim>
                              <m:r>
                                <a:rPr lang="en-US" altLang="zh-CN" sz="2400" b="1" i="1" smtClean="0">
                                  <a:latin typeface="Cambria Math" panose="02040503050406030204" pitchFamily="18" charset="0"/>
                                </a:rPr>
                                <m:t>𝑾</m:t>
                              </m:r>
                            </m:lim>
                          </m:limLow>
                        </m:fName>
                        <m:e>
                          <m:r>
                            <a:rPr lang="zh-CN" altLang="en-US" sz="2400" b="0" i="1" smtClean="0">
                              <a:latin typeface="Cambria Math" panose="02040503050406030204" pitchFamily="18" charset="0"/>
                            </a:rPr>
                            <m:t> </m:t>
                          </m:r>
                        </m:e>
                      </m:func>
                    </m:oMath>
                  </m:oMathPara>
                </a14:m>
                <a:endParaRPr lang="en-US" sz="2400" dirty="0"/>
              </a:p>
            </p:txBody>
          </p:sp>
        </mc:Choice>
        <mc:Fallback>
          <p:sp>
            <p:nvSpPr>
              <p:cNvPr id="13" name="TextBox 12">
                <a:extLst>
                  <a:ext uri="{FF2B5EF4-FFF2-40B4-BE49-F238E27FC236}">
                    <a16:creationId xmlns:a16="http://schemas.microsoft.com/office/drawing/2014/main" id="{D229530A-6B8F-4CFD-40CB-1BE77371D121}"/>
                  </a:ext>
                </a:extLst>
              </p:cNvPr>
              <p:cNvSpPr txBox="1">
                <a:spLocks noRot="1" noChangeAspect="1" noMove="1" noResize="1" noEditPoints="1" noAdjustHandles="1" noChangeArrowheads="1" noChangeShapeType="1" noTextEdit="1"/>
              </p:cNvSpPr>
              <p:nvPr/>
            </p:nvSpPr>
            <p:spPr>
              <a:xfrm>
                <a:off x="2827260" y="3486185"/>
                <a:ext cx="1313180" cy="639086"/>
              </a:xfrm>
              <a:prstGeom prst="rect">
                <a:avLst/>
              </a:prstGeom>
              <a:blipFill>
                <a:blip r:embed="rId3"/>
                <a:stretch>
                  <a:fillRect r="-1923" b="-39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D25CD28-6352-CC94-A3F4-C1CE592D44A0}"/>
                  </a:ext>
                </a:extLst>
              </p:cNvPr>
              <p:cNvSpPr txBox="1"/>
              <p:nvPr/>
            </p:nvSpPr>
            <p:spPr>
              <a:xfrm>
                <a:off x="1970165" y="3546197"/>
                <a:ext cx="80836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𝑾</m:t>
                          </m:r>
                        </m:e>
                        <m:sup>
                          <m:r>
                            <a:rPr lang="zh-CN" altLang="en-US" sz="2400" b="1" i="1" smtClean="0">
                              <a:latin typeface="Cambria Math" panose="02040503050406030204" pitchFamily="18" charset="0"/>
                            </a:rPr>
                            <m:t>∗</m:t>
                          </m:r>
                        </m:sup>
                      </m:sSup>
                      <m:r>
                        <a:rPr lang="en-US" altLang="zh-CN" sz="2400" b="0" i="1" smtClean="0">
                          <a:latin typeface="Cambria Math" panose="02040503050406030204" pitchFamily="18" charset="0"/>
                        </a:rPr>
                        <m:t>=</m:t>
                      </m:r>
                    </m:oMath>
                  </m:oMathPara>
                </a14:m>
                <a:endParaRPr lang="en-US" sz="2400" dirty="0"/>
              </a:p>
            </p:txBody>
          </p:sp>
        </mc:Choice>
        <mc:Fallback>
          <p:sp>
            <p:nvSpPr>
              <p:cNvPr id="14" name="TextBox 13">
                <a:extLst>
                  <a:ext uri="{FF2B5EF4-FFF2-40B4-BE49-F238E27FC236}">
                    <a16:creationId xmlns:a16="http://schemas.microsoft.com/office/drawing/2014/main" id="{DD25CD28-6352-CC94-A3F4-C1CE592D44A0}"/>
                  </a:ext>
                </a:extLst>
              </p:cNvPr>
              <p:cNvSpPr txBox="1">
                <a:spLocks noRot="1" noChangeAspect="1" noMove="1" noResize="1" noEditPoints="1" noAdjustHandles="1" noChangeArrowheads="1" noChangeShapeType="1" noTextEdit="1"/>
              </p:cNvSpPr>
              <p:nvPr/>
            </p:nvSpPr>
            <p:spPr>
              <a:xfrm>
                <a:off x="1970165" y="3546197"/>
                <a:ext cx="808363" cy="369332"/>
              </a:xfrm>
              <a:prstGeom prst="rect">
                <a:avLst/>
              </a:prstGeom>
              <a:blipFill>
                <a:blip r:embed="rId4"/>
                <a:stretch>
                  <a:fillRect l="-9375" r="-3125" b="-6667"/>
                </a:stretch>
              </a:blipFill>
            </p:spPr>
            <p:txBody>
              <a:bodyPr/>
              <a:lstStyle/>
              <a:p>
                <a:r>
                  <a:rPr lang="en-US">
                    <a:noFill/>
                  </a:rPr>
                  <a:t> </a:t>
                </a:r>
              </a:p>
            </p:txBody>
          </p:sp>
        </mc:Fallback>
      </mc:AlternateContent>
      <p:pic>
        <p:nvPicPr>
          <p:cNvPr id="94" name="Picture 93">
            <a:extLst>
              <a:ext uri="{FF2B5EF4-FFF2-40B4-BE49-F238E27FC236}">
                <a16:creationId xmlns:a16="http://schemas.microsoft.com/office/drawing/2014/main" id="{E48193BC-08F8-B3ED-E619-5B0C8A2EAD03}"/>
              </a:ext>
            </a:extLst>
          </p:cNvPr>
          <p:cNvPicPr>
            <a:picLocks noChangeAspect="1"/>
          </p:cNvPicPr>
          <p:nvPr/>
        </p:nvPicPr>
        <p:blipFill>
          <a:blip r:embed="rId5"/>
          <a:stretch>
            <a:fillRect/>
          </a:stretch>
        </p:blipFill>
        <p:spPr>
          <a:xfrm>
            <a:off x="7094606" y="2567507"/>
            <a:ext cx="4720309" cy="3770661"/>
          </a:xfrm>
          <a:prstGeom prst="rect">
            <a:avLst/>
          </a:prstGeom>
        </p:spPr>
      </p:pic>
      <p:cxnSp>
        <p:nvCxnSpPr>
          <p:cNvPr id="96" name="Straight Arrow Connector 95">
            <a:extLst>
              <a:ext uri="{FF2B5EF4-FFF2-40B4-BE49-F238E27FC236}">
                <a16:creationId xmlns:a16="http://schemas.microsoft.com/office/drawing/2014/main" id="{55D989DE-68E2-55B6-6E62-71F5BD729AA6}"/>
              </a:ext>
            </a:extLst>
          </p:cNvPr>
          <p:cNvCxnSpPr>
            <a:cxnSpLocks/>
          </p:cNvCxnSpPr>
          <p:nvPr/>
        </p:nvCxnSpPr>
        <p:spPr>
          <a:xfrm>
            <a:off x="5164908" y="3779728"/>
            <a:ext cx="0" cy="104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B001EF9B-33CB-868E-49A8-70CECA8F2E04}"/>
                  </a:ext>
                </a:extLst>
              </p:cNvPr>
              <p:cNvSpPr txBox="1"/>
              <p:nvPr/>
            </p:nvSpPr>
            <p:spPr>
              <a:xfrm>
                <a:off x="4046399" y="4996539"/>
                <a:ext cx="2090509" cy="2959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𝑾</m:t>
                      </m:r>
                      <m:r>
                        <a:rPr lang="en-US" altLang="zh-CN" b="0"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p>
                      <m:r>
                        <a:rPr lang="en-US" altLang="zh-CN" b="0"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e>
                          </m:d>
                        </m:sup>
                      </m:sSup>
                      <m:r>
                        <a:rPr lang="en-US" altLang="zh-CN" b="0" i="1" smtClean="0">
                          <a:latin typeface="Cambria Math" panose="02040503050406030204" pitchFamily="18" charset="0"/>
                        </a:rPr>
                        <m:t>,…]</m:t>
                      </m:r>
                    </m:oMath>
                  </m:oMathPara>
                </a14:m>
                <a:endParaRPr lang="en-US" dirty="0"/>
              </a:p>
            </p:txBody>
          </p:sp>
        </mc:Choice>
        <mc:Fallback>
          <p:sp>
            <p:nvSpPr>
              <p:cNvPr id="97" name="TextBox 96">
                <a:extLst>
                  <a:ext uri="{FF2B5EF4-FFF2-40B4-BE49-F238E27FC236}">
                    <a16:creationId xmlns:a16="http://schemas.microsoft.com/office/drawing/2014/main" id="{B001EF9B-33CB-868E-49A8-70CECA8F2E04}"/>
                  </a:ext>
                </a:extLst>
              </p:cNvPr>
              <p:cNvSpPr txBox="1">
                <a:spLocks noRot="1" noChangeAspect="1" noMove="1" noResize="1" noEditPoints="1" noAdjustHandles="1" noChangeArrowheads="1" noChangeShapeType="1" noTextEdit="1"/>
              </p:cNvSpPr>
              <p:nvPr/>
            </p:nvSpPr>
            <p:spPr>
              <a:xfrm>
                <a:off x="4046399" y="4996539"/>
                <a:ext cx="2090509" cy="295915"/>
              </a:xfrm>
              <a:prstGeom prst="rect">
                <a:avLst/>
              </a:prstGeom>
              <a:blipFill>
                <a:blip r:embed="rId6"/>
                <a:stretch>
                  <a:fillRect l="-1807" r="-3012" b="-33333"/>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C134F5A1-FF27-5394-60EE-F30D9ED53D7A}"/>
              </a:ext>
            </a:extLst>
          </p:cNvPr>
          <p:cNvSpPr txBox="1"/>
          <p:nvPr/>
        </p:nvSpPr>
        <p:spPr>
          <a:xfrm>
            <a:off x="3973715" y="5347360"/>
            <a:ext cx="288811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contains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all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weight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vectors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needed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adjusted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neural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network</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925EF9A0-5691-FDAF-9A31-E13BF2D9B235}"/>
                  </a:ext>
                </a:extLst>
              </p:cNvPr>
              <p:cNvSpPr txBox="1"/>
              <p:nvPr/>
            </p:nvSpPr>
            <p:spPr>
              <a:xfrm>
                <a:off x="838200" y="4336587"/>
                <a:ext cx="2631509"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network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weights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i="1" smtClean="0">
                        <a:latin typeface="Cambria Math" panose="02040503050406030204" pitchFamily="18" charset="0"/>
                        <a:cs typeface="Times New Roman" panose="02020603050405020304" pitchFamily="18" charset="0"/>
                      </a:rPr>
                      <m:t>𝑾</m:t>
                    </m:r>
                  </m:oMath>
                </a14:m>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mc:Choice>
        <mc:Fallback>
          <p:sp>
            <p:nvSpPr>
              <p:cNvPr id="100" name="TextBox 99">
                <a:extLst>
                  <a:ext uri="{FF2B5EF4-FFF2-40B4-BE49-F238E27FC236}">
                    <a16:creationId xmlns:a16="http://schemas.microsoft.com/office/drawing/2014/main" id="{925EF9A0-5691-FDAF-9A31-E13BF2D9B235}"/>
                  </a:ext>
                </a:extLst>
              </p:cNvPr>
              <p:cNvSpPr txBox="1">
                <a:spLocks noRot="1" noChangeAspect="1" noMove="1" noResize="1" noEditPoints="1" noAdjustHandles="1" noChangeArrowheads="1" noChangeShapeType="1" noTextEdit="1"/>
              </p:cNvSpPr>
              <p:nvPr/>
            </p:nvSpPr>
            <p:spPr>
              <a:xfrm>
                <a:off x="838200" y="4336587"/>
                <a:ext cx="2631509" cy="1015663"/>
              </a:xfrm>
              <a:prstGeom prst="rect">
                <a:avLst/>
              </a:prstGeom>
              <a:blipFill>
                <a:blip r:embed="rId7"/>
                <a:stretch>
                  <a:fillRect l="-2885" t="-3704" b="-9877"/>
                </a:stretch>
              </a:blipFill>
            </p:spPr>
            <p:txBody>
              <a:bodyPr/>
              <a:lstStyle/>
              <a:p>
                <a:r>
                  <a:rPr lang="en-US">
                    <a:noFill/>
                  </a:rPr>
                  <a:t> </a:t>
                </a:r>
              </a:p>
            </p:txBody>
          </p:sp>
        </mc:Fallback>
      </mc:AlternateContent>
      <p:sp>
        <p:nvSpPr>
          <p:cNvPr id="104" name="TextBox 103">
            <a:extLst>
              <a:ext uri="{FF2B5EF4-FFF2-40B4-BE49-F238E27FC236}">
                <a16:creationId xmlns:a16="http://schemas.microsoft.com/office/drawing/2014/main" id="{131535EF-EC6E-D9CD-F8F8-DB040386A545}"/>
              </a:ext>
            </a:extLst>
          </p:cNvPr>
          <p:cNvSpPr txBox="1"/>
          <p:nvPr/>
        </p:nvSpPr>
        <p:spPr>
          <a:xfrm>
            <a:off x="838977" y="2151701"/>
            <a:ext cx="8480387"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Find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value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parameters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help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reach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lowest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value.</a:t>
            </a:r>
            <a:endParaRPr lang="en-US" sz="2000" dirty="0">
              <a:latin typeface="Times New Roman" panose="02020603050405020304" pitchFamily="18" charset="0"/>
              <a:cs typeface="Times New Roman" panose="02020603050405020304" pitchFamily="18" charset="0"/>
            </a:endParaRPr>
          </a:p>
        </p:txBody>
      </p:sp>
      <p:cxnSp>
        <p:nvCxnSpPr>
          <p:cNvPr id="108" name="Curved Connector 107">
            <a:extLst>
              <a:ext uri="{FF2B5EF4-FFF2-40B4-BE49-F238E27FC236}">
                <a16:creationId xmlns:a16="http://schemas.microsoft.com/office/drawing/2014/main" id="{5A5BA09F-1F8B-AC3C-3DCD-FAE553B9426B}"/>
              </a:ext>
            </a:extLst>
          </p:cNvPr>
          <p:cNvCxnSpPr>
            <a:cxnSpLocks/>
            <a:stCxn id="5" idx="3"/>
            <a:endCxn id="104" idx="3"/>
          </p:cNvCxnSpPr>
          <p:nvPr/>
        </p:nvCxnSpPr>
        <p:spPr>
          <a:xfrm>
            <a:off x="7038936" y="1890743"/>
            <a:ext cx="2280428" cy="461013"/>
          </a:xfrm>
          <a:prstGeom prst="curvedConnector3">
            <a:avLst>
              <a:gd name="adj1" fmla="val 11002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93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up)">
                                      <p:cBhvr>
                                        <p:cTn id="27" dur="500"/>
                                        <p:tgtEl>
                                          <p:spTgt spid="9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500"/>
                                        <p:tgtEl>
                                          <p:spTgt spid="9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fade">
                                      <p:cBhvr>
                                        <p:cTn id="45" dur="500"/>
                                        <p:tgtEl>
                                          <p:spTgt spid="10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97" grpId="0"/>
      <p:bldP spid="98" grpId="0"/>
      <p:bldP spid="100" grpId="0"/>
      <p:bldP spid="10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Function</a:t>
            </a:r>
            <a:r>
              <a:rPr lang="zh-CN" altLang="en-US" dirty="0"/>
              <a:t> </a:t>
            </a:r>
            <a:r>
              <a:rPr lang="en-US" altLang="zh-CN" dirty="0"/>
              <a:t>Optimization</a:t>
            </a:r>
            <a:endParaRPr lang="en-US" dirty="0"/>
          </a:p>
        </p:txBody>
      </p:sp>
      <p:sp>
        <p:nvSpPr>
          <p:cNvPr id="5" name="TextBox 4">
            <a:extLst>
              <a:ext uri="{FF2B5EF4-FFF2-40B4-BE49-F238E27FC236}">
                <a16:creationId xmlns:a16="http://schemas.microsoft.com/office/drawing/2014/main" id="{3FB2E5F5-339A-D96E-9592-7DE8EB8229A3}"/>
              </a:ext>
            </a:extLst>
          </p:cNvPr>
          <p:cNvSpPr txBox="1"/>
          <p:nvPr/>
        </p:nvSpPr>
        <p:spPr>
          <a:xfrm>
            <a:off x="838200" y="1690688"/>
            <a:ext cx="654858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case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only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one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parameter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e.g.</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7A25968-F098-3E28-D8AB-1EDBDBA0919D}"/>
                  </a:ext>
                </a:extLst>
              </p:cNvPr>
              <p:cNvSpPr txBox="1"/>
              <p:nvPr/>
            </p:nvSpPr>
            <p:spPr>
              <a:xfrm>
                <a:off x="5004419" y="2373682"/>
                <a:ext cx="139922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oMath>
                  </m:oMathPara>
                </a14:m>
                <a:endParaRPr lang="en-US" sz="2400" dirty="0"/>
              </a:p>
            </p:txBody>
          </p:sp>
        </mc:Choice>
        <mc:Fallback>
          <p:sp>
            <p:nvSpPr>
              <p:cNvPr id="3" name="TextBox 2">
                <a:extLst>
                  <a:ext uri="{FF2B5EF4-FFF2-40B4-BE49-F238E27FC236}">
                    <a16:creationId xmlns:a16="http://schemas.microsoft.com/office/drawing/2014/main" id="{37A25968-F098-3E28-D8AB-1EDBDBA0919D}"/>
                  </a:ext>
                </a:extLst>
              </p:cNvPr>
              <p:cNvSpPr txBox="1">
                <a:spLocks noRot="1" noChangeAspect="1" noMove="1" noResize="1" noEditPoints="1" noAdjustHandles="1" noChangeArrowheads="1" noChangeShapeType="1" noTextEdit="1"/>
              </p:cNvSpPr>
              <p:nvPr/>
            </p:nvSpPr>
            <p:spPr>
              <a:xfrm>
                <a:off x="5004419" y="2373682"/>
                <a:ext cx="1399229" cy="369332"/>
              </a:xfrm>
              <a:prstGeom prst="rect">
                <a:avLst/>
              </a:prstGeom>
              <a:blipFill>
                <a:blip r:embed="rId3"/>
                <a:stretch>
                  <a:fillRect l="-8108" r="-901" b="-322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6D7BCFB-4825-D679-8664-FBE221020B0D}"/>
              </a:ext>
            </a:extLst>
          </p:cNvPr>
          <p:cNvSpPr txBox="1"/>
          <p:nvPr/>
        </p:nvSpPr>
        <p:spPr>
          <a:xfrm>
            <a:off x="838200" y="3016251"/>
            <a:ext cx="462819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Can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you</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find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optimum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endParaRPr lang="en-US" sz="20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6B619144-CE3E-92A3-F59C-80FA6BAEDE19}"/>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6432" r="10716" b="17624"/>
          <a:stretch/>
        </p:blipFill>
        <p:spPr>
          <a:xfrm>
            <a:off x="7386788" y="1661745"/>
            <a:ext cx="4718828" cy="2501145"/>
          </a:xfrm>
          <a:prstGeom prst="rect">
            <a:avLst/>
          </a:prstGeom>
        </p:spPr>
      </p:pic>
      <p:sp>
        <p:nvSpPr>
          <p:cNvPr id="19" name="TextBox 18">
            <a:extLst>
              <a:ext uri="{FF2B5EF4-FFF2-40B4-BE49-F238E27FC236}">
                <a16:creationId xmlns:a16="http://schemas.microsoft.com/office/drawing/2014/main" id="{BF349EEF-C4DB-50B9-595E-E833D65932AA}"/>
              </a:ext>
            </a:extLst>
          </p:cNvPr>
          <p:cNvSpPr txBox="1"/>
          <p:nvPr/>
        </p:nvSpPr>
        <p:spPr>
          <a:xfrm>
            <a:off x="838199" y="3962835"/>
            <a:ext cx="3217547"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global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optimum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local?</a:t>
            </a:r>
            <a:endParaRPr lang="en-US" sz="2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92355DBE-3F60-5502-F62C-48593C7A4C01}"/>
              </a:ext>
            </a:extLst>
          </p:cNvPr>
          <p:cNvSpPr txBox="1"/>
          <p:nvPr/>
        </p:nvSpPr>
        <p:spPr>
          <a:xfrm>
            <a:off x="838200" y="3489543"/>
            <a:ext cx="465223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How</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many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optima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does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have?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469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9" grpId="0"/>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Function</a:t>
            </a:r>
            <a:r>
              <a:rPr lang="zh-CN" altLang="en-US" dirty="0"/>
              <a:t> </a:t>
            </a:r>
            <a:r>
              <a:rPr lang="en-US" altLang="zh-CN" dirty="0"/>
              <a:t>Optimization</a:t>
            </a:r>
            <a:endParaRPr lang="en-US" dirty="0"/>
          </a:p>
        </p:txBody>
      </p:sp>
      <p:sp>
        <p:nvSpPr>
          <p:cNvPr id="5" name="TextBox 4">
            <a:extLst>
              <a:ext uri="{FF2B5EF4-FFF2-40B4-BE49-F238E27FC236}">
                <a16:creationId xmlns:a16="http://schemas.microsoft.com/office/drawing/2014/main" id="{3FB2E5F5-339A-D96E-9592-7DE8EB8229A3}"/>
              </a:ext>
            </a:extLst>
          </p:cNvPr>
          <p:cNvSpPr txBox="1"/>
          <p:nvPr/>
        </p:nvSpPr>
        <p:spPr>
          <a:xfrm>
            <a:off x="838200" y="1690688"/>
            <a:ext cx="10515600" cy="766428"/>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What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about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these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Find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their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optima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(maxima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minima).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Specify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whether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global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optimum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local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optimum,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both.</a:t>
            </a:r>
            <a:endParaRPr lang="en-US" sz="20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600B3213-4DAF-E045-27D3-F0F6CA29834B}"/>
              </a:ext>
            </a:extLst>
          </p:cNvPr>
          <p:cNvGrpSpPr/>
          <p:nvPr/>
        </p:nvGrpSpPr>
        <p:grpSpPr>
          <a:xfrm>
            <a:off x="851712" y="2489305"/>
            <a:ext cx="3407062" cy="1879389"/>
            <a:chOff x="851712" y="2489305"/>
            <a:chExt cx="3407062" cy="1879389"/>
          </a:xfrm>
        </p:grpSpPr>
        <p:pic>
          <p:nvPicPr>
            <p:cNvPr id="34824" name="Picture 8" descr="Output image">
              <a:extLst>
                <a:ext uri="{FF2B5EF4-FFF2-40B4-BE49-F238E27FC236}">
                  <a16:creationId xmlns:a16="http://schemas.microsoft.com/office/drawing/2014/main" id="{96369578-5D09-8D49-7941-F9614667F8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57" b="66412"/>
            <a:stretch/>
          </p:blipFill>
          <p:spPr bwMode="auto">
            <a:xfrm>
              <a:off x="851712" y="2489305"/>
              <a:ext cx="3407062" cy="18793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7A25968-F098-3E28-D8AB-1EDBDBA0919D}"/>
                    </a:ext>
                  </a:extLst>
                </p:cNvPr>
                <p:cNvSpPr txBox="1"/>
                <p:nvPr/>
              </p:nvSpPr>
              <p:spPr>
                <a:xfrm>
                  <a:off x="2830393" y="3505680"/>
                  <a:ext cx="818557"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𝑓</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e>
                        </m:d>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𝑥</m:t>
                            </m:r>
                          </m:e>
                          <m:sup>
                            <m:r>
                              <a:rPr lang="en-US" altLang="zh-CN" sz="1400" b="0" i="1" smtClean="0">
                                <a:latin typeface="Cambria Math" panose="02040503050406030204" pitchFamily="18" charset="0"/>
                              </a:rPr>
                              <m:t>3</m:t>
                            </m:r>
                          </m:sup>
                        </m:sSup>
                      </m:oMath>
                    </m:oMathPara>
                  </a14:m>
                  <a:endParaRPr lang="en-US" sz="1400" dirty="0"/>
                </a:p>
              </p:txBody>
            </p:sp>
          </mc:Choice>
          <mc:Fallback>
            <p:sp>
              <p:nvSpPr>
                <p:cNvPr id="3" name="TextBox 2">
                  <a:extLst>
                    <a:ext uri="{FF2B5EF4-FFF2-40B4-BE49-F238E27FC236}">
                      <a16:creationId xmlns:a16="http://schemas.microsoft.com/office/drawing/2014/main" id="{37A25968-F098-3E28-D8AB-1EDBDBA0919D}"/>
                    </a:ext>
                  </a:extLst>
                </p:cNvPr>
                <p:cNvSpPr txBox="1">
                  <a:spLocks noRot="1" noChangeAspect="1" noMove="1" noResize="1" noEditPoints="1" noAdjustHandles="1" noChangeArrowheads="1" noChangeShapeType="1" noTextEdit="1"/>
                </p:cNvSpPr>
                <p:nvPr/>
              </p:nvSpPr>
              <p:spPr>
                <a:xfrm>
                  <a:off x="2830393" y="3505680"/>
                  <a:ext cx="818557" cy="215444"/>
                </a:xfrm>
                <a:prstGeom prst="rect">
                  <a:avLst/>
                </a:prstGeom>
                <a:blipFill>
                  <a:blip r:embed="rId4"/>
                  <a:stretch>
                    <a:fillRect l="-7576" t="-5882" b="-35294"/>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5F4092CF-3EB7-84DB-457F-A08445B9DFD8}"/>
              </a:ext>
            </a:extLst>
          </p:cNvPr>
          <p:cNvGrpSpPr/>
          <p:nvPr/>
        </p:nvGrpSpPr>
        <p:grpSpPr>
          <a:xfrm>
            <a:off x="4258774" y="2489304"/>
            <a:ext cx="3407062" cy="1879389"/>
            <a:chOff x="4258774" y="2489304"/>
            <a:chExt cx="3407062" cy="1879389"/>
          </a:xfrm>
        </p:grpSpPr>
        <p:pic>
          <p:nvPicPr>
            <p:cNvPr id="24" name="Picture 8" descr="Output image">
              <a:extLst>
                <a:ext uri="{FF2B5EF4-FFF2-40B4-BE49-F238E27FC236}">
                  <a16:creationId xmlns:a16="http://schemas.microsoft.com/office/drawing/2014/main" id="{988FE460-208E-D71C-F590-0A47971B27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280" r="50057" b="33132"/>
            <a:stretch/>
          </p:blipFill>
          <p:spPr bwMode="auto">
            <a:xfrm>
              <a:off x="4258774" y="2489304"/>
              <a:ext cx="3407062" cy="18793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DD0F34B-A692-CEAF-FC51-370916BE1592}"/>
                    </a:ext>
                  </a:extLst>
                </p:cNvPr>
                <p:cNvSpPr txBox="1"/>
                <p:nvPr/>
              </p:nvSpPr>
              <p:spPr>
                <a:xfrm>
                  <a:off x="6350612" y="3102846"/>
                  <a:ext cx="1106521"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𝑓</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e>
                        </m:d>
                        <m:r>
                          <a:rPr lang="en-US" altLang="zh-CN" sz="1400" b="0" i="1" smtClean="0">
                            <a:latin typeface="Cambria Math" panose="02040503050406030204" pitchFamily="18" charset="0"/>
                          </a:rPr>
                          <m:t>=</m:t>
                        </m:r>
                        <m:r>
                          <m:rPr>
                            <m:sty m:val="p"/>
                          </m:rPr>
                          <a:rPr lang="en-US" altLang="zh-CN" sz="1400" b="0" i="0" smtClean="0">
                            <a:latin typeface="Cambria Math" panose="02040503050406030204" pitchFamily="18" charset="0"/>
                          </a:rPr>
                          <m:t>sin</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oMath>
                    </m:oMathPara>
                  </a14:m>
                  <a:endParaRPr lang="en-US" sz="1400" dirty="0"/>
                </a:p>
              </p:txBody>
            </p:sp>
          </mc:Choice>
          <mc:Fallback>
            <p:sp>
              <p:nvSpPr>
                <p:cNvPr id="7" name="TextBox 6">
                  <a:extLst>
                    <a:ext uri="{FF2B5EF4-FFF2-40B4-BE49-F238E27FC236}">
                      <a16:creationId xmlns:a16="http://schemas.microsoft.com/office/drawing/2014/main" id="{9DD0F34B-A692-CEAF-FC51-370916BE1592}"/>
                    </a:ext>
                  </a:extLst>
                </p:cNvPr>
                <p:cNvSpPr txBox="1">
                  <a:spLocks noRot="1" noChangeAspect="1" noMove="1" noResize="1" noEditPoints="1" noAdjustHandles="1" noChangeArrowheads="1" noChangeShapeType="1" noTextEdit="1"/>
                </p:cNvSpPr>
                <p:nvPr/>
              </p:nvSpPr>
              <p:spPr>
                <a:xfrm>
                  <a:off x="6350612" y="3102846"/>
                  <a:ext cx="1106521" cy="215444"/>
                </a:xfrm>
                <a:prstGeom prst="rect">
                  <a:avLst/>
                </a:prstGeom>
                <a:blipFill>
                  <a:blip r:embed="rId5"/>
                  <a:stretch>
                    <a:fillRect l="-5682" t="-11111" r="-4545" b="-33333"/>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E5F0E737-80C4-6347-D73A-201F9D7764B2}"/>
              </a:ext>
            </a:extLst>
          </p:cNvPr>
          <p:cNvGrpSpPr/>
          <p:nvPr/>
        </p:nvGrpSpPr>
        <p:grpSpPr>
          <a:xfrm>
            <a:off x="8041172" y="2489303"/>
            <a:ext cx="3407062" cy="1879389"/>
            <a:chOff x="8041172" y="2489303"/>
            <a:chExt cx="3407062" cy="1879389"/>
          </a:xfrm>
        </p:grpSpPr>
        <p:pic>
          <p:nvPicPr>
            <p:cNvPr id="23" name="Picture 8" descr="Output image">
              <a:extLst>
                <a:ext uri="{FF2B5EF4-FFF2-40B4-BE49-F238E27FC236}">
                  <a16:creationId xmlns:a16="http://schemas.microsoft.com/office/drawing/2014/main" id="{60DEEFD0-6988-DF82-3B66-482A0D1BF1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57" t="33589" b="32823"/>
            <a:stretch/>
          </p:blipFill>
          <p:spPr bwMode="auto">
            <a:xfrm>
              <a:off x="8041172" y="2489303"/>
              <a:ext cx="3407062" cy="18793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B977A5B-C476-0942-48C3-16AD1318B469}"/>
                    </a:ext>
                  </a:extLst>
                </p:cNvPr>
                <p:cNvSpPr txBox="1"/>
                <p:nvPr/>
              </p:nvSpPr>
              <p:spPr>
                <a:xfrm>
                  <a:off x="8927235" y="3613402"/>
                  <a:ext cx="1634935"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𝑓</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e>
                        </m:d>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𝑥</m:t>
                            </m:r>
                          </m:e>
                          <m:sup>
                            <m:r>
                              <a:rPr lang="en-US" altLang="zh-CN" sz="1400" b="0" i="1" smtClean="0">
                                <a:latin typeface="Cambria Math" panose="02040503050406030204" pitchFamily="18" charset="0"/>
                              </a:rPr>
                              <m:t>4</m:t>
                            </m:r>
                          </m:sup>
                        </m:sSup>
                        <m:r>
                          <a:rPr lang="en-US" altLang="zh-CN" sz="1400" b="0" i="1" smtClean="0">
                            <a:latin typeface="Cambria Math" panose="02040503050406030204" pitchFamily="18" charset="0"/>
                          </a:rPr>
                          <m:t>−4</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𝑥</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+4</m:t>
                        </m:r>
                      </m:oMath>
                    </m:oMathPara>
                  </a14:m>
                  <a:endParaRPr lang="en-US" sz="1400" dirty="0"/>
                </a:p>
              </p:txBody>
            </p:sp>
          </mc:Choice>
          <mc:Fallback>
            <p:sp>
              <p:nvSpPr>
                <p:cNvPr id="9" name="TextBox 8">
                  <a:extLst>
                    <a:ext uri="{FF2B5EF4-FFF2-40B4-BE49-F238E27FC236}">
                      <a16:creationId xmlns:a16="http://schemas.microsoft.com/office/drawing/2014/main" id="{FB977A5B-C476-0942-48C3-16AD1318B469}"/>
                    </a:ext>
                  </a:extLst>
                </p:cNvPr>
                <p:cNvSpPr txBox="1">
                  <a:spLocks noRot="1" noChangeAspect="1" noMove="1" noResize="1" noEditPoints="1" noAdjustHandles="1" noChangeArrowheads="1" noChangeShapeType="1" noTextEdit="1"/>
                </p:cNvSpPr>
                <p:nvPr/>
              </p:nvSpPr>
              <p:spPr>
                <a:xfrm>
                  <a:off x="8927235" y="3613402"/>
                  <a:ext cx="1634935" cy="215444"/>
                </a:xfrm>
                <a:prstGeom prst="rect">
                  <a:avLst/>
                </a:prstGeom>
                <a:blipFill>
                  <a:blip r:embed="rId6"/>
                  <a:stretch>
                    <a:fillRect l="-3077" r="-2308" b="-33333"/>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A8D7EAD4-A51A-51B1-EBD9-40A2EA6F0B50}"/>
              </a:ext>
            </a:extLst>
          </p:cNvPr>
          <p:cNvGrpSpPr/>
          <p:nvPr/>
        </p:nvGrpSpPr>
        <p:grpSpPr>
          <a:xfrm>
            <a:off x="738978" y="4445374"/>
            <a:ext cx="3407062" cy="1879389"/>
            <a:chOff x="738978" y="4445374"/>
            <a:chExt cx="3407062" cy="1879389"/>
          </a:xfrm>
        </p:grpSpPr>
        <p:pic>
          <p:nvPicPr>
            <p:cNvPr id="22" name="Picture 8" descr="Output image">
              <a:extLst>
                <a:ext uri="{FF2B5EF4-FFF2-40B4-BE49-F238E27FC236}">
                  <a16:creationId xmlns:a16="http://schemas.microsoft.com/office/drawing/2014/main" id="{62B2175E-786F-56A6-B4DE-0D3011E1F0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412" r="50057"/>
            <a:stretch/>
          </p:blipFill>
          <p:spPr bwMode="auto">
            <a:xfrm>
              <a:off x="738978" y="4445374"/>
              <a:ext cx="3407062" cy="18793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7C3102C-BC28-BA2B-7B63-FC3BA38717F5}"/>
                    </a:ext>
                  </a:extLst>
                </p:cNvPr>
                <p:cNvSpPr txBox="1"/>
                <p:nvPr/>
              </p:nvSpPr>
              <p:spPr>
                <a:xfrm>
                  <a:off x="2144585" y="5333840"/>
                  <a:ext cx="821315"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𝑓</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e>
                        </m:d>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𝑒</m:t>
                            </m:r>
                          </m:e>
                          <m:sup>
                            <m:r>
                              <a:rPr lang="en-US" altLang="zh-CN" sz="1400" b="0" i="1" smtClean="0">
                                <a:latin typeface="Cambria Math" panose="02040503050406030204" pitchFamily="18" charset="0"/>
                              </a:rPr>
                              <m:t>𝑥</m:t>
                            </m:r>
                          </m:sup>
                        </m:sSup>
                      </m:oMath>
                    </m:oMathPara>
                  </a14:m>
                  <a:endParaRPr lang="en-US" sz="1400" dirty="0"/>
                </a:p>
              </p:txBody>
            </p:sp>
          </mc:Choice>
          <mc:Fallback>
            <p:sp>
              <p:nvSpPr>
                <p:cNvPr id="11" name="TextBox 10">
                  <a:extLst>
                    <a:ext uri="{FF2B5EF4-FFF2-40B4-BE49-F238E27FC236}">
                      <a16:creationId xmlns:a16="http://schemas.microsoft.com/office/drawing/2014/main" id="{B7C3102C-BC28-BA2B-7B63-FC3BA38717F5}"/>
                    </a:ext>
                  </a:extLst>
                </p:cNvPr>
                <p:cNvSpPr txBox="1">
                  <a:spLocks noRot="1" noChangeAspect="1" noMove="1" noResize="1" noEditPoints="1" noAdjustHandles="1" noChangeArrowheads="1" noChangeShapeType="1" noTextEdit="1"/>
                </p:cNvSpPr>
                <p:nvPr/>
              </p:nvSpPr>
              <p:spPr>
                <a:xfrm>
                  <a:off x="2144585" y="5333840"/>
                  <a:ext cx="821315" cy="215444"/>
                </a:xfrm>
                <a:prstGeom prst="rect">
                  <a:avLst/>
                </a:prstGeom>
                <a:blipFill>
                  <a:blip r:embed="rId7"/>
                  <a:stretch>
                    <a:fillRect l="-6061" t="-5882" b="-35294"/>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29292833-3084-97D3-6774-ECCF68359015}"/>
              </a:ext>
            </a:extLst>
          </p:cNvPr>
          <p:cNvGrpSpPr/>
          <p:nvPr/>
        </p:nvGrpSpPr>
        <p:grpSpPr>
          <a:xfrm>
            <a:off x="4367416" y="4445374"/>
            <a:ext cx="5709152" cy="1879390"/>
            <a:chOff x="4367416" y="4445374"/>
            <a:chExt cx="5709152" cy="1879390"/>
          </a:xfrm>
        </p:grpSpPr>
        <p:pic>
          <p:nvPicPr>
            <p:cNvPr id="21" name="Picture 8" descr="Output image">
              <a:extLst>
                <a:ext uri="{FF2B5EF4-FFF2-40B4-BE49-F238E27FC236}">
                  <a16:creationId xmlns:a16="http://schemas.microsoft.com/office/drawing/2014/main" id="{59BFB142-DFE6-F3B1-24A9-ADE506CC82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57" t="66412"/>
            <a:stretch/>
          </p:blipFill>
          <p:spPr bwMode="auto">
            <a:xfrm>
              <a:off x="4367416" y="4445374"/>
              <a:ext cx="3407063" cy="18793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8BC3E62-4066-0DBD-9E1B-FB1902B445BC}"/>
                    </a:ext>
                  </a:extLst>
                </p:cNvPr>
                <p:cNvSpPr txBox="1"/>
                <p:nvPr/>
              </p:nvSpPr>
              <p:spPr>
                <a:xfrm>
                  <a:off x="7457133" y="5195151"/>
                  <a:ext cx="2619435" cy="5595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𝑓</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eqArr>
                              <m:eqArrPr>
                                <m:ctrlPr>
                                  <a:rPr lang="en-US" altLang="zh-CN" sz="1400" b="0" i="1" smtClean="0">
                                    <a:latin typeface="Cambria Math" panose="02040503050406030204" pitchFamily="18" charset="0"/>
                                  </a:rPr>
                                </m:ctrlPr>
                              </m:eqArrPr>
                              <m:e>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𝑥</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−4</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+6</m:t>
                                </m:r>
                                <m:r>
                                  <a:rPr lang="zh-CN" altLang="en-US" sz="1400" b="0" i="1" smtClean="0">
                                    <a:latin typeface="Cambria Math" panose="02040503050406030204" pitchFamily="18" charset="0"/>
                                  </a:rPr>
                                  <m:t>      </m:t>
                                </m:r>
                                <m:r>
                                  <a:rPr lang="en-US" altLang="zh-CN" sz="1400" b="0" i="1" smtClean="0">
                                    <a:latin typeface="Cambria Math" panose="02040503050406030204" pitchFamily="18" charset="0"/>
                                  </a:rPr>
                                  <m:t>𝑓𝑜𝑟</m:t>
                                </m:r>
                                <m:r>
                                  <a:rPr lang="zh-CN" altLang="en-US" sz="1400" b="0" i="1" smtClean="0">
                                    <a:latin typeface="Cambria Math" panose="02040503050406030204" pitchFamily="18" charset="0"/>
                                  </a:rPr>
                                  <m:t> </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2</m:t>
                                </m:r>
                              </m:e>
                              <m:e>
                                <m:sSup>
                                  <m:sSupPr>
                                    <m:ctrlPr>
                                      <a:rPr lang="en-US" altLang="zh-CN" sz="1400" b="0" i="1" smtClean="0">
                                        <a:latin typeface="Cambria Math" panose="02040503050406030204" pitchFamily="18" charset="0"/>
                                      </a:rPr>
                                    </m:ctrlPr>
                                  </m:sSupPr>
                                  <m:e>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−3</m:t>
                                        </m:r>
                                      </m:e>
                                    </m:d>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+1</m:t>
                                </m:r>
                                <m:r>
                                  <a:rPr lang="zh-CN" altLang="en-US" sz="1400" b="0" i="1" smtClean="0">
                                    <a:latin typeface="Cambria Math" panose="02040503050406030204" pitchFamily="18" charset="0"/>
                                  </a:rPr>
                                  <m:t>   </m:t>
                                </m:r>
                                <m:r>
                                  <a:rPr lang="en-US" altLang="zh-CN" sz="1400" b="0" i="1" smtClean="0">
                                    <a:latin typeface="Cambria Math" panose="02040503050406030204" pitchFamily="18" charset="0"/>
                                  </a:rPr>
                                  <m:t>𝑓𝑜𝑟</m:t>
                                </m:r>
                                <m:r>
                                  <a:rPr lang="zh-CN" altLang="en-US" sz="1400" b="0" i="1" smtClean="0">
                                    <a:latin typeface="Cambria Math" panose="02040503050406030204" pitchFamily="18" charset="0"/>
                                  </a:rPr>
                                  <m:t> </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&gt;2</m:t>
                                </m:r>
                              </m:e>
                            </m:eqArr>
                          </m:e>
                        </m:d>
                      </m:oMath>
                    </m:oMathPara>
                  </a14:m>
                  <a:endParaRPr lang="en-US" sz="1400" dirty="0"/>
                </a:p>
              </p:txBody>
            </p:sp>
          </mc:Choice>
          <mc:Fallback>
            <p:sp>
              <p:nvSpPr>
                <p:cNvPr id="13" name="TextBox 12">
                  <a:extLst>
                    <a:ext uri="{FF2B5EF4-FFF2-40B4-BE49-F238E27FC236}">
                      <a16:creationId xmlns:a16="http://schemas.microsoft.com/office/drawing/2014/main" id="{68BC3E62-4066-0DBD-9E1B-FB1902B445BC}"/>
                    </a:ext>
                  </a:extLst>
                </p:cNvPr>
                <p:cNvSpPr txBox="1">
                  <a:spLocks noRot="1" noChangeAspect="1" noMove="1" noResize="1" noEditPoints="1" noAdjustHandles="1" noChangeArrowheads="1" noChangeShapeType="1" noTextEdit="1"/>
                </p:cNvSpPr>
                <p:nvPr/>
              </p:nvSpPr>
              <p:spPr>
                <a:xfrm>
                  <a:off x="7457133" y="5195151"/>
                  <a:ext cx="2619435" cy="559577"/>
                </a:xfrm>
                <a:prstGeom prst="rect">
                  <a:avLst/>
                </a:prstGeom>
                <a:blipFill>
                  <a:blip r:embed="rId8"/>
                  <a:stretch>
                    <a:fillRect l="-17391" t="-223913" r="-966" b="-319565"/>
                  </a:stretch>
                </a:blipFill>
              </p:spPr>
              <p:txBody>
                <a:bodyPr/>
                <a:lstStyle/>
                <a:p>
                  <a:r>
                    <a:rPr lang="en-US">
                      <a:noFill/>
                    </a:rPr>
                    <a:t> </a:t>
                  </a:r>
                </a:p>
              </p:txBody>
            </p:sp>
          </mc:Fallback>
        </mc:AlternateContent>
      </p:grpSp>
    </p:spTree>
    <p:extLst>
      <p:ext uri="{BB962C8B-B14F-4D97-AF65-F5344CB8AC3E}">
        <p14:creationId xmlns:p14="http://schemas.microsoft.com/office/powerpoint/2010/main" val="442340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Multi-Dimension</a:t>
            </a:r>
            <a:r>
              <a:rPr lang="zh-CN" altLang="en-US" dirty="0"/>
              <a:t> </a:t>
            </a:r>
            <a:r>
              <a:rPr lang="en-US" altLang="zh-CN" dirty="0"/>
              <a:t>Optimization</a:t>
            </a:r>
            <a:r>
              <a:rPr lang="zh-CN" altLang="en-US" dirty="0"/>
              <a:t> </a:t>
            </a:r>
            <a:r>
              <a:rPr lang="en-US" altLang="zh-CN" dirty="0"/>
              <a:t>Process</a:t>
            </a:r>
            <a:endParaRPr lang="en-US" dirty="0"/>
          </a:p>
        </p:txBody>
      </p:sp>
      <p:pic>
        <p:nvPicPr>
          <p:cNvPr id="36866" name="Picture 2" descr="Optimization. The three pillars of Data Science are: | by Heena Rijhwani |  Analytics Vidhya | Medium">
            <a:extLst>
              <a:ext uri="{FF2B5EF4-FFF2-40B4-BE49-F238E27FC236}">
                <a16:creationId xmlns:a16="http://schemas.microsoft.com/office/drawing/2014/main" id="{B223E07F-924F-6024-760A-4EE0199F7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16550"/>
            <a:ext cx="7622436" cy="3648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036121-4E10-C7A3-D7BF-7F292757AE0A}"/>
              </a:ext>
            </a:extLst>
          </p:cNvPr>
          <p:cNvSpPr txBox="1"/>
          <p:nvPr/>
        </p:nvSpPr>
        <p:spPr>
          <a:xfrm>
            <a:off x="4841309" y="1862661"/>
            <a:ext cx="4129336" cy="307777"/>
          </a:xfrm>
          <a:prstGeom prst="rect">
            <a:avLst/>
          </a:prstGeom>
          <a:noFill/>
        </p:spPr>
        <p:txBody>
          <a:bodyPr wrap="none" lIns="0" tIns="0" rIns="0" bIns="0" rtlCol="0">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Randomly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pick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initial,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start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point</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B3B9EDB-F830-7F5E-555C-F475C0C87879}"/>
                  </a:ext>
                </a:extLst>
              </p:cNvPr>
              <p:cNvSpPr txBox="1"/>
              <p:nvPr/>
            </p:nvSpPr>
            <p:spPr>
              <a:xfrm>
                <a:off x="4937343" y="2311634"/>
                <a:ext cx="11586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0</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oMath>
                  </m:oMathPara>
                </a14:m>
                <a:endParaRPr lang="en-US" dirty="0"/>
              </a:p>
            </p:txBody>
          </p:sp>
        </mc:Choice>
        <mc:Fallback>
          <p:sp>
            <p:nvSpPr>
              <p:cNvPr id="16" name="TextBox 15">
                <a:extLst>
                  <a:ext uri="{FF2B5EF4-FFF2-40B4-BE49-F238E27FC236}">
                    <a16:creationId xmlns:a16="http://schemas.microsoft.com/office/drawing/2014/main" id="{9B3B9EDB-F830-7F5E-555C-F475C0C87879}"/>
                  </a:ext>
                </a:extLst>
              </p:cNvPr>
              <p:cNvSpPr txBox="1">
                <a:spLocks noRot="1" noChangeAspect="1" noMove="1" noResize="1" noEditPoints="1" noAdjustHandles="1" noChangeArrowheads="1" noChangeShapeType="1" noTextEdit="1"/>
              </p:cNvSpPr>
              <p:nvPr/>
            </p:nvSpPr>
            <p:spPr>
              <a:xfrm>
                <a:off x="4937343" y="2311634"/>
                <a:ext cx="1158657" cy="369332"/>
              </a:xfrm>
              <a:prstGeom prst="rect">
                <a:avLst/>
              </a:prstGeom>
              <a:blipFill>
                <a:blip r:embed="rId4"/>
                <a:stretch>
                  <a:fillRect b="-12903"/>
                </a:stretch>
              </a:blipFill>
            </p:spPr>
            <p:txBody>
              <a:bodyPr/>
              <a:lstStyle/>
              <a:p>
                <a:r>
                  <a:rPr lang="en-US">
                    <a:noFill/>
                  </a:rPr>
                  <a:t> </a:t>
                </a:r>
              </a:p>
            </p:txBody>
          </p:sp>
        </mc:Fallback>
      </mc:AlternateContent>
      <p:cxnSp>
        <p:nvCxnSpPr>
          <p:cNvPr id="18" name="Curved Connector 17">
            <a:extLst>
              <a:ext uri="{FF2B5EF4-FFF2-40B4-BE49-F238E27FC236}">
                <a16:creationId xmlns:a16="http://schemas.microsoft.com/office/drawing/2014/main" id="{88188E6F-F33E-9698-AC30-1D0F6A33B9C2}"/>
              </a:ext>
            </a:extLst>
          </p:cNvPr>
          <p:cNvCxnSpPr>
            <a:cxnSpLocks/>
            <a:stCxn id="4" idx="2"/>
          </p:cNvCxnSpPr>
          <p:nvPr/>
        </p:nvCxnSpPr>
        <p:spPr>
          <a:xfrm rot="5400000">
            <a:off x="6338058" y="1928383"/>
            <a:ext cx="325864" cy="8099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40C5DD45-B829-4BD3-F19D-20018B025D56}"/>
                  </a:ext>
                </a:extLst>
              </p:cNvPr>
              <p:cNvSpPr txBox="1"/>
              <p:nvPr/>
            </p:nvSpPr>
            <p:spPr>
              <a:xfrm>
                <a:off x="8460636" y="2496300"/>
                <a:ext cx="3269293" cy="163121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Go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through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neural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network</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feed</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forward</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propagation</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process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prediction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output,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sz="200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𝑦</m:t>
                        </m:r>
                      </m:e>
                    </m:acc>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Compute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endParaRPr lang="en-US" sz="2000" dirty="0">
                  <a:latin typeface="Times New Roman" panose="02020603050405020304" pitchFamily="18" charset="0"/>
                  <a:cs typeface="Times New Roman" panose="02020603050405020304" pitchFamily="18" charset="0"/>
                </a:endParaRPr>
              </a:p>
            </p:txBody>
          </p:sp>
        </mc:Choice>
        <mc:Fallback>
          <p:sp>
            <p:nvSpPr>
              <p:cNvPr id="29" name="TextBox 28">
                <a:extLst>
                  <a:ext uri="{FF2B5EF4-FFF2-40B4-BE49-F238E27FC236}">
                    <a16:creationId xmlns:a16="http://schemas.microsoft.com/office/drawing/2014/main" id="{40C5DD45-B829-4BD3-F19D-20018B025D56}"/>
                  </a:ext>
                </a:extLst>
              </p:cNvPr>
              <p:cNvSpPr txBox="1">
                <a:spLocks noRot="1" noChangeAspect="1" noMove="1" noResize="1" noEditPoints="1" noAdjustHandles="1" noChangeArrowheads="1" noChangeShapeType="1" noTextEdit="1"/>
              </p:cNvSpPr>
              <p:nvPr/>
            </p:nvSpPr>
            <p:spPr>
              <a:xfrm>
                <a:off x="8460636" y="2496300"/>
                <a:ext cx="3269293" cy="1631216"/>
              </a:xfrm>
              <a:prstGeom prst="rect">
                <a:avLst/>
              </a:prstGeom>
              <a:blipFill>
                <a:blip r:embed="rId5"/>
                <a:stretch>
                  <a:fillRect l="-2326" t="-2326" b="-6202"/>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0614BED1-FA6B-C3BC-B8CA-1805F69CEB46}"/>
              </a:ext>
            </a:extLst>
          </p:cNvPr>
          <p:cNvCxnSpPr>
            <a:cxnSpLocks/>
            <a:stCxn id="4" idx="3"/>
            <a:endCxn id="29" idx="1"/>
          </p:cNvCxnSpPr>
          <p:nvPr/>
        </p:nvCxnSpPr>
        <p:spPr>
          <a:xfrm flipH="1">
            <a:off x="8460636" y="2016550"/>
            <a:ext cx="510009" cy="1295358"/>
          </a:xfrm>
          <a:prstGeom prst="curvedConnector5">
            <a:avLst>
              <a:gd name="adj1" fmla="val -44823"/>
              <a:gd name="adj2" fmla="val 24458"/>
              <a:gd name="adj3" fmla="val 1448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4D082FA-8BA2-2B59-793F-57DB0724E1B4}"/>
                  </a:ext>
                </a:extLst>
              </p:cNvPr>
              <p:cNvSpPr txBox="1"/>
              <p:nvPr/>
            </p:nvSpPr>
            <p:spPr>
              <a:xfrm>
                <a:off x="9512822" y="4139713"/>
                <a:ext cx="821058"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𝑦</m:t>
                          </m:r>
                        </m:e>
                      </m:acc>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39" name="TextBox 38">
                <a:extLst>
                  <a:ext uri="{FF2B5EF4-FFF2-40B4-BE49-F238E27FC236}">
                    <a16:creationId xmlns:a16="http://schemas.microsoft.com/office/drawing/2014/main" id="{64D082FA-8BA2-2B59-793F-57DB0724E1B4}"/>
                  </a:ext>
                </a:extLst>
              </p:cNvPr>
              <p:cNvSpPr txBox="1">
                <a:spLocks noRot="1" noChangeAspect="1" noMove="1" noResize="1" noEditPoints="1" noAdjustHandles="1" noChangeArrowheads="1" noChangeShapeType="1" noTextEdit="1"/>
              </p:cNvSpPr>
              <p:nvPr/>
            </p:nvSpPr>
            <p:spPr>
              <a:xfrm>
                <a:off x="9512822" y="4139713"/>
                <a:ext cx="821058" cy="307777"/>
              </a:xfrm>
              <a:prstGeom prst="rect">
                <a:avLst/>
              </a:prstGeom>
              <a:blipFill>
                <a:blip r:embed="rId6"/>
                <a:stretch>
                  <a:fillRect l="-7692" t="-19231" r="-10769" b="-30769"/>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27737F32-081C-5EE7-B333-3AAD855B3187}"/>
              </a:ext>
            </a:extLst>
          </p:cNvPr>
          <p:cNvSpPr txBox="1"/>
          <p:nvPr/>
        </p:nvSpPr>
        <p:spPr>
          <a:xfrm>
            <a:off x="8460636" y="4459687"/>
            <a:ext cx="241604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which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not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satisfied.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086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500"/>
                                        <p:tgtEl>
                                          <p:spTgt spid="3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29" grpId="0"/>
      <p:bldP spid="39" grpId="0"/>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Multi-Dimension</a:t>
            </a:r>
            <a:r>
              <a:rPr lang="zh-CN" altLang="en-US" dirty="0"/>
              <a:t> </a:t>
            </a:r>
            <a:r>
              <a:rPr lang="en-US" altLang="zh-CN" dirty="0"/>
              <a:t>Optimization</a:t>
            </a:r>
            <a:r>
              <a:rPr lang="zh-CN" altLang="en-US" dirty="0"/>
              <a:t> </a:t>
            </a:r>
            <a:r>
              <a:rPr lang="en-US" altLang="zh-CN" dirty="0"/>
              <a:t>Process</a:t>
            </a:r>
            <a:endParaRPr lang="en-US" dirty="0"/>
          </a:p>
        </p:txBody>
      </p:sp>
      <p:pic>
        <p:nvPicPr>
          <p:cNvPr id="36866" name="Picture 2" descr="Optimization. The three pillars of Data Science are: | by Heena Rijhwani |  Analytics Vidhya | Medium">
            <a:extLst>
              <a:ext uri="{FF2B5EF4-FFF2-40B4-BE49-F238E27FC236}">
                <a16:creationId xmlns:a16="http://schemas.microsoft.com/office/drawing/2014/main" id="{B223E07F-924F-6024-760A-4EE0199F7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16550"/>
            <a:ext cx="7622436" cy="3648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036121-4E10-C7A3-D7BF-7F292757AE0A}"/>
              </a:ext>
            </a:extLst>
          </p:cNvPr>
          <p:cNvSpPr txBox="1"/>
          <p:nvPr/>
        </p:nvSpPr>
        <p:spPr>
          <a:xfrm>
            <a:off x="4841311" y="1862661"/>
            <a:ext cx="3200400" cy="615553"/>
          </a:xfrm>
          <a:prstGeom prst="rect">
            <a:avLst/>
          </a:prstGeom>
          <a:noFill/>
        </p:spPr>
        <p:txBody>
          <a:bodyPr wrap="square" lIns="0" tIns="0" rIns="0" bIns="0" rtlCol="0">
            <a:spAutoFit/>
          </a:bodyPr>
          <a:lstStyle/>
          <a:p>
            <a:pPr algn="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Compute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gradient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respect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interested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parameters: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4D082FA-8BA2-2B59-793F-57DB0724E1B4}"/>
                  </a:ext>
                </a:extLst>
              </p:cNvPr>
              <p:cNvSpPr txBox="1"/>
              <p:nvPr/>
            </p:nvSpPr>
            <p:spPr>
              <a:xfrm>
                <a:off x="8460636" y="1878599"/>
                <a:ext cx="1779205" cy="5952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ℒ</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𝑿</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𝑾</m:t>
                              </m:r>
                            </m:e>
                          </m:d>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𝒚</m:t>
                          </m:r>
                          <m:r>
                            <a:rPr lang="en-US" sz="2000" i="1">
                              <a:latin typeface="Cambria Math" panose="02040503050406030204" pitchFamily="18" charset="0"/>
                              <a:ea typeface="Cambria Math" panose="02040503050406030204" pitchFamily="18" charset="0"/>
                            </a:rPr>
                            <m:t>)</m:t>
                          </m:r>
                          <m:r>
                            <m:rPr>
                              <m:nor/>
                            </m:rPr>
                            <a:rPr lang="en-US" sz="2000" dirty="0"/>
                            <m:t> </m:t>
                          </m:r>
                        </m:num>
                        <m:den>
                          <m:r>
                            <a:rPr lang="en-US" sz="2000" b="0"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𝑾</m:t>
                          </m:r>
                        </m:den>
                      </m:f>
                    </m:oMath>
                  </m:oMathPara>
                </a14:m>
                <a:endParaRPr lang="en-US" sz="2000" dirty="0"/>
              </a:p>
            </p:txBody>
          </p:sp>
        </mc:Choice>
        <mc:Fallback>
          <p:sp>
            <p:nvSpPr>
              <p:cNvPr id="39" name="TextBox 38">
                <a:extLst>
                  <a:ext uri="{FF2B5EF4-FFF2-40B4-BE49-F238E27FC236}">
                    <a16:creationId xmlns:a16="http://schemas.microsoft.com/office/drawing/2014/main" id="{64D082FA-8BA2-2B59-793F-57DB0724E1B4}"/>
                  </a:ext>
                </a:extLst>
              </p:cNvPr>
              <p:cNvSpPr txBox="1">
                <a:spLocks noRot="1" noChangeAspect="1" noMove="1" noResize="1" noEditPoints="1" noAdjustHandles="1" noChangeArrowheads="1" noChangeShapeType="1" noTextEdit="1"/>
              </p:cNvSpPr>
              <p:nvPr/>
            </p:nvSpPr>
            <p:spPr>
              <a:xfrm>
                <a:off x="8460636" y="1878599"/>
                <a:ext cx="1779205" cy="595291"/>
              </a:xfrm>
              <a:prstGeom prst="rect">
                <a:avLst/>
              </a:prstGeom>
              <a:blipFill>
                <a:blip r:embed="rId4"/>
                <a:stretch>
                  <a:fillRect l="-3546" t="-12500" r="-4965" b="-1458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1A01DDE4-CF5B-9D98-02DC-D66C0490A099}"/>
              </a:ext>
            </a:extLst>
          </p:cNvPr>
          <p:cNvCxnSpPr>
            <a:cxnSpLocks/>
          </p:cNvCxnSpPr>
          <p:nvPr/>
        </p:nvCxnSpPr>
        <p:spPr>
          <a:xfrm flipH="1" flipV="1">
            <a:off x="4183693" y="2304789"/>
            <a:ext cx="237995" cy="3883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C34E86A-5444-F524-EBE9-37750D4442AE}"/>
              </a:ext>
            </a:extLst>
          </p:cNvPr>
          <p:cNvSpPr txBox="1"/>
          <p:nvPr/>
        </p:nvSpPr>
        <p:spPr>
          <a:xfrm>
            <a:off x="7183144" y="4025844"/>
            <a:ext cx="4334190"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opposite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direction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gradient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where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decrease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502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par>
                          <p:cTn id="13" fill="hold">
                            <p:stCondLst>
                              <p:cond delay="500"/>
                            </p:stCondLst>
                            <p:childTnLst>
                              <p:par>
                                <p:cTn id="14" presetID="35" presetClass="emph" presetSubtype="0" repeatCount="indefinite" fill="hold" nodeType="afterEffect">
                                  <p:stCondLst>
                                    <p:cond delay="0"/>
                                  </p:stCondLst>
                                  <p:childTnLst>
                                    <p:anim calcmode="discrete" valueType="str">
                                      <p:cBhvr>
                                        <p:cTn id="15" dur="800" fill="hold"/>
                                        <p:tgtEl>
                                          <p:spTgt spid="5"/>
                                        </p:tgtEl>
                                        <p:attrNameLst>
                                          <p:attrName>style.visibility</p:attrName>
                                        </p:attrNameLst>
                                      </p:cBhvr>
                                      <p:tavLst>
                                        <p:tav tm="0">
                                          <p:val>
                                            <p:strVal val="hidden"/>
                                          </p:val>
                                        </p:tav>
                                        <p:tav tm="50000">
                                          <p:val>
                                            <p:strVal val="visible"/>
                                          </p:val>
                                        </p:tav>
                                      </p:tavLst>
                                    </p:anim>
                                  </p:childTnLst>
                                </p:cTn>
                              </p:par>
                            </p:childTnLst>
                          </p:cTn>
                        </p:par>
                        <p:par>
                          <p:cTn id="16" fill="hold">
                            <p:stCondLst>
                              <p:cond delay="1300"/>
                            </p:stCondLst>
                            <p:childTnLst>
                              <p:par>
                                <p:cTn id="17" presetID="10" presetClass="entr" presetSubtype="0" fill="hold" grpId="0" nodeType="afterEffect">
                                  <p:stCondLst>
                                    <p:cond delay="1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Multi-Dimension</a:t>
            </a:r>
            <a:r>
              <a:rPr lang="zh-CN" altLang="en-US" dirty="0"/>
              <a:t> </a:t>
            </a:r>
            <a:r>
              <a:rPr lang="en-US" altLang="zh-CN" dirty="0"/>
              <a:t>Optimization</a:t>
            </a:r>
            <a:r>
              <a:rPr lang="zh-CN" altLang="en-US" dirty="0"/>
              <a:t> </a:t>
            </a:r>
            <a:r>
              <a:rPr lang="en-US" altLang="zh-CN" dirty="0"/>
              <a:t>Process</a:t>
            </a:r>
            <a:endParaRPr lang="en-US" dirty="0"/>
          </a:p>
        </p:txBody>
      </p:sp>
      <p:pic>
        <p:nvPicPr>
          <p:cNvPr id="36866" name="Picture 2" descr="Optimization. The three pillars of Data Science are: | by Heena Rijhwani |  Analytics Vidhya | Medium">
            <a:extLst>
              <a:ext uri="{FF2B5EF4-FFF2-40B4-BE49-F238E27FC236}">
                <a16:creationId xmlns:a16="http://schemas.microsoft.com/office/drawing/2014/main" id="{B223E07F-924F-6024-760A-4EE0199F7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16550"/>
            <a:ext cx="7622436" cy="3648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036121-4E10-C7A3-D7BF-7F292757AE0A}"/>
              </a:ext>
            </a:extLst>
          </p:cNvPr>
          <p:cNvSpPr txBox="1"/>
          <p:nvPr/>
        </p:nvSpPr>
        <p:spPr>
          <a:xfrm>
            <a:off x="6529341" y="1690688"/>
            <a:ext cx="4641150" cy="923330"/>
          </a:xfrm>
          <a:prstGeom prst="rect">
            <a:avLst/>
          </a:prstGeom>
          <a:noFill/>
        </p:spPr>
        <p:txBody>
          <a:bodyPr wrap="square" lIns="0" tIns="0" rIns="0" bIns="0" rtlCol="0">
            <a:spAutoFit/>
          </a:bodyPr>
          <a:lstStyle/>
          <a:p>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Take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small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step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opposite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direction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gradient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new</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proposal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parameter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values.</a:t>
            </a:r>
            <a:endParaRPr lang="en-US" sz="20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CD6CA72E-9E7F-6450-D528-1542D7D683AF}"/>
              </a:ext>
            </a:extLst>
          </p:cNvPr>
          <p:cNvSpPr/>
          <p:nvPr/>
        </p:nvSpPr>
        <p:spPr>
          <a:xfrm>
            <a:off x="4633788" y="2775857"/>
            <a:ext cx="155926" cy="100205"/>
          </a:xfrm>
          <a:prstGeom prst="ellipse">
            <a:avLst/>
          </a:prstGeom>
          <a:solidFill>
            <a:srgbClr val="653C76"/>
          </a:solidFill>
          <a:ln>
            <a:solidFill>
              <a:srgbClr val="653C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6E0A91F-2535-E275-A76C-029A33E36D7E}"/>
                  </a:ext>
                </a:extLst>
              </p:cNvPr>
              <p:cNvSpPr txBox="1"/>
              <p:nvPr/>
            </p:nvSpPr>
            <p:spPr>
              <a:xfrm>
                <a:off x="4906775" y="2146223"/>
                <a:ext cx="11586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rgbClr val="653C76"/>
                          </a:solidFill>
                          <a:latin typeface="Cambria Math" panose="02040503050406030204" pitchFamily="18" charset="0"/>
                        </a:rPr>
                        <m:t>(</m:t>
                      </m:r>
                      <m:sSubSup>
                        <m:sSubSupPr>
                          <m:ctrlPr>
                            <a:rPr lang="en-US" altLang="zh-CN" sz="1800" b="0" i="1" smtClean="0">
                              <a:solidFill>
                                <a:srgbClr val="653C76"/>
                              </a:solidFill>
                              <a:latin typeface="Cambria Math" panose="02040503050406030204" pitchFamily="18" charset="0"/>
                            </a:rPr>
                          </m:ctrlPr>
                        </m:sSubSupPr>
                        <m:e>
                          <m:r>
                            <a:rPr lang="en-US" altLang="zh-CN" sz="1800" b="0" i="1" smtClean="0">
                              <a:solidFill>
                                <a:srgbClr val="653C76"/>
                              </a:solidFill>
                              <a:latin typeface="Cambria Math" panose="02040503050406030204" pitchFamily="18" charset="0"/>
                            </a:rPr>
                            <m:t>𝑤</m:t>
                          </m:r>
                        </m:e>
                        <m:sub>
                          <m:r>
                            <a:rPr lang="en-US" altLang="zh-CN" sz="1800" b="0" i="1" smtClean="0">
                              <a:solidFill>
                                <a:srgbClr val="653C76"/>
                              </a:solidFill>
                              <a:latin typeface="Cambria Math" panose="02040503050406030204" pitchFamily="18" charset="0"/>
                            </a:rPr>
                            <m:t>0</m:t>
                          </m:r>
                        </m:sub>
                        <m:sup>
                          <m:r>
                            <a:rPr lang="en-US" altLang="zh-CN" sz="1800" b="0" i="1" smtClean="0">
                              <a:solidFill>
                                <a:srgbClr val="653C76"/>
                              </a:solidFill>
                              <a:latin typeface="Cambria Math" panose="02040503050406030204" pitchFamily="18" charset="0"/>
                            </a:rPr>
                            <m:t>′</m:t>
                          </m:r>
                        </m:sup>
                      </m:sSubSup>
                      <m:r>
                        <a:rPr lang="en-US" altLang="zh-CN" sz="1800" b="0" i="1" smtClean="0">
                          <a:solidFill>
                            <a:srgbClr val="653C76"/>
                          </a:solidFill>
                          <a:latin typeface="Cambria Math" panose="02040503050406030204" pitchFamily="18" charset="0"/>
                        </a:rPr>
                        <m:t>,</m:t>
                      </m:r>
                      <m:sSubSup>
                        <m:sSubSupPr>
                          <m:ctrlPr>
                            <a:rPr lang="en-US" altLang="zh-CN" sz="1800" b="0" i="1" smtClean="0">
                              <a:solidFill>
                                <a:srgbClr val="653C76"/>
                              </a:solidFill>
                              <a:latin typeface="Cambria Math" panose="02040503050406030204" pitchFamily="18" charset="0"/>
                            </a:rPr>
                          </m:ctrlPr>
                        </m:sSubSupPr>
                        <m:e>
                          <m:r>
                            <a:rPr lang="en-US" altLang="zh-CN" sz="1800" b="0" i="1" smtClean="0">
                              <a:solidFill>
                                <a:srgbClr val="653C76"/>
                              </a:solidFill>
                              <a:latin typeface="Cambria Math" panose="02040503050406030204" pitchFamily="18" charset="0"/>
                            </a:rPr>
                            <m:t>𝑤</m:t>
                          </m:r>
                        </m:e>
                        <m:sub>
                          <m:r>
                            <a:rPr lang="en-US" altLang="zh-CN" sz="1800" b="0" i="1" smtClean="0">
                              <a:solidFill>
                                <a:srgbClr val="653C76"/>
                              </a:solidFill>
                              <a:latin typeface="Cambria Math" panose="02040503050406030204" pitchFamily="18" charset="0"/>
                            </a:rPr>
                            <m:t>1</m:t>
                          </m:r>
                        </m:sub>
                        <m:sup>
                          <m:r>
                            <a:rPr lang="en-US" altLang="zh-CN" sz="1800" b="0" i="1" smtClean="0">
                              <a:solidFill>
                                <a:srgbClr val="653C76"/>
                              </a:solidFill>
                              <a:latin typeface="Cambria Math" panose="02040503050406030204" pitchFamily="18" charset="0"/>
                            </a:rPr>
                            <m:t>′</m:t>
                          </m:r>
                        </m:sup>
                      </m:sSubSup>
                      <m:r>
                        <a:rPr lang="en-US" altLang="zh-CN" sz="1800" b="0" i="1" smtClean="0">
                          <a:solidFill>
                            <a:srgbClr val="653C76"/>
                          </a:solidFill>
                          <a:latin typeface="Cambria Math" panose="02040503050406030204" pitchFamily="18" charset="0"/>
                        </a:rPr>
                        <m:t>)</m:t>
                      </m:r>
                    </m:oMath>
                  </m:oMathPara>
                </a14:m>
                <a:endParaRPr lang="en-US" dirty="0">
                  <a:solidFill>
                    <a:srgbClr val="653C76"/>
                  </a:solidFill>
                </a:endParaRPr>
              </a:p>
            </p:txBody>
          </p:sp>
        </mc:Choice>
        <mc:Fallback>
          <p:sp>
            <p:nvSpPr>
              <p:cNvPr id="6" name="TextBox 5">
                <a:extLst>
                  <a:ext uri="{FF2B5EF4-FFF2-40B4-BE49-F238E27FC236}">
                    <a16:creationId xmlns:a16="http://schemas.microsoft.com/office/drawing/2014/main" id="{F6E0A91F-2535-E275-A76C-029A33E36D7E}"/>
                  </a:ext>
                </a:extLst>
              </p:cNvPr>
              <p:cNvSpPr txBox="1">
                <a:spLocks noRot="1" noChangeAspect="1" noMove="1" noResize="1" noEditPoints="1" noAdjustHandles="1" noChangeArrowheads="1" noChangeShapeType="1" noTextEdit="1"/>
              </p:cNvSpPr>
              <p:nvPr/>
            </p:nvSpPr>
            <p:spPr>
              <a:xfrm>
                <a:off x="4906775" y="2146223"/>
                <a:ext cx="1158657" cy="369332"/>
              </a:xfrm>
              <a:prstGeom prst="rect">
                <a:avLst/>
              </a:prstGeom>
              <a:blipFill>
                <a:blip r:embed="rId4"/>
                <a:stretch>
                  <a:fillRect b="-1290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724287-9A89-42E9-354C-05EF69AB413D}"/>
              </a:ext>
            </a:extLst>
          </p:cNvPr>
          <p:cNvSpPr txBox="1"/>
          <p:nvPr/>
        </p:nvSpPr>
        <p:spPr>
          <a:xfrm>
            <a:off x="809975" y="2007723"/>
            <a:ext cx="2796028"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magnitude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step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determined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by</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learning</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rate</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cxnSp>
        <p:nvCxnSpPr>
          <p:cNvPr id="9" name="Curved Connector 8">
            <a:extLst>
              <a:ext uri="{FF2B5EF4-FFF2-40B4-BE49-F238E27FC236}">
                <a16:creationId xmlns:a16="http://schemas.microsoft.com/office/drawing/2014/main" id="{656D5268-437D-3BE2-640E-B88BF7E7F5AA}"/>
              </a:ext>
            </a:extLst>
          </p:cNvPr>
          <p:cNvCxnSpPr>
            <a:cxnSpLocks/>
            <a:endCxn id="6" idx="0"/>
          </p:cNvCxnSpPr>
          <p:nvPr/>
        </p:nvCxnSpPr>
        <p:spPr>
          <a:xfrm rot="10800000" flipV="1">
            <a:off x="5486105" y="2016549"/>
            <a:ext cx="890945" cy="129673"/>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FCF45B5-70AE-A842-9267-D3293FD84DD8}"/>
              </a:ext>
            </a:extLst>
          </p:cNvPr>
          <p:cNvSpPr txBox="1"/>
          <p:nvPr/>
        </p:nvSpPr>
        <p:spPr>
          <a:xfrm>
            <a:off x="3683770" y="5769734"/>
            <a:ext cx="4824459" cy="307777"/>
          </a:xfrm>
          <a:prstGeom prst="rect">
            <a:avLst/>
          </a:prstGeom>
          <a:noFill/>
        </p:spPr>
        <p:txBody>
          <a:bodyPr wrap="square" lIns="0" tIns="0" rIns="0" bIns="0" rtlCol="0">
            <a:spAutoFit/>
          </a:bodyPr>
          <a:lstStyle/>
          <a:p>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Repeat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step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until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converges.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9E029F6-A01E-0B84-C194-678E8B4443BA}"/>
                  </a:ext>
                </a:extLst>
              </p:cNvPr>
              <p:cNvSpPr txBox="1"/>
              <p:nvPr/>
            </p:nvSpPr>
            <p:spPr>
              <a:xfrm>
                <a:off x="9005301" y="4350666"/>
                <a:ext cx="1651542"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𝑿</m:t>
                          </m:r>
                          <m:r>
                            <a:rPr lang="en-US" sz="2000" i="1">
                              <a:latin typeface="Cambria Math" panose="02040503050406030204" pitchFamily="18" charset="0"/>
                              <a:ea typeface="Cambria Math" panose="02040503050406030204" pitchFamily="18" charset="0"/>
                            </a:rPr>
                            <m:t>;</m:t>
                          </m:r>
                          <m:sSup>
                            <m:sSupPr>
                              <m:ctrlPr>
                                <a:rPr lang="en-US" altLang="zh-CN" sz="2000" b="1" i="1" smtClean="0">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𝑾</m:t>
                              </m:r>
                            </m:e>
                            <m:sup>
                              <m:r>
                                <a:rPr lang="en-US" altLang="zh-CN" sz="2000" b="1" i="1" smtClean="0">
                                  <a:latin typeface="Cambria Math" panose="02040503050406030204" pitchFamily="18" charset="0"/>
                                  <a:ea typeface="Cambria Math" panose="02040503050406030204" pitchFamily="18" charset="0"/>
                                </a:rPr>
                                <m:t>′</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5" name="TextBox 14">
                <a:extLst>
                  <a:ext uri="{FF2B5EF4-FFF2-40B4-BE49-F238E27FC236}">
                    <a16:creationId xmlns:a16="http://schemas.microsoft.com/office/drawing/2014/main" id="{39E029F6-A01E-0B84-C194-678E8B4443BA}"/>
                  </a:ext>
                </a:extLst>
              </p:cNvPr>
              <p:cNvSpPr txBox="1">
                <a:spLocks noRot="1" noChangeAspect="1" noMove="1" noResize="1" noEditPoints="1" noAdjustHandles="1" noChangeArrowheads="1" noChangeShapeType="1" noTextEdit="1"/>
              </p:cNvSpPr>
              <p:nvPr/>
            </p:nvSpPr>
            <p:spPr>
              <a:xfrm>
                <a:off x="9005301" y="4350666"/>
                <a:ext cx="1651542" cy="307777"/>
              </a:xfrm>
              <a:prstGeom prst="rect">
                <a:avLst/>
              </a:prstGeom>
              <a:blipFill>
                <a:blip r:embed="rId5"/>
                <a:stretch>
                  <a:fillRect l="-2273" r="-4545" b="-32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8520639-C6AE-C36B-6738-2A925E55E803}"/>
              </a:ext>
            </a:extLst>
          </p:cNvPr>
          <p:cNvSpPr txBox="1"/>
          <p:nvPr/>
        </p:nvSpPr>
        <p:spPr>
          <a:xfrm>
            <a:off x="8381397" y="5024480"/>
            <a:ext cx="242745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Check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converges.</a:t>
            </a:r>
            <a:endParaRPr lang="en-US" sz="2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5A7CC9F-4460-54FB-A350-4C9D44D24C75}"/>
              </a:ext>
            </a:extLst>
          </p:cNvPr>
          <p:cNvSpPr txBox="1"/>
          <p:nvPr/>
        </p:nvSpPr>
        <p:spPr>
          <a:xfrm>
            <a:off x="7912878" y="3898290"/>
            <a:ext cx="376256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Compute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new</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values:</a:t>
            </a:r>
            <a:endParaRPr lang="en-US" sz="2000" dirty="0">
              <a:latin typeface="Times New Roman" panose="02020603050405020304" pitchFamily="18" charset="0"/>
              <a:cs typeface="Times New Roman" panose="02020603050405020304" pitchFamily="18" charset="0"/>
            </a:endParaRPr>
          </a:p>
        </p:txBody>
      </p:sp>
      <p:cxnSp>
        <p:nvCxnSpPr>
          <p:cNvPr id="19" name="Curved Connector 18">
            <a:extLst>
              <a:ext uri="{FF2B5EF4-FFF2-40B4-BE49-F238E27FC236}">
                <a16:creationId xmlns:a16="http://schemas.microsoft.com/office/drawing/2014/main" id="{73B85CFF-3C1B-8995-904A-BC2A2E69BD5D}"/>
              </a:ext>
            </a:extLst>
          </p:cNvPr>
          <p:cNvCxnSpPr>
            <a:cxnSpLocks/>
            <a:stCxn id="4" idx="2"/>
            <a:endCxn id="17" idx="0"/>
          </p:cNvCxnSpPr>
          <p:nvPr/>
        </p:nvCxnSpPr>
        <p:spPr>
          <a:xfrm rot="16200000" flipH="1">
            <a:off x="8679903" y="2784031"/>
            <a:ext cx="1284272" cy="944246"/>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80C94EC5-60DF-1486-5CD8-9B158A790412}"/>
              </a:ext>
            </a:extLst>
          </p:cNvPr>
          <p:cNvCxnSpPr>
            <a:cxnSpLocks/>
            <a:stCxn id="15" idx="2"/>
            <a:endCxn id="16" idx="0"/>
          </p:cNvCxnSpPr>
          <p:nvPr/>
        </p:nvCxnSpPr>
        <p:spPr>
          <a:xfrm rot="5400000">
            <a:off x="9530082" y="4723489"/>
            <a:ext cx="366037" cy="23594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4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35" presetClass="emph" presetSubtype="0" repeatCount="indefinite" fill="hold" grpId="1" nodeType="afterEffect">
                                  <p:stCondLst>
                                    <p:cond delay="0"/>
                                  </p:stCondLst>
                                  <p:childTnLst>
                                    <p:anim calcmode="discrete" valueType="str">
                                      <p:cBhvr>
                                        <p:cTn id="19" dur="500" fill="hold"/>
                                        <p:tgtEl>
                                          <p:spTgt spid="3"/>
                                        </p:tgtEl>
                                        <p:attrNameLst>
                                          <p:attrName>style.visibility</p:attrName>
                                        </p:attrNameLst>
                                      </p:cBhvr>
                                      <p:tavLst>
                                        <p:tav tm="0">
                                          <p:val>
                                            <p:strVal val="hidden"/>
                                          </p:val>
                                        </p:tav>
                                        <p:tav tm="50000">
                                          <p:val>
                                            <p:strVal val="visible"/>
                                          </p:val>
                                        </p:tav>
                                      </p:tavLst>
                                    </p:anim>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right)">
                                      <p:cBhvr>
                                        <p:cTn id="47" dur="500"/>
                                        <p:tgtEl>
                                          <p:spTgt spid="23"/>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3" grpId="1" animBg="1"/>
      <p:bldP spid="6" grpId="0"/>
      <p:bldP spid="7"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altLang="zh-CN" dirty="0"/>
              <a:t>Neural</a:t>
            </a:r>
            <a:r>
              <a:rPr lang="zh-CN" altLang="en-US" dirty="0"/>
              <a:t> </a:t>
            </a:r>
            <a:r>
              <a:rPr lang="en-US" altLang="zh-CN" dirty="0"/>
              <a:t>Network</a:t>
            </a:r>
            <a:r>
              <a:rPr lang="zh-CN" altLang="en-US" dirty="0"/>
              <a:t> </a:t>
            </a:r>
            <a:r>
              <a:rPr lang="en-US" altLang="zh-CN" dirty="0"/>
              <a:t>Basics</a:t>
            </a:r>
            <a:endParaRPr lang="en-US" dirty="0"/>
          </a:p>
        </p:txBody>
      </p:sp>
      <p:pic>
        <p:nvPicPr>
          <p:cNvPr id="3" name="Picture 2" descr="PyTorch Tutorial: Building a Simple Neural Network From Scratch | DataCamp">
            <a:extLst>
              <a:ext uri="{FF2B5EF4-FFF2-40B4-BE49-F238E27FC236}">
                <a16:creationId xmlns:a16="http://schemas.microsoft.com/office/drawing/2014/main" id="{32DA15FF-F9CA-A9E9-725B-96FEC7F2EE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74" t="11041" r="4696" b="5852"/>
          <a:stretch/>
        </p:blipFill>
        <p:spPr bwMode="auto">
          <a:xfrm>
            <a:off x="6647688" y="3066067"/>
            <a:ext cx="5089363" cy="323418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B28393C-5296-48A6-2484-75697B9DD57B}"/>
              </a:ext>
            </a:extLst>
          </p:cNvPr>
          <p:cNvSpPr txBox="1"/>
          <p:nvPr/>
        </p:nvSpPr>
        <p:spPr>
          <a:xfrm>
            <a:off x="863477" y="1506368"/>
            <a:ext cx="5426746" cy="4582858"/>
          </a:xfrm>
          <a:prstGeom prst="rect">
            <a:avLst/>
          </a:prstGeom>
          <a:noFill/>
        </p:spPr>
        <p:txBody>
          <a:bodyPr wrap="square" rtlCol="0">
            <a:spAutoFit/>
          </a:bodyPr>
          <a:lstStyle/>
          <a:p>
            <a:pPr>
              <a:lnSpc>
                <a:spcPct val="114000"/>
              </a:lnSpc>
              <a:spcAft>
                <a:spcPts val="600"/>
              </a:spcAft>
            </a:pPr>
            <a:r>
              <a:rPr lang="en-US" altLang="zh-CN" sz="2000" b="1" dirty="0">
                <a:latin typeface="Times New Roman" panose="02020603050405020304" pitchFamily="18" charset="0"/>
                <a:cs typeface="Times New Roman" panose="02020603050405020304" pitchFamily="18" charset="0"/>
              </a:rPr>
              <a:t>Activation</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function</a:t>
            </a:r>
            <a:endParaRPr lang="en-US" sz="2000" b="1" dirty="0">
              <a:latin typeface="Times New Roman" panose="02020603050405020304" pitchFamily="18" charset="0"/>
              <a:cs typeface="Times New Roman" panose="02020603050405020304" pitchFamily="18" charset="0"/>
            </a:endParaRPr>
          </a:p>
          <a:p>
            <a:pPr marL="342900" indent="-342900">
              <a:lnSpc>
                <a:spcPct val="114000"/>
              </a:lnSpc>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Activation functions are threshold values that </a:t>
            </a:r>
            <a:r>
              <a:rPr lang="en-US" altLang="zh-CN" sz="2000" u="sng" dirty="0">
                <a:latin typeface="Times New Roman" panose="02020603050405020304" pitchFamily="18" charset="0"/>
                <a:cs typeface="Times New Roman" panose="02020603050405020304" pitchFamily="18" charset="0"/>
              </a:rPr>
              <a:t>introduce non-linearities into the neural network</a:t>
            </a:r>
            <a:r>
              <a:rPr lang="en-US" altLang="zh-CN" sz="2000" dirty="0">
                <a:latin typeface="Times New Roman" panose="02020603050405020304" pitchFamily="18" charset="0"/>
                <a:cs typeface="Times New Roman" panose="02020603050405020304" pitchFamily="18" charset="0"/>
              </a:rPr>
              <a:t>, enabling it to comprehend complex relationships between inputs and outputs.</a:t>
            </a:r>
          </a:p>
          <a:p>
            <a:pPr marL="342900" indent="-342900">
              <a:lnSpc>
                <a:spcPct val="114000"/>
              </a:lnSpc>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Common activation functions</a:t>
            </a:r>
            <a:r>
              <a:rPr lang="en-US" altLang="zh-CN" sz="2000" dirty="0">
                <a:latin typeface="Times New Roman" panose="02020603050405020304" pitchFamily="18" charset="0"/>
                <a:cs typeface="Times New Roman" panose="02020603050405020304" pitchFamily="18" charset="0"/>
              </a:rPr>
              <a:t>: sigmoid, tanh, </a:t>
            </a:r>
            <a:r>
              <a:rPr lang="en-US" altLang="zh-CN" sz="2000" dirty="0" err="1">
                <a:latin typeface="Times New Roman" panose="02020603050405020304" pitchFamily="18" charset="0"/>
                <a:cs typeface="Times New Roman" panose="02020603050405020304" pitchFamily="18" charset="0"/>
              </a:rPr>
              <a:t>ReLU</a:t>
            </a:r>
            <a:r>
              <a:rPr lang="en-US" altLang="zh-CN" sz="2000" dirty="0">
                <a:latin typeface="Times New Roman" panose="02020603050405020304" pitchFamily="18" charset="0"/>
                <a:cs typeface="Times New Roman" panose="02020603050405020304" pitchFamily="18" charset="0"/>
              </a:rPr>
              <a:t> (Rectified Linear Unit), and </a:t>
            </a:r>
            <a:r>
              <a:rPr lang="en-US" altLang="zh-CN" sz="2000" dirty="0" err="1">
                <a:latin typeface="Times New Roman" panose="02020603050405020304" pitchFamily="18" charset="0"/>
                <a:cs typeface="Times New Roman" panose="02020603050405020304" pitchFamily="18" charset="0"/>
              </a:rPr>
              <a:t>softmax</a:t>
            </a:r>
            <a:r>
              <a:rPr lang="en-US" altLang="zh-CN" sz="2000" dirty="0">
                <a:latin typeface="Times New Roman" panose="02020603050405020304" pitchFamily="18" charset="0"/>
                <a:cs typeface="Times New Roman" panose="02020603050405020304" pitchFamily="18" charset="0"/>
              </a:rPr>
              <a:t>.</a:t>
            </a:r>
          </a:p>
          <a:p>
            <a:pPr marL="342900" indent="-342900">
              <a:lnSpc>
                <a:spcPct val="114000"/>
              </a:lnSpc>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results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activation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determine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particular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neuron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activated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not.</a:t>
            </a:r>
          </a:p>
          <a:p>
            <a:pPr marL="342900" indent="-342900">
              <a:lnSpc>
                <a:spcPct val="114000"/>
              </a:lnSpc>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activated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neuron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transmits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information)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neurons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next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layer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through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channels.</a:t>
            </a:r>
            <a:endParaRPr lang="en-US" sz="2000"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277852B4-35D9-4137-1E66-0370E47CF60E}"/>
              </a:ext>
            </a:extLst>
          </p:cNvPr>
          <p:cNvSpPr/>
          <p:nvPr/>
        </p:nvSpPr>
        <p:spPr>
          <a:xfrm>
            <a:off x="8230750" y="3473436"/>
            <a:ext cx="671063" cy="671063"/>
          </a:xfrm>
          <a:prstGeom prst="ellipse">
            <a:avLst/>
          </a:prstGeom>
          <a:solidFill>
            <a:srgbClr val="F17475">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630DF66-AC9E-AA3D-D6DB-07CC21AFF4E5}"/>
              </a:ext>
            </a:extLst>
          </p:cNvPr>
          <p:cNvSpPr txBox="1"/>
          <p:nvPr/>
        </p:nvSpPr>
        <p:spPr>
          <a:xfrm>
            <a:off x="7663544" y="4066981"/>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0.8</a:t>
            </a:r>
            <a:endParaRPr lang="en-US" sz="12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3A9CD73-8BC0-28AE-6C09-C6E22D70F9B4}"/>
              </a:ext>
            </a:extLst>
          </p:cNvPr>
          <p:cNvSpPr txBox="1"/>
          <p:nvPr/>
        </p:nvSpPr>
        <p:spPr>
          <a:xfrm>
            <a:off x="7663544" y="3697153"/>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0.1</a:t>
            </a:r>
            <a:endParaRPr lang="en-US" sz="12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76216E8-509B-4DD8-2FA0-CE6C70A9228D}"/>
              </a:ext>
            </a:extLst>
          </p:cNvPr>
          <p:cNvSpPr txBox="1"/>
          <p:nvPr/>
        </p:nvSpPr>
        <p:spPr>
          <a:xfrm>
            <a:off x="7663544" y="4459901"/>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0.6</a:t>
            </a:r>
            <a:endParaRPr lang="en-US" sz="12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DBBDAA89-DF48-3C8D-BAFE-0D7AAFD4C54A}"/>
              </a:ext>
            </a:extLst>
          </p:cNvPr>
          <p:cNvSpPr txBox="1"/>
          <p:nvPr/>
        </p:nvSpPr>
        <p:spPr>
          <a:xfrm>
            <a:off x="7663544" y="5219804"/>
            <a:ext cx="377026"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0.3</a:t>
            </a:r>
            <a:endParaRPr lang="en-US" sz="12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471FAF8-B920-83F2-AAAF-D304370085B6}"/>
              </a:ext>
            </a:extLst>
          </p:cNvPr>
          <p:cNvSpPr txBox="1"/>
          <p:nvPr/>
        </p:nvSpPr>
        <p:spPr>
          <a:xfrm>
            <a:off x="7449625" y="3066067"/>
            <a:ext cx="732636"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Weight</a:t>
            </a:r>
            <a:endParaRPr lang="en-US" sz="1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3BA00B9-ECCB-134D-683C-FBDE53973AEB}"/>
              </a:ext>
            </a:extLst>
          </p:cNvPr>
          <p:cNvSpPr txBox="1"/>
          <p:nvPr/>
        </p:nvSpPr>
        <p:spPr>
          <a:xfrm>
            <a:off x="8291136" y="2898894"/>
            <a:ext cx="514885" cy="307777"/>
          </a:xfrm>
          <a:prstGeom prst="rect">
            <a:avLst/>
          </a:prstGeom>
          <a:noFill/>
        </p:spPr>
        <p:txBody>
          <a:bodyPr wrap="none" rtlCol="0">
            <a:spAutoFit/>
          </a:bodyPr>
          <a:lstStyle/>
          <a:p>
            <a:pPr algn="ctr"/>
            <a:r>
              <a:rPr lang="en-US" altLang="zh-CN" sz="1400" b="1" dirty="0">
                <a:latin typeface="Times New Roman" panose="02020603050405020304" pitchFamily="18" charset="0"/>
                <a:cs typeface="Times New Roman" panose="02020603050405020304" pitchFamily="18" charset="0"/>
              </a:rPr>
              <a:t>Bias</a:t>
            </a:r>
            <a:endParaRPr lang="en-US" sz="1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243C62C-1904-8717-6651-CD7FD1CB09EB}"/>
                  </a:ext>
                </a:extLst>
              </p:cNvPr>
              <p:cNvSpPr txBox="1"/>
              <p:nvPr/>
            </p:nvSpPr>
            <p:spPr>
              <a:xfrm>
                <a:off x="8333817" y="3626063"/>
                <a:ext cx="48173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en-US" dirty="0"/>
              </a:p>
            </p:txBody>
          </p:sp>
        </mc:Choice>
        <mc:Fallback>
          <p:sp>
            <p:nvSpPr>
              <p:cNvPr id="9" name="TextBox 8">
                <a:extLst>
                  <a:ext uri="{FF2B5EF4-FFF2-40B4-BE49-F238E27FC236}">
                    <a16:creationId xmlns:a16="http://schemas.microsoft.com/office/drawing/2014/main" id="{4243C62C-1904-8717-6651-CD7FD1CB09EB}"/>
                  </a:ext>
                </a:extLst>
              </p:cNvPr>
              <p:cNvSpPr txBox="1">
                <a:spLocks noRot="1" noChangeAspect="1" noMove="1" noResize="1" noEditPoints="1" noAdjustHandles="1" noChangeArrowheads="1" noChangeShapeType="1" noTextEdit="1"/>
              </p:cNvSpPr>
              <p:nvPr/>
            </p:nvSpPr>
            <p:spPr>
              <a:xfrm>
                <a:off x="8333817" y="3626063"/>
                <a:ext cx="48173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EBF5F9E-4F28-2632-991A-A983D7F47B5E}"/>
                  </a:ext>
                </a:extLst>
              </p:cNvPr>
              <p:cNvSpPr txBox="1"/>
              <p:nvPr/>
            </p:nvSpPr>
            <p:spPr>
              <a:xfrm>
                <a:off x="8333817" y="4395489"/>
                <a:ext cx="48705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oMath>
                  </m:oMathPara>
                </a14:m>
                <a:endParaRPr lang="en-US" dirty="0"/>
              </a:p>
            </p:txBody>
          </p:sp>
        </mc:Choice>
        <mc:Fallback>
          <p:sp>
            <p:nvSpPr>
              <p:cNvPr id="11" name="TextBox 10">
                <a:extLst>
                  <a:ext uri="{FF2B5EF4-FFF2-40B4-BE49-F238E27FC236}">
                    <a16:creationId xmlns:a16="http://schemas.microsoft.com/office/drawing/2014/main" id="{EEBF5F9E-4F28-2632-991A-A983D7F47B5E}"/>
                  </a:ext>
                </a:extLst>
              </p:cNvPr>
              <p:cNvSpPr txBox="1">
                <a:spLocks noRot="1" noChangeAspect="1" noMove="1" noResize="1" noEditPoints="1" noAdjustHandles="1" noChangeArrowheads="1" noChangeShapeType="1" noTextEdit="1"/>
              </p:cNvSpPr>
              <p:nvPr/>
            </p:nvSpPr>
            <p:spPr>
              <a:xfrm>
                <a:off x="8333817" y="4395489"/>
                <a:ext cx="48705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577BDD1-592D-2A50-100A-FF03F4F7891A}"/>
                  </a:ext>
                </a:extLst>
              </p:cNvPr>
              <p:cNvSpPr txBox="1"/>
              <p:nvPr/>
            </p:nvSpPr>
            <p:spPr>
              <a:xfrm>
                <a:off x="6962569" y="3974152"/>
                <a:ext cx="47852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oMath>
                  </m:oMathPara>
                </a14:m>
                <a:endParaRPr lang="en-US" dirty="0"/>
              </a:p>
            </p:txBody>
          </p:sp>
        </mc:Choice>
        <mc:Fallback>
          <p:sp>
            <p:nvSpPr>
              <p:cNvPr id="12" name="TextBox 11">
                <a:extLst>
                  <a:ext uri="{FF2B5EF4-FFF2-40B4-BE49-F238E27FC236}">
                    <a16:creationId xmlns:a16="http://schemas.microsoft.com/office/drawing/2014/main" id="{0577BDD1-592D-2A50-100A-FF03F4F7891A}"/>
                  </a:ext>
                </a:extLst>
              </p:cNvPr>
              <p:cNvSpPr txBox="1">
                <a:spLocks noRot="1" noChangeAspect="1" noMove="1" noResize="1" noEditPoints="1" noAdjustHandles="1" noChangeArrowheads="1" noChangeShapeType="1" noTextEdit="1"/>
              </p:cNvSpPr>
              <p:nvPr/>
            </p:nvSpPr>
            <p:spPr>
              <a:xfrm>
                <a:off x="6962569" y="3974152"/>
                <a:ext cx="47852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E3A5846-7552-8672-7ED0-26C5716D50CA}"/>
                  </a:ext>
                </a:extLst>
              </p:cNvPr>
              <p:cNvSpPr txBox="1"/>
              <p:nvPr/>
            </p:nvSpPr>
            <p:spPr>
              <a:xfrm>
                <a:off x="6962569" y="4850472"/>
                <a:ext cx="48385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oMath>
                  </m:oMathPara>
                </a14:m>
                <a:endParaRPr lang="en-US" dirty="0"/>
              </a:p>
            </p:txBody>
          </p:sp>
        </mc:Choice>
        <mc:Fallback>
          <p:sp>
            <p:nvSpPr>
              <p:cNvPr id="13" name="TextBox 12">
                <a:extLst>
                  <a:ext uri="{FF2B5EF4-FFF2-40B4-BE49-F238E27FC236}">
                    <a16:creationId xmlns:a16="http://schemas.microsoft.com/office/drawing/2014/main" id="{DE3A5846-7552-8672-7ED0-26C5716D50CA}"/>
                  </a:ext>
                </a:extLst>
              </p:cNvPr>
              <p:cNvSpPr txBox="1">
                <a:spLocks noRot="1" noChangeAspect="1" noMove="1" noResize="1" noEditPoints="1" noAdjustHandles="1" noChangeArrowheads="1" noChangeShapeType="1" noTextEdit="1"/>
              </p:cNvSpPr>
              <p:nvPr/>
            </p:nvSpPr>
            <p:spPr>
              <a:xfrm>
                <a:off x="6962569" y="4850472"/>
                <a:ext cx="48385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4781C3C-AB55-81B6-2661-13C3380137BC}"/>
                  </a:ext>
                </a:extLst>
              </p:cNvPr>
              <p:cNvSpPr txBox="1"/>
              <p:nvPr/>
            </p:nvSpPr>
            <p:spPr>
              <a:xfrm>
                <a:off x="8996521" y="114837"/>
                <a:ext cx="2231637" cy="92333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oMath>
                  </m:oMathPara>
                </a14:m>
                <a:endParaRPr lang="en-US" altLang="zh-CN"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m:t>
                      </m:r>
                      <m:r>
                        <a:rPr lang="en-US" altLang="zh-CN" b="0" i="1" smtClean="0">
                          <a:latin typeface="Cambria Math" panose="02040503050406030204" pitchFamily="18" charset="0"/>
                        </a:rPr>
                        <m:t>0.1+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m:t>
                      </m:r>
                      <m:r>
                        <a:rPr lang="en-US" altLang="zh-CN" b="0" i="1" smtClean="0">
                          <a:latin typeface="Cambria Math" panose="02040503050406030204" pitchFamily="18" charset="0"/>
                        </a:rPr>
                        <m:t>0.8)</m:t>
                      </m:r>
                    </m:oMath>
                  </m:oMathPara>
                </a14:m>
                <a:endParaRPr lang="en-US" dirty="0"/>
              </a:p>
            </p:txBody>
          </p:sp>
        </mc:Choice>
        <mc:Fallback>
          <p:sp>
            <p:nvSpPr>
              <p:cNvPr id="21" name="TextBox 20">
                <a:extLst>
                  <a:ext uri="{FF2B5EF4-FFF2-40B4-BE49-F238E27FC236}">
                    <a16:creationId xmlns:a16="http://schemas.microsoft.com/office/drawing/2014/main" id="{14781C3C-AB55-81B6-2661-13C3380137BC}"/>
                  </a:ext>
                </a:extLst>
              </p:cNvPr>
              <p:cNvSpPr txBox="1">
                <a:spLocks noRot="1" noChangeAspect="1" noMove="1" noResize="1" noEditPoints="1" noAdjustHandles="1" noChangeArrowheads="1" noChangeShapeType="1" noTextEdit="1"/>
              </p:cNvSpPr>
              <p:nvPr/>
            </p:nvSpPr>
            <p:spPr>
              <a:xfrm>
                <a:off x="8996521" y="114837"/>
                <a:ext cx="2231637" cy="923330"/>
              </a:xfrm>
              <a:prstGeom prst="rect">
                <a:avLst/>
              </a:prstGeom>
              <a:blipFill>
                <a:blip r:embed="rId8"/>
                <a:stretch>
                  <a:fillRect b="-5479"/>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1826E8D4-2DDF-AAFE-4933-D6D21DFF61A4}"/>
              </a:ext>
            </a:extLst>
          </p:cNvPr>
          <p:cNvCxnSpPr>
            <a:cxnSpLocks/>
          </p:cNvCxnSpPr>
          <p:nvPr/>
        </p:nvCxnSpPr>
        <p:spPr>
          <a:xfrm flipH="1">
            <a:off x="10110769" y="1000067"/>
            <a:ext cx="3140" cy="384048"/>
          </a:xfrm>
          <a:prstGeom prst="straightConnector1">
            <a:avLst/>
          </a:prstGeom>
          <a:ln w="28575">
            <a:solidFill>
              <a:srgbClr val="E8707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E8CC996-581D-18FA-F94A-4887D91354AA}"/>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416207" y="1440400"/>
            <a:ext cx="1392265" cy="926259"/>
          </a:xfrm>
          <a:prstGeom prst="rect">
            <a:avLst/>
          </a:prstGeom>
        </p:spPr>
      </p:pic>
      <p:sp>
        <p:nvSpPr>
          <p:cNvPr id="27" name="TextBox 26">
            <a:extLst>
              <a:ext uri="{FF2B5EF4-FFF2-40B4-BE49-F238E27FC236}">
                <a16:creationId xmlns:a16="http://schemas.microsoft.com/office/drawing/2014/main" id="{7B03BF7F-F1C5-A3E8-A35B-786D1FDE29DD}"/>
              </a:ext>
            </a:extLst>
          </p:cNvPr>
          <p:cNvSpPr txBox="1"/>
          <p:nvPr/>
        </p:nvSpPr>
        <p:spPr>
          <a:xfrm>
            <a:off x="9192369" y="2258108"/>
            <a:ext cx="1790875"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Activation</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function</a:t>
            </a:r>
            <a:endParaRPr lang="en-US" sz="1600" dirty="0">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51B92E29-39D8-8EE8-CBAB-45E0EC759067}"/>
              </a:ext>
            </a:extLst>
          </p:cNvPr>
          <p:cNvCxnSpPr>
            <a:cxnSpLocks/>
          </p:cNvCxnSpPr>
          <p:nvPr/>
        </p:nvCxnSpPr>
        <p:spPr>
          <a:xfrm flipH="1">
            <a:off x="9043504" y="2574730"/>
            <a:ext cx="1070405" cy="1167308"/>
          </a:xfrm>
          <a:prstGeom prst="straightConnector1">
            <a:avLst/>
          </a:prstGeom>
          <a:ln w="28575">
            <a:solidFill>
              <a:srgbClr val="E87071"/>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455A755C-48C0-5D40-2149-9175299BFF33}"/>
              </a:ext>
            </a:extLst>
          </p:cNvPr>
          <p:cNvSpPr/>
          <p:nvPr/>
        </p:nvSpPr>
        <p:spPr>
          <a:xfrm>
            <a:off x="8996521" y="114837"/>
            <a:ext cx="2231637" cy="2512603"/>
          </a:xfrm>
          <a:custGeom>
            <a:avLst/>
            <a:gdLst>
              <a:gd name="connsiteX0" fmla="*/ 0 w 2231637"/>
              <a:gd name="connsiteY0" fmla="*/ 371947 h 2512603"/>
              <a:gd name="connsiteX1" fmla="*/ 371947 w 2231637"/>
              <a:gd name="connsiteY1" fmla="*/ 0 h 2512603"/>
              <a:gd name="connsiteX2" fmla="*/ 897616 w 2231637"/>
              <a:gd name="connsiteY2" fmla="*/ 0 h 2512603"/>
              <a:gd name="connsiteX3" fmla="*/ 1378653 w 2231637"/>
              <a:gd name="connsiteY3" fmla="*/ 0 h 2512603"/>
              <a:gd name="connsiteX4" fmla="*/ 1859690 w 2231637"/>
              <a:gd name="connsiteY4" fmla="*/ 0 h 2512603"/>
              <a:gd name="connsiteX5" fmla="*/ 2231637 w 2231637"/>
              <a:gd name="connsiteY5" fmla="*/ 371947 h 2512603"/>
              <a:gd name="connsiteX6" fmla="*/ 2231637 w 2231637"/>
              <a:gd name="connsiteY6" fmla="*/ 926142 h 2512603"/>
              <a:gd name="connsiteX7" fmla="*/ 2231637 w 2231637"/>
              <a:gd name="connsiteY7" fmla="*/ 1480338 h 2512603"/>
              <a:gd name="connsiteX8" fmla="*/ 2231637 w 2231637"/>
              <a:gd name="connsiteY8" fmla="*/ 2140656 h 2512603"/>
              <a:gd name="connsiteX9" fmla="*/ 1859690 w 2231637"/>
              <a:gd name="connsiteY9" fmla="*/ 2512603 h 2512603"/>
              <a:gd name="connsiteX10" fmla="*/ 1363776 w 2231637"/>
              <a:gd name="connsiteY10" fmla="*/ 2512603 h 2512603"/>
              <a:gd name="connsiteX11" fmla="*/ 882739 w 2231637"/>
              <a:gd name="connsiteY11" fmla="*/ 2512603 h 2512603"/>
              <a:gd name="connsiteX12" fmla="*/ 371947 w 2231637"/>
              <a:gd name="connsiteY12" fmla="*/ 2512603 h 2512603"/>
              <a:gd name="connsiteX13" fmla="*/ 0 w 2231637"/>
              <a:gd name="connsiteY13" fmla="*/ 2140656 h 2512603"/>
              <a:gd name="connsiteX14" fmla="*/ 0 w 2231637"/>
              <a:gd name="connsiteY14" fmla="*/ 1551086 h 2512603"/>
              <a:gd name="connsiteX15" fmla="*/ 0 w 2231637"/>
              <a:gd name="connsiteY15" fmla="*/ 926142 h 2512603"/>
              <a:gd name="connsiteX16" fmla="*/ 0 w 2231637"/>
              <a:gd name="connsiteY16" fmla="*/ 371947 h 251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637" h="2512603" extrusionOk="0">
                <a:moveTo>
                  <a:pt x="0" y="371947"/>
                </a:moveTo>
                <a:cubicBezTo>
                  <a:pt x="-40242" y="141704"/>
                  <a:pt x="151430" y="5666"/>
                  <a:pt x="371947" y="0"/>
                </a:cubicBezTo>
                <a:cubicBezTo>
                  <a:pt x="532327" y="-19105"/>
                  <a:pt x="730605" y="37034"/>
                  <a:pt x="897616" y="0"/>
                </a:cubicBezTo>
                <a:cubicBezTo>
                  <a:pt x="1064627" y="-37034"/>
                  <a:pt x="1156403" y="16286"/>
                  <a:pt x="1378653" y="0"/>
                </a:cubicBezTo>
                <a:cubicBezTo>
                  <a:pt x="1600903" y="-16286"/>
                  <a:pt x="1629889" y="13905"/>
                  <a:pt x="1859690" y="0"/>
                </a:cubicBezTo>
                <a:cubicBezTo>
                  <a:pt x="2048138" y="-54668"/>
                  <a:pt x="2244083" y="120469"/>
                  <a:pt x="2231637" y="371947"/>
                </a:cubicBezTo>
                <a:cubicBezTo>
                  <a:pt x="2287529" y="493511"/>
                  <a:pt x="2223972" y="751409"/>
                  <a:pt x="2231637" y="926142"/>
                </a:cubicBezTo>
                <a:cubicBezTo>
                  <a:pt x="2239302" y="1100876"/>
                  <a:pt x="2185674" y="1239276"/>
                  <a:pt x="2231637" y="1480338"/>
                </a:cubicBezTo>
                <a:cubicBezTo>
                  <a:pt x="2277600" y="1721400"/>
                  <a:pt x="2207814" y="1840072"/>
                  <a:pt x="2231637" y="2140656"/>
                </a:cubicBezTo>
                <a:cubicBezTo>
                  <a:pt x="2245475" y="2349404"/>
                  <a:pt x="2016759" y="2504782"/>
                  <a:pt x="1859690" y="2512603"/>
                </a:cubicBezTo>
                <a:cubicBezTo>
                  <a:pt x="1632622" y="2524793"/>
                  <a:pt x="1491237" y="2486071"/>
                  <a:pt x="1363776" y="2512603"/>
                </a:cubicBezTo>
                <a:cubicBezTo>
                  <a:pt x="1236315" y="2539135"/>
                  <a:pt x="988965" y="2474753"/>
                  <a:pt x="882739" y="2512603"/>
                </a:cubicBezTo>
                <a:cubicBezTo>
                  <a:pt x="776513" y="2550453"/>
                  <a:pt x="554508" y="2487644"/>
                  <a:pt x="371947" y="2512603"/>
                </a:cubicBezTo>
                <a:cubicBezTo>
                  <a:pt x="179500" y="2496497"/>
                  <a:pt x="-5775" y="2343844"/>
                  <a:pt x="0" y="2140656"/>
                </a:cubicBezTo>
                <a:cubicBezTo>
                  <a:pt x="-30849" y="1929891"/>
                  <a:pt x="1641" y="1783495"/>
                  <a:pt x="0" y="1551086"/>
                </a:cubicBezTo>
                <a:cubicBezTo>
                  <a:pt x="-1641" y="1318677"/>
                  <a:pt x="60130" y="1059894"/>
                  <a:pt x="0" y="926142"/>
                </a:cubicBezTo>
                <a:cubicBezTo>
                  <a:pt x="-60130" y="792390"/>
                  <a:pt x="62259" y="623736"/>
                  <a:pt x="0" y="371947"/>
                </a:cubicBezTo>
                <a:close/>
              </a:path>
            </a:pathLst>
          </a:custGeom>
          <a:noFill/>
          <a:ln>
            <a:solidFill>
              <a:srgbClr val="E87071"/>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68C541E1-81F8-BA08-F6FD-E95B7CFD153D}"/>
              </a:ext>
            </a:extLst>
          </p:cNvPr>
          <p:cNvSpPr txBox="1"/>
          <p:nvPr/>
        </p:nvSpPr>
        <p:spPr>
          <a:xfrm>
            <a:off x="9782392" y="2739184"/>
            <a:ext cx="83869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F0B5C9F0-7BC6-C67B-22CD-F399987ACC3F}"/>
              </a:ext>
            </a:extLst>
          </p:cNvPr>
          <p:cNvCxnSpPr>
            <a:cxnSpLocks/>
          </p:cNvCxnSpPr>
          <p:nvPr/>
        </p:nvCxnSpPr>
        <p:spPr>
          <a:xfrm>
            <a:off x="8957242" y="3808967"/>
            <a:ext cx="770958" cy="13733"/>
          </a:xfrm>
          <a:prstGeom prst="straightConnector1">
            <a:avLst/>
          </a:prstGeom>
          <a:ln w="53975">
            <a:solidFill>
              <a:srgbClr val="E87071">
                <a:alpha val="97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99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7" presetClass="emph" presetSubtype="0" repeatCount="indefinite" fill="remove" grpId="0" nodeType="afterEffect">
                                  <p:stCondLst>
                                    <p:cond delay="0"/>
                                  </p:stCondLst>
                                  <p:childTnLst>
                                    <p:animClr clrSpc="rgb" dir="cw">
                                      <p:cBhvr override="childStyle">
                                        <p:cTn id="15" dur="250" autoRev="1" fill="remove"/>
                                        <p:tgtEl>
                                          <p:spTgt spid="4"/>
                                        </p:tgtEl>
                                        <p:attrNameLst>
                                          <p:attrName>style.color</p:attrName>
                                        </p:attrNameLst>
                                      </p:cBhvr>
                                      <p:to>
                                        <a:schemeClr val="bg1"/>
                                      </p:to>
                                    </p:animClr>
                                    <p:animClr clrSpc="rgb" dir="cw">
                                      <p:cBhvr>
                                        <p:cTn id="16" dur="250" autoRev="1" fill="remove"/>
                                        <p:tgtEl>
                                          <p:spTgt spid="4"/>
                                        </p:tgtEl>
                                        <p:attrNameLst>
                                          <p:attrName>fillcolor</p:attrName>
                                        </p:attrNameLst>
                                      </p:cBhvr>
                                      <p:to>
                                        <a:schemeClr val="bg1"/>
                                      </p:to>
                                    </p:animClr>
                                    <p:set>
                                      <p:cBhvr>
                                        <p:cTn id="17" dur="250" autoRev="1" fill="remove"/>
                                        <p:tgtEl>
                                          <p:spTgt spid="4"/>
                                        </p:tgtEl>
                                        <p:attrNameLst>
                                          <p:attrName>fill.type</p:attrName>
                                        </p:attrNameLst>
                                      </p:cBhvr>
                                      <p:to>
                                        <p:strVal val="solid"/>
                                      </p:to>
                                    </p:set>
                                    <p:set>
                                      <p:cBhvr>
                                        <p:cTn id="18" dur="250" autoRev="1" fill="remove"/>
                                        <p:tgtEl>
                                          <p:spTgt spid="4"/>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indefinite"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animBg="1"/>
      <p:bldP spid="4"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Gradient</a:t>
            </a:r>
            <a:r>
              <a:rPr lang="zh-CN" altLang="en-US" dirty="0"/>
              <a:t> </a:t>
            </a:r>
            <a:r>
              <a:rPr lang="en-US" altLang="zh-CN" dirty="0"/>
              <a:t>Descent</a:t>
            </a:r>
            <a:endParaRPr lang="en-US" dirty="0"/>
          </a:p>
        </p:txBody>
      </p:sp>
      <p:pic>
        <p:nvPicPr>
          <p:cNvPr id="36866" name="Picture 2" descr="Optimization. The three pillars of Data Science are: | by Heena Rijhwani |  Analytics Vidhya | Medium">
            <a:extLst>
              <a:ext uri="{FF2B5EF4-FFF2-40B4-BE49-F238E27FC236}">
                <a16:creationId xmlns:a16="http://schemas.microsoft.com/office/drawing/2014/main" id="{B223E07F-924F-6024-760A-4EE0199F7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16550"/>
            <a:ext cx="7622436" cy="3648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036121-4E10-C7A3-D7BF-7F292757AE0A}"/>
              </a:ext>
            </a:extLst>
          </p:cNvPr>
          <p:cNvSpPr txBox="1"/>
          <p:nvPr/>
        </p:nvSpPr>
        <p:spPr>
          <a:xfrm>
            <a:off x="6529341" y="1690688"/>
            <a:ext cx="4641150" cy="923330"/>
          </a:xfrm>
          <a:prstGeom prst="rect">
            <a:avLst/>
          </a:prstGeom>
          <a:noFill/>
        </p:spPr>
        <p:txBody>
          <a:bodyPr wrap="square" lIns="0" tIns="0" rIns="0" bIns="0" rtlCol="0">
            <a:spAutoFit/>
          </a:bodyPr>
          <a:lstStyle/>
          <a:p>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Take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small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step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opposite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direction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gradient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new</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proposal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parameter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values.</a:t>
            </a:r>
            <a:endParaRPr lang="en-US" sz="20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CD6CA72E-9E7F-6450-D528-1542D7D683AF}"/>
              </a:ext>
            </a:extLst>
          </p:cNvPr>
          <p:cNvSpPr/>
          <p:nvPr/>
        </p:nvSpPr>
        <p:spPr>
          <a:xfrm>
            <a:off x="4633788" y="2775857"/>
            <a:ext cx="155926" cy="100205"/>
          </a:xfrm>
          <a:prstGeom prst="ellipse">
            <a:avLst/>
          </a:prstGeom>
          <a:solidFill>
            <a:srgbClr val="653C76"/>
          </a:solidFill>
          <a:ln>
            <a:solidFill>
              <a:srgbClr val="653C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6E0A91F-2535-E275-A76C-029A33E36D7E}"/>
                  </a:ext>
                </a:extLst>
              </p:cNvPr>
              <p:cNvSpPr txBox="1"/>
              <p:nvPr/>
            </p:nvSpPr>
            <p:spPr>
              <a:xfrm>
                <a:off x="4906775" y="2146223"/>
                <a:ext cx="115865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rgbClr val="653C76"/>
                          </a:solidFill>
                          <a:latin typeface="Cambria Math" panose="02040503050406030204" pitchFamily="18" charset="0"/>
                        </a:rPr>
                        <m:t>(</m:t>
                      </m:r>
                      <m:sSubSup>
                        <m:sSubSupPr>
                          <m:ctrlPr>
                            <a:rPr lang="en-US" altLang="zh-CN" sz="1800" b="0" i="1" smtClean="0">
                              <a:solidFill>
                                <a:srgbClr val="653C76"/>
                              </a:solidFill>
                              <a:latin typeface="Cambria Math" panose="02040503050406030204" pitchFamily="18" charset="0"/>
                            </a:rPr>
                          </m:ctrlPr>
                        </m:sSubSupPr>
                        <m:e>
                          <m:r>
                            <a:rPr lang="en-US" altLang="zh-CN" sz="1800" b="0" i="1" smtClean="0">
                              <a:solidFill>
                                <a:srgbClr val="653C76"/>
                              </a:solidFill>
                              <a:latin typeface="Cambria Math" panose="02040503050406030204" pitchFamily="18" charset="0"/>
                            </a:rPr>
                            <m:t>𝑤</m:t>
                          </m:r>
                        </m:e>
                        <m:sub>
                          <m:r>
                            <a:rPr lang="en-US" altLang="zh-CN" sz="1800" b="0" i="1" smtClean="0">
                              <a:solidFill>
                                <a:srgbClr val="653C76"/>
                              </a:solidFill>
                              <a:latin typeface="Cambria Math" panose="02040503050406030204" pitchFamily="18" charset="0"/>
                            </a:rPr>
                            <m:t>0</m:t>
                          </m:r>
                        </m:sub>
                        <m:sup>
                          <m:r>
                            <a:rPr lang="en-US" altLang="zh-CN" sz="1800" b="0" i="1" smtClean="0">
                              <a:solidFill>
                                <a:srgbClr val="653C76"/>
                              </a:solidFill>
                              <a:latin typeface="Cambria Math" panose="02040503050406030204" pitchFamily="18" charset="0"/>
                            </a:rPr>
                            <m:t>′</m:t>
                          </m:r>
                        </m:sup>
                      </m:sSubSup>
                      <m:r>
                        <a:rPr lang="en-US" altLang="zh-CN" sz="1800" b="0" i="1" smtClean="0">
                          <a:solidFill>
                            <a:srgbClr val="653C76"/>
                          </a:solidFill>
                          <a:latin typeface="Cambria Math" panose="02040503050406030204" pitchFamily="18" charset="0"/>
                        </a:rPr>
                        <m:t>,</m:t>
                      </m:r>
                      <m:sSubSup>
                        <m:sSubSupPr>
                          <m:ctrlPr>
                            <a:rPr lang="en-US" altLang="zh-CN" sz="1800" b="0" i="1" smtClean="0">
                              <a:solidFill>
                                <a:srgbClr val="653C76"/>
                              </a:solidFill>
                              <a:latin typeface="Cambria Math" panose="02040503050406030204" pitchFamily="18" charset="0"/>
                            </a:rPr>
                          </m:ctrlPr>
                        </m:sSubSupPr>
                        <m:e>
                          <m:r>
                            <a:rPr lang="en-US" altLang="zh-CN" sz="1800" b="0" i="1" smtClean="0">
                              <a:solidFill>
                                <a:srgbClr val="653C76"/>
                              </a:solidFill>
                              <a:latin typeface="Cambria Math" panose="02040503050406030204" pitchFamily="18" charset="0"/>
                            </a:rPr>
                            <m:t>𝑤</m:t>
                          </m:r>
                        </m:e>
                        <m:sub>
                          <m:r>
                            <a:rPr lang="en-US" altLang="zh-CN" sz="1800" b="0" i="1" smtClean="0">
                              <a:solidFill>
                                <a:srgbClr val="653C76"/>
                              </a:solidFill>
                              <a:latin typeface="Cambria Math" panose="02040503050406030204" pitchFamily="18" charset="0"/>
                            </a:rPr>
                            <m:t>1</m:t>
                          </m:r>
                        </m:sub>
                        <m:sup>
                          <m:r>
                            <a:rPr lang="en-US" altLang="zh-CN" sz="1800" b="0" i="1" smtClean="0">
                              <a:solidFill>
                                <a:srgbClr val="653C76"/>
                              </a:solidFill>
                              <a:latin typeface="Cambria Math" panose="02040503050406030204" pitchFamily="18" charset="0"/>
                            </a:rPr>
                            <m:t>′</m:t>
                          </m:r>
                        </m:sup>
                      </m:sSubSup>
                      <m:r>
                        <a:rPr lang="en-US" altLang="zh-CN" sz="1800" b="0" i="1" smtClean="0">
                          <a:solidFill>
                            <a:srgbClr val="653C76"/>
                          </a:solidFill>
                          <a:latin typeface="Cambria Math" panose="02040503050406030204" pitchFamily="18" charset="0"/>
                        </a:rPr>
                        <m:t>)</m:t>
                      </m:r>
                    </m:oMath>
                  </m:oMathPara>
                </a14:m>
                <a:endParaRPr lang="en-US" dirty="0">
                  <a:solidFill>
                    <a:srgbClr val="653C76"/>
                  </a:solidFill>
                </a:endParaRPr>
              </a:p>
            </p:txBody>
          </p:sp>
        </mc:Choice>
        <mc:Fallback>
          <p:sp>
            <p:nvSpPr>
              <p:cNvPr id="6" name="TextBox 5">
                <a:extLst>
                  <a:ext uri="{FF2B5EF4-FFF2-40B4-BE49-F238E27FC236}">
                    <a16:creationId xmlns:a16="http://schemas.microsoft.com/office/drawing/2014/main" id="{F6E0A91F-2535-E275-A76C-029A33E36D7E}"/>
                  </a:ext>
                </a:extLst>
              </p:cNvPr>
              <p:cNvSpPr txBox="1">
                <a:spLocks noRot="1" noChangeAspect="1" noMove="1" noResize="1" noEditPoints="1" noAdjustHandles="1" noChangeArrowheads="1" noChangeShapeType="1" noTextEdit="1"/>
              </p:cNvSpPr>
              <p:nvPr/>
            </p:nvSpPr>
            <p:spPr>
              <a:xfrm>
                <a:off x="4906775" y="2146223"/>
                <a:ext cx="1158657" cy="369332"/>
              </a:xfrm>
              <a:prstGeom prst="rect">
                <a:avLst/>
              </a:prstGeom>
              <a:blipFill>
                <a:blip r:embed="rId4"/>
                <a:stretch>
                  <a:fillRect b="-1290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724287-9A89-42E9-354C-05EF69AB413D}"/>
              </a:ext>
            </a:extLst>
          </p:cNvPr>
          <p:cNvSpPr txBox="1"/>
          <p:nvPr/>
        </p:nvSpPr>
        <p:spPr>
          <a:xfrm>
            <a:off x="809975" y="2007723"/>
            <a:ext cx="2796028"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magnitude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step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determined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by</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learning</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rate</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cxnSp>
        <p:nvCxnSpPr>
          <p:cNvPr id="9" name="Curved Connector 8">
            <a:extLst>
              <a:ext uri="{FF2B5EF4-FFF2-40B4-BE49-F238E27FC236}">
                <a16:creationId xmlns:a16="http://schemas.microsoft.com/office/drawing/2014/main" id="{656D5268-437D-3BE2-640E-B88BF7E7F5AA}"/>
              </a:ext>
            </a:extLst>
          </p:cNvPr>
          <p:cNvCxnSpPr>
            <a:cxnSpLocks/>
            <a:endCxn id="6" idx="0"/>
          </p:cNvCxnSpPr>
          <p:nvPr/>
        </p:nvCxnSpPr>
        <p:spPr>
          <a:xfrm rot="10800000" flipV="1">
            <a:off x="5486105" y="2016549"/>
            <a:ext cx="890945" cy="129673"/>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FCF45B5-70AE-A842-9267-D3293FD84DD8}"/>
              </a:ext>
            </a:extLst>
          </p:cNvPr>
          <p:cNvSpPr txBox="1"/>
          <p:nvPr/>
        </p:nvSpPr>
        <p:spPr>
          <a:xfrm>
            <a:off x="3683770" y="5769734"/>
            <a:ext cx="4824459" cy="307777"/>
          </a:xfrm>
          <a:prstGeom prst="rect">
            <a:avLst/>
          </a:prstGeom>
          <a:noFill/>
        </p:spPr>
        <p:txBody>
          <a:bodyPr wrap="square" lIns="0" tIns="0" rIns="0" bIns="0" rtlCol="0">
            <a:spAutoFit/>
          </a:bodyPr>
          <a:lstStyle/>
          <a:p>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Repeat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step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until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converges.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9E029F6-A01E-0B84-C194-678E8B4443BA}"/>
                  </a:ext>
                </a:extLst>
              </p:cNvPr>
              <p:cNvSpPr txBox="1"/>
              <p:nvPr/>
            </p:nvSpPr>
            <p:spPr>
              <a:xfrm>
                <a:off x="9005301" y="4350666"/>
                <a:ext cx="1651542"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𝑿</m:t>
                          </m:r>
                          <m:r>
                            <a:rPr lang="en-US" sz="2000" i="1">
                              <a:latin typeface="Cambria Math" panose="02040503050406030204" pitchFamily="18" charset="0"/>
                              <a:ea typeface="Cambria Math" panose="02040503050406030204" pitchFamily="18" charset="0"/>
                            </a:rPr>
                            <m:t>;</m:t>
                          </m:r>
                          <m:sSup>
                            <m:sSupPr>
                              <m:ctrlPr>
                                <a:rPr lang="en-US" altLang="zh-CN" sz="2000" b="1" i="1" smtClean="0">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𝑾</m:t>
                              </m:r>
                            </m:e>
                            <m:sup>
                              <m:r>
                                <a:rPr lang="en-US" altLang="zh-CN" sz="2000" b="1" i="1" smtClean="0">
                                  <a:latin typeface="Cambria Math" panose="02040503050406030204" pitchFamily="18" charset="0"/>
                                  <a:ea typeface="Cambria Math" panose="02040503050406030204" pitchFamily="18" charset="0"/>
                                </a:rPr>
                                <m:t>′</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5" name="TextBox 14">
                <a:extLst>
                  <a:ext uri="{FF2B5EF4-FFF2-40B4-BE49-F238E27FC236}">
                    <a16:creationId xmlns:a16="http://schemas.microsoft.com/office/drawing/2014/main" id="{39E029F6-A01E-0B84-C194-678E8B4443BA}"/>
                  </a:ext>
                </a:extLst>
              </p:cNvPr>
              <p:cNvSpPr txBox="1">
                <a:spLocks noRot="1" noChangeAspect="1" noMove="1" noResize="1" noEditPoints="1" noAdjustHandles="1" noChangeArrowheads="1" noChangeShapeType="1" noTextEdit="1"/>
              </p:cNvSpPr>
              <p:nvPr/>
            </p:nvSpPr>
            <p:spPr>
              <a:xfrm>
                <a:off x="9005301" y="4350666"/>
                <a:ext cx="1651542" cy="307777"/>
              </a:xfrm>
              <a:prstGeom prst="rect">
                <a:avLst/>
              </a:prstGeom>
              <a:blipFill>
                <a:blip r:embed="rId5"/>
                <a:stretch>
                  <a:fillRect l="-2273" r="-4545" b="-32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8520639-C6AE-C36B-6738-2A925E55E803}"/>
              </a:ext>
            </a:extLst>
          </p:cNvPr>
          <p:cNvSpPr txBox="1"/>
          <p:nvPr/>
        </p:nvSpPr>
        <p:spPr>
          <a:xfrm>
            <a:off x="8381397" y="5024480"/>
            <a:ext cx="242745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Check</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converges.</a:t>
            </a:r>
            <a:endParaRPr lang="en-US" sz="2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5A7CC9F-4460-54FB-A350-4C9D44D24C75}"/>
              </a:ext>
            </a:extLst>
          </p:cNvPr>
          <p:cNvSpPr txBox="1"/>
          <p:nvPr/>
        </p:nvSpPr>
        <p:spPr>
          <a:xfrm>
            <a:off x="7912878" y="3898290"/>
            <a:ext cx="3762568"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Compute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new</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values:</a:t>
            </a:r>
            <a:endParaRPr lang="en-US" sz="2000" dirty="0">
              <a:latin typeface="Times New Roman" panose="02020603050405020304" pitchFamily="18" charset="0"/>
              <a:cs typeface="Times New Roman" panose="02020603050405020304" pitchFamily="18" charset="0"/>
            </a:endParaRPr>
          </a:p>
        </p:txBody>
      </p:sp>
      <p:cxnSp>
        <p:nvCxnSpPr>
          <p:cNvPr id="19" name="Curved Connector 18">
            <a:extLst>
              <a:ext uri="{FF2B5EF4-FFF2-40B4-BE49-F238E27FC236}">
                <a16:creationId xmlns:a16="http://schemas.microsoft.com/office/drawing/2014/main" id="{73B85CFF-3C1B-8995-904A-BC2A2E69BD5D}"/>
              </a:ext>
            </a:extLst>
          </p:cNvPr>
          <p:cNvCxnSpPr>
            <a:cxnSpLocks/>
            <a:stCxn id="4" idx="2"/>
            <a:endCxn id="17" idx="0"/>
          </p:cNvCxnSpPr>
          <p:nvPr/>
        </p:nvCxnSpPr>
        <p:spPr>
          <a:xfrm rot="16200000" flipH="1">
            <a:off x="8679903" y="2784031"/>
            <a:ext cx="1284272" cy="944246"/>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80C94EC5-60DF-1486-5CD8-9B158A790412}"/>
              </a:ext>
            </a:extLst>
          </p:cNvPr>
          <p:cNvCxnSpPr>
            <a:cxnSpLocks/>
            <a:stCxn id="15" idx="2"/>
            <a:endCxn id="16" idx="0"/>
          </p:cNvCxnSpPr>
          <p:nvPr/>
        </p:nvCxnSpPr>
        <p:spPr>
          <a:xfrm rot="5400000">
            <a:off x="9530082" y="4723489"/>
            <a:ext cx="366037" cy="23594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100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Gradient</a:t>
            </a:r>
            <a:r>
              <a:rPr lang="zh-CN" altLang="en-US" dirty="0"/>
              <a:t> </a:t>
            </a:r>
            <a:r>
              <a:rPr lang="en-US" altLang="zh-CN" dirty="0"/>
              <a:t>Descent</a:t>
            </a:r>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3B7E8F9-C2DA-B596-14F8-E1F5BA017C66}"/>
                  </a:ext>
                </a:extLst>
              </p:cNvPr>
              <p:cNvSpPr txBox="1"/>
              <p:nvPr/>
            </p:nvSpPr>
            <p:spPr>
              <a:xfrm>
                <a:off x="873825" y="1534976"/>
                <a:ext cx="10515600" cy="4804329"/>
              </a:xfrm>
              <a:prstGeom prst="rect">
                <a:avLst/>
              </a:prstGeom>
              <a:noFill/>
            </p:spPr>
            <p:txBody>
              <a:bodyPr wrap="square">
                <a:spAutoFit/>
              </a:bodyPr>
              <a:lstStyle/>
              <a:p>
                <a:pPr>
                  <a:lnSpc>
                    <a:spcPct val="114000"/>
                  </a:lnSpc>
                </a:pPr>
                <a:r>
                  <a:rPr lang="en-US" b="1" dirty="0">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nput</a:t>
                </a:r>
                <a:r>
                  <a:rPr lang="en-US" b="1"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Choose a starting point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(initial guess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usually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from</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𝒩</m:t>
                    </m:r>
                    <m:r>
                      <a:rPr lang="en-US" altLang="zh-CN" b="0" i="1" smtClean="0">
                        <a:latin typeface="Cambria Math" panose="02040503050406030204" pitchFamily="18" charset="0"/>
                        <a:cs typeface="Times New Roman" panose="02020603050405020304" pitchFamily="18" charset="0"/>
                      </a:rPr>
                      <m:t>(0,</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𝜎</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Set the learning rate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𝛼</m:t>
                    </m:r>
                  </m:oMath>
                </a14:m>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small positive number).</a:t>
                </a:r>
              </a:p>
              <a:p>
                <a:pPr lvl="1">
                  <a:lnSpc>
                    <a:spcPct val="114000"/>
                  </a:lnSpc>
                </a:pPr>
                <a:r>
                  <a:rPr lang="en-US" dirty="0">
                    <a:solidFill>
                      <a:schemeClr val="bg2">
                        <a:lumMod val="90000"/>
                      </a:schemeClr>
                    </a:solidFill>
                    <a:latin typeface="Times New Roman" panose="02020603050405020304" pitchFamily="18" charset="0"/>
                    <a:cs typeface="Times New Roman" panose="02020603050405020304" pitchFamily="18" charset="0"/>
                  </a:rPr>
                  <a:t>Define a small positive number </a:t>
                </a:r>
                <a14:m>
                  <m:oMath xmlns:m="http://schemas.openxmlformats.org/officeDocument/2006/math">
                    <m:r>
                      <a:rPr lang="en-US" altLang="zh-CN" b="0" i="1" smtClean="0">
                        <a:solidFill>
                          <a:schemeClr val="bg2">
                            <a:lumMod val="90000"/>
                          </a:schemeClr>
                        </a:solidFill>
                        <a:latin typeface="Cambria Math" panose="02040503050406030204" pitchFamily="18" charset="0"/>
                        <a:cs typeface="Times New Roman" panose="02020603050405020304" pitchFamily="18" charset="0"/>
                      </a:rPr>
                      <m:t>𝜀</m:t>
                    </m:r>
                  </m:oMath>
                </a14:m>
                <a:r>
                  <a:rPr lang="en-US" dirty="0">
                    <a:solidFill>
                      <a:schemeClr val="bg2">
                        <a:lumMod val="90000"/>
                      </a:schemeClr>
                    </a:solidFill>
                    <a:latin typeface="Times New Roman" panose="02020603050405020304" pitchFamily="18" charset="0"/>
                    <a:cs typeface="Times New Roman" panose="02020603050405020304" pitchFamily="18" charset="0"/>
                  </a:rPr>
                  <a:t> as the convergence threshold</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(optional)</a:t>
                </a:r>
                <a:r>
                  <a:rPr lang="en-US" dirty="0">
                    <a:solidFill>
                      <a:schemeClr val="bg2">
                        <a:lumMod val="90000"/>
                      </a:schemeClr>
                    </a:solidFill>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Set a maximum number of iterations, </a:t>
                </a:r>
                <a14:m>
                  <m:oMath xmlns:m="http://schemas.openxmlformats.org/officeDocument/2006/math">
                    <m:r>
                      <a:rPr lang="en-US" sz="1700" i="1" dirty="0" smtClean="0">
                        <a:latin typeface="Cambria Math" panose="02040503050406030204" pitchFamily="18" charset="0"/>
                        <a:cs typeface="Times New Roman" panose="02020603050405020304" pitchFamily="18" charset="0"/>
                      </a:rPr>
                      <m:t>𝑚𝑎𝑥</m:t>
                    </m:r>
                    <m:r>
                      <a:rPr lang="en-US" sz="1700" i="1" dirty="0" smtClean="0">
                        <a:latin typeface="Cambria Math" panose="02040503050406030204" pitchFamily="18" charset="0"/>
                        <a:cs typeface="Times New Roman" panose="02020603050405020304" pitchFamily="18" charset="0"/>
                      </a:rPr>
                      <m:t>⁡_</m:t>
                    </m:r>
                    <m:r>
                      <a:rPr lang="en-US" sz="1700" i="1" dirty="0" smtClean="0">
                        <a:latin typeface="Cambria Math" panose="02040503050406030204" pitchFamily="18" charset="0"/>
                        <a:cs typeface="Times New Roman" panose="02020603050405020304" pitchFamily="18" charset="0"/>
                      </a:rPr>
                      <m:t>𝑖𝑡𝑒𝑟𝑠</m:t>
                    </m:r>
                  </m:oMath>
                </a14:m>
                <a:r>
                  <a:rPr lang="en-US" dirty="0">
                    <a:latin typeface="Times New Roman" panose="02020603050405020304" pitchFamily="18" charset="0"/>
                    <a:cs typeface="Times New Roman" panose="02020603050405020304" pitchFamily="18" charset="0"/>
                  </a:rPr>
                  <a:t>.</a:t>
                </a:r>
              </a:p>
              <a:p>
                <a:pPr>
                  <a:lnSpc>
                    <a:spcPct val="114000"/>
                  </a:lnSpc>
                </a:pPr>
                <a:r>
                  <a:rPr lang="en-US" altLang="zh-CN" b="1" dirty="0">
                    <a:latin typeface="Times New Roman" panose="02020603050405020304" pitchFamily="18" charset="0"/>
                    <a:cs typeface="Times New Roman" panose="02020603050405020304" pitchFamily="18" charset="0"/>
                  </a:rPr>
                  <a:t>Output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𝒘</m:t>
                        </m:r>
                      </m:e>
                      <m:sup>
                        <m:r>
                          <a:rPr lang="zh-CN" altLang="en-US" b="1" i="1" smtClean="0">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minimum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function</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oMath>
                </a14:m>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nSpc>
                    <a:spcPct val="114000"/>
                  </a:lnSpc>
                </a:pPr>
                <a:r>
                  <a:rPr lang="en-US" altLang="zh-CN" b="1" dirty="0">
                    <a:latin typeface="Times New Roman" panose="02020603050405020304" pitchFamily="18" charset="0"/>
                    <a:cs typeface="Times New Roman" panose="02020603050405020304" pitchFamily="18" charset="0"/>
                  </a:rPr>
                  <a:t>Begin</a:t>
                </a:r>
                <a:endParaRPr lang="en-US" b="1"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or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𝑘</m:t>
                    </m:r>
                  </m:oMath>
                </a14:m>
                <a:r>
                  <a:rPr lang="en-US" dirty="0">
                    <a:latin typeface="Times New Roman" panose="02020603050405020304" pitchFamily="18" charset="0"/>
                    <a:cs typeface="Times New Roman" panose="02020603050405020304" pitchFamily="18" charset="0"/>
                  </a:rPr>
                  <a:t> from 1 to </a:t>
                </a:r>
                <a14:m>
                  <m:oMath xmlns:m="http://schemas.openxmlformats.org/officeDocument/2006/math">
                    <m:r>
                      <a:rPr lang="en-US" sz="1700" i="1" dirty="0" smtClean="0">
                        <a:latin typeface="Cambria Math" panose="02040503050406030204" pitchFamily="18" charset="0"/>
                        <a:cs typeface="Times New Roman" panose="02020603050405020304" pitchFamily="18" charset="0"/>
                      </a:rPr>
                      <m:t>𝑚𝑎𝑥</m:t>
                    </m:r>
                    <m:r>
                      <a:rPr lang="en-US" sz="1700" i="1" dirty="0" smtClean="0">
                        <a:latin typeface="Cambria Math" panose="02040503050406030204" pitchFamily="18" charset="0"/>
                        <a:cs typeface="Times New Roman" panose="02020603050405020304" pitchFamily="18" charset="0"/>
                      </a:rPr>
                      <m:t>⁡_</m:t>
                    </m:r>
                    <m:r>
                      <a:rPr lang="en-US" sz="1700" i="1" dirty="0" smtClean="0">
                        <a:latin typeface="Cambria Math" panose="02040503050406030204" pitchFamily="18" charset="0"/>
                        <a:cs typeface="Times New Roman" panose="02020603050405020304" pitchFamily="18" charset="0"/>
                      </a:rPr>
                      <m:t>𝑖𝑡𝑒𝑟𝑠</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    a. Compute the gradient </a:t>
                </a:r>
                <a14:m>
                  <m:oMath xmlns:m="http://schemas.openxmlformats.org/officeDocument/2006/math">
                    <m:r>
                      <m:rPr>
                        <m:sty m:val="p"/>
                      </m:rP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𝑓</m:t>
                    </m:r>
                    <m:r>
                      <a:rPr lang="en-US" i="1" dirty="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𝒘</m:t>
                    </m:r>
                    <m:r>
                      <a:rPr lang="en-US" i="1" dirty="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partial derivatives of the function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oMath>
                </a14:m>
                <a:r>
                  <a:rPr lang="en-US" dirty="0">
                    <a:latin typeface="Times New Roman" panose="02020603050405020304" pitchFamily="18" charset="0"/>
                    <a:cs typeface="Times New Roman" panose="02020603050405020304" pitchFamily="18" charset="0"/>
                  </a:rPr>
                  <a:t> at </a:t>
                </a:r>
                <a:r>
                  <a:rPr lang="en-US" altLang="zh-CN" dirty="0">
                    <a:latin typeface="Times New Roman" panose="02020603050405020304" pitchFamily="18" charset="0"/>
                    <a:cs typeface="Times New Roman" panose="02020603050405020304" pitchFamily="18" charset="0"/>
                  </a:rPr>
                  <a:t>point</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    b. Update the </a:t>
                </a:r>
                <a:r>
                  <a:rPr lang="en-US" altLang="zh-CN" dirty="0">
                    <a:latin typeface="Times New Roman" panose="02020603050405020304" pitchFamily="18" charset="0"/>
                    <a:cs typeface="Times New Roman" panose="02020603050405020304" pitchFamily="18" charset="0"/>
                  </a:rPr>
                  <a:t>weight</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by moving in the opposite direction of the gradient</a:t>
                </a:r>
                <a:r>
                  <a:rPr lang="en-US" altLang="zh-C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dirty="0" smtClean="0">
                            <a:latin typeface="Cambria Math" panose="02040503050406030204" pitchFamily="18" charset="0"/>
                            <a:cs typeface="Times New Roman" panose="02020603050405020304" pitchFamily="18" charset="0"/>
                          </a:rPr>
                        </m:ctrlPr>
                      </m:sSubPr>
                      <m:e>
                        <m:r>
                          <a:rPr lang="en-US" altLang="zh-CN" b="1" i="1" dirty="0" smtClean="0">
                            <a:latin typeface="Cambria Math" panose="02040503050406030204" pitchFamily="18" charset="0"/>
                            <a:cs typeface="Times New Roman" panose="02020603050405020304" pitchFamily="18" charset="0"/>
                          </a:rPr>
                          <m:t>𝒘</m:t>
                        </m:r>
                      </m:e>
                      <m:sub>
                        <m:r>
                          <a:rPr lang="en-US" altLang="zh-CN" b="1" i="1" dirty="0" smtClean="0">
                            <a:latin typeface="Cambria Math" panose="02040503050406030204" pitchFamily="18" charset="0"/>
                            <a:cs typeface="Times New Roman" panose="02020603050405020304" pitchFamily="18" charset="0"/>
                          </a:rPr>
                          <m:t>𝒏𝒆𝒘</m:t>
                        </m:r>
                      </m:sub>
                    </m:sSub>
                    <m:r>
                      <a:rPr lang="en-US" i="1" dirty="0">
                        <a:latin typeface="Cambria Math" panose="02040503050406030204" pitchFamily="18" charset="0"/>
                        <a:cs typeface="Times New Roman" panose="02020603050405020304" pitchFamily="18" charset="0"/>
                      </a:rPr>
                      <m:t> = </m:t>
                    </m:r>
                    <m:r>
                      <a:rPr lang="en-US" altLang="zh-CN" b="1" i="1" dirty="0" smtClean="0">
                        <a:latin typeface="Cambria Math" panose="02040503050406030204" pitchFamily="18" charset="0"/>
                        <a:cs typeface="Times New Roman" panose="02020603050405020304" pitchFamily="18" charset="0"/>
                      </a:rPr>
                      <m:t>𝒘</m:t>
                    </m:r>
                    <m:r>
                      <a:rPr lang="en-US" i="1" dirty="0" smtClean="0">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𝛼</m:t>
                    </m:r>
                    <m:r>
                      <a:rPr lang="en-US" i="1" dirty="0">
                        <a:latin typeface="Cambria Math" panose="02040503050406030204" pitchFamily="18" charset="0"/>
                        <a:cs typeface="Times New Roman" panose="02020603050405020304" pitchFamily="18" charset="0"/>
                      </a:rPr>
                      <m:t> ∗</m:t>
                    </m:r>
                    <m:r>
                      <m:rPr>
                        <m:sty m:val="p"/>
                      </m:rPr>
                      <a:rPr lang="en-US" i="1" dirty="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𝑓</m:t>
                    </m:r>
                    <m:r>
                      <a:rPr lang="en-US"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𝒘</m:t>
                    </m:r>
                    <m:r>
                      <a:rPr lang="en-US" i="1" dirty="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    c. </a:t>
                </a:r>
                <a:r>
                  <a:rPr lang="en-US" dirty="0">
                    <a:solidFill>
                      <a:schemeClr val="bg2">
                        <a:lumMod val="90000"/>
                      </a:schemeClr>
                    </a:solidFill>
                    <a:latin typeface="Times New Roman" panose="02020603050405020304" pitchFamily="18" charset="0"/>
                    <a:cs typeface="Times New Roman" panose="02020603050405020304" pitchFamily="18" charset="0"/>
                  </a:rPr>
                  <a:t>If the change in the function value is small enough (i.e., </a:t>
                </a:r>
                <a14:m>
                  <m:oMath xmlns:m="http://schemas.openxmlformats.org/officeDocument/2006/math">
                    <m:r>
                      <a:rPr lang="en-US" i="1" dirty="0" smtClean="0">
                        <a:solidFill>
                          <a:schemeClr val="bg2">
                            <a:lumMod val="90000"/>
                          </a:schemeClr>
                        </a:solidFill>
                        <a:latin typeface="Cambria Math" panose="02040503050406030204" pitchFamily="18" charset="0"/>
                        <a:cs typeface="Times New Roman" panose="02020603050405020304" pitchFamily="18" charset="0"/>
                      </a:rPr>
                      <m:t>|</m:t>
                    </m:r>
                    <m:r>
                      <a:rPr lang="en-US" i="1" dirty="0" smtClean="0">
                        <a:solidFill>
                          <a:schemeClr val="bg2">
                            <a:lumMod val="90000"/>
                          </a:schemeClr>
                        </a:solidFill>
                        <a:latin typeface="Cambria Math" panose="02040503050406030204" pitchFamily="18" charset="0"/>
                        <a:cs typeface="Times New Roman" panose="02020603050405020304" pitchFamily="18" charset="0"/>
                      </a:rPr>
                      <m:t>𝑓</m:t>
                    </m:r>
                    <m:r>
                      <a:rPr lang="en-US" i="1" dirty="0" smtClean="0">
                        <a:solidFill>
                          <a:schemeClr val="bg2">
                            <a:lumMod val="90000"/>
                          </a:schemeClr>
                        </a:solidFill>
                        <a:latin typeface="Cambria Math" panose="02040503050406030204" pitchFamily="18" charset="0"/>
                        <a:cs typeface="Times New Roman" panose="02020603050405020304" pitchFamily="18" charset="0"/>
                      </a:rPr>
                      <m:t>(</m:t>
                    </m:r>
                    <m:sSub>
                      <m:sSubPr>
                        <m:ctrlP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ctrlPr>
                      </m:sSubPr>
                      <m:e>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e>
                      <m:sub>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𝒏𝒆𝒘</m:t>
                        </m:r>
                      </m:sub>
                    </m:sSub>
                    <m:r>
                      <a:rPr lang="en-US" i="1" dirty="0">
                        <a:solidFill>
                          <a:schemeClr val="bg2">
                            <a:lumMod val="90000"/>
                          </a:schemeClr>
                        </a:solidFill>
                        <a:latin typeface="Cambria Math" panose="02040503050406030204" pitchFamily="18" charset="0"/>
                        <a:cs typeface="Times New Roman" panose="02020603050405020304" pitchFamily="18" charset="0"/>
                      </a:rPr>
                      <m:t>) − </m:t>
                    </m:r>
                    <m:r>
                      <a:rPr lang="en-US" i="1" dirty="0">
                        <a:solidFill>
                          <a:schemeClr val="bg2">
                            <a:lumMod val="90000"/>
                          </a:schemeClr>
                        </a:solidFill>
                        <a:latin typeface="Cambria Math" panose="02040503050406030204" pitchFamily="18" charset="0"/>
                        <a:cs typeface="Times New Roman" panose="02020603050405020304" pitchFamily="18" charset="0"/>
                      </a:rPr>
                      <m:t>𝑓</m:t>
                    </m:r>
                    <m:r>
                      <a:rPr lang="en-US" i="1" dirty="0">
                        <a:solidFill>
                          <a:schemeClr val="bg2">
                            <a:lumMod val="90000"/>
                          </a:schemeClr>
                        </a:solidFill>
                        <a:latin typeface="Cambria Math" panose="02040503050406030204" pitchFamily="18" charset="0"/>
                        <a:cs typeface="Times New Roman" panose="02020603050405020304" pitchFamily="18" charset="0"/>
                      </a:rPr>
                      <m:t>(</m:t>
                    </m:r>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r>
                      <a:rPr lang="en-US" i="1" dirty="0">
                        <a:solidFill>
                          <a:schemeClr val="bg2">
                            <a:lumMod val="90000"/>
                          </a:schemeClr>
                        </a:solidFill>
                        <a:latin typeface="Cambria Math" panose="02040503050406030204" pitchFamily="18" charset="0"/>
                        <a:cs typeface="Times New Roman" panose="02020603050405020304" pitchFamily="18" charset="0"/>
                      </a:rPr>
                      <m:t>)| &lt;</m:t>
                    </m:r>
                    <m:r>
                      <a:rPr lang="en-US" altLang="zh-CN" b="0" i="1" dirty="0" smtClean="0">
                        <a:solidFill>
                          <a:schemeClr val="bg2">
                            <a:lumMod val="90000"/>
                          </a:schemeClr>
                        </a:solidFill>
                        <a:latin typeface="Cambria Math" panose="02040503050406030204" pitchFamily="18" charset="0"/>
                        <a:cs typeface="Times New Roman" panose="02020603050405020304" pitchFamily="18" charset="0"/>
                      </a:rPr>
                      <m:t>𝜀</m:t>
                    </m:r>
                  </m:oMath>
                </a14:m>
                <a:r>
                  <a:rPr lang="en-US" dirty="0">
                    <a:solidFill>
                      <a:schemeClr val="bg2">
                        <a:lumMod val="90000"/>
                      </a:schemeClr>
                    </a:solidFill>
                    <a:latin typeface="Times New Roman" panose="02020603050405020304" pitchFamily="18" charset="0"/>
                    <a:cs typeface="Times New Roman" panose="02020603050405020304" pitchFamily="18" charset="0"/>
                  </a:rPr>
                  <a:t>), then</a:t>
                </a:r>
                <a:r>
                  <a:rPr lang="en-US" altLang="zh-CN" dirty="0">
                    <a:solidFill>
                      <a:schemeClr val="bg2">
                        <a:lumMod val="90000"/>
                      </a:schemeClr>
                    </a:solidFill>
                    <a:latin typeface="Times New Roman" panose="02020603050405020304" pitchFamily="18" charset="0"/>
                    <a:cs typeface="Times New Roman" panose="02020603050405020304" pitchFamily="18" charset="0"/>
                  </a:rPr>
                  <a:t>:</a:t>
                </a:r>
              </a:p>
              <a:p>
                <a:pPr lvl="1">
                  <a:lnSpc>
                    <a:spcPct val="114000"/>
                  </a:lnSpc>
                </a:pPr>
                <a:r>
                  <a:rPr 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s</a:t>
                </a:r>
                <a:r>
                  <a:rPr lang="en-US" dirty="0">
                    <a:solidFill>
                      <a:schemeClr val="bg2">
                        <a:lumMod val="90000"/>
                      </a:schemeClr>
                    </a:solidFill>
                    <a:latin typeface="Times New Roman" panose="02020603050405020304" pitchFamily="18" charset="0"/>
                    <a:cs typeface="Times New Roman" panose="02020603050405020304" pitchFamily="18" charset="0"/>
                  </a:rPr>
                  <a:t>top and return </a:t>
                </a:r>
                <a14:m>
                  <m:oMath xmlns:m="http://schemas.openxmlformats.org/officeDocument/2006/math">
                    <m:sSub>
                      <m:sSubPr>
                        <m:ctrlP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ctrlPr>
                      </m:sSubPr>
                      <m:e>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e>
                      <m:sub>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𝒏𝒆𝒘</m:t>
                        </m:r>
                      </m:sub>
                    </m:sSub>
                  </m:oMath>
                </a14:m>
                <a:r>
                  <a:rPr lang="en-US" b="1" dirty="0">
                    <a:solidFill>
                      <a:schemeClr val="bg2">
                        <a:lumMod val="90000"/>
                      </a:schemeClr>
                    </a:solidFill>
                    <a:latin typeface="Times New Roman" panose="02020603050405020304" pitchFamily="18" charset="0"/>
                    <a:cs typeface="Times New Roman" panose="02020603050405020304" pitchFamily="18" charset="0"/>
                  </a:rPr>
                  <a:t> </a:t>
                </a:r>
                <a:r>
                  <a:rPr lang="en-US" dirty="0">
                    <a:solidFill>
                      <a:schemeClr val="bg2">
                        <a:lumMod val="90000"/>
                      </a:schemeClr>
                    </a:solidFill>
                    <a:latin typeface="Times New Roman" panose="02020603050405020304" pitchFamily="18" charset="0"/>
                    <a:cs typeface="Times New Roman" panose="02020603050405020304" pitchFamily="18" charset="0"/>
                  </a:rPr>
                  <a:t>as the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optimal</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weight</a:t>
                </a:r>
                <a:r>
                  <a:rPr lang="en-US" dirty="0">
                    <a:solidFill>
                      <a:schemeClr val="bg2">
                        <a:lumMod val="90000"/>
                      </a:schemeClr>
                    </a:solidFill>
                    <a:latin typeface="Times New Roman" panose="02020603050405020304" pitchFamily="18" charset="0"/>
                    <a:cs typeface="Times New Roman" panose="02020603050405020304" pitchFamily="18" charset="0"/>
                  </a:rPr>
                  <a:t>.</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(optional</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step)</a:t>
                </a:r>
                <a:endParaRPr lang="en-US" dirty="0">
                  <a:solidFill>
                    <a:schemeClr val="bg2">
                      <a:lumMod val="90000"/>
                    </a:schemeClr>
                  </a:solidFill>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    d. Update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to</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𝒘</m:t>
                        </m:r>
                      </m:e>
                      <m:sub>
                        <m:r>
                          <a:rPr lang="en-US" altLang="zh-CN" b="1" i="1" smtClean="0">
                            <a:latin typeface="Cambria Math" panose="02040503050406030204" pitchFamily="18" charset="0"/>
                            <a:cs typeface="Times New Roman" panose="02020603050405020304" pitchFamily="18" charset="0"/>
                          </a:rPr>
                          <m:t>𝒏𝒆𝒘</m:t>
                        </m:r>
                      </m:sub>
                    </m:sSub>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2. If the maximum number of iterations is reached, return the current value of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a:t>
                </a:r>
              </a:p>
              <a:p>
                <a:pPr>
                  <a:lnSpc>
                    <a:spcPct val="114000"/>
                  </a:lnSpc>
                </a:pPr>
                <a:r>
                  <a:rPr lang="en-US" altLang="zh-CN" b="1" dirty="0">
                    <a:latin typeface="Times New Roman" panose="02020603050405020304" pitchFamily="18" charset="0"/>
                    <a:cs typeface="Times New Roman" panose="02020603050405020304" pitchFamily="18" charset="0"/>
                  </a:rPr>
                  <a:t>End</a:t>
                </a:r>
                <a:endParaRPr lang="en-US" b="1" dirty="0">
                  <a:latin typeface="Times New Roman" panose="02020603050405020304" pitchFamily="18" charset="0"/>
                  <a:cs typeface="Times New Roman" panose="02020603050405020304" pitchFamily="18" charset="0"/>
                </a:endParaRPr>
              </a:p>
            </p:txBody>
          </p:sp>
        </mc:Choice>
        <mc:Fallback>
          <p:sp>
            <p:nvSpPr>
              <p:cNvPr id="8" name="TextBox 7">
                <a:extLst>
                  <a:ext uri="{FF2B5EF4-FFF2-40B4-BE49-F238E27FC236}">
                    <a16:creationId xmlns:a16="http://schemas.microsoft.com/office/drawing/2014/main" id="{33B7E8F9-C2DA-B596-14F8-E1F5BA017C66}"/>
                  </a:ext>
                </a:extLst>
              </p:cNvPr>
              <p:cNvSpPr txBox="1">
                <a:spLocks noRot="1" noChangeAspect="1" noMove="1" noResize="1" noEditPoints="1" noAdjustHandles="1" noChangeArrowheads="1" noChangeShapeType="1" noTextEdit="1"/>
              </p:cNvSpPr>
              <p:nvPr/>
            </p:nvSpPr>
            <p:spPr>
              <a:xfrm>
                <a:off x="873825" y="1534976"/>
                <a:ext cx="10515600" cy="4804329"/>
              </a:xfrm>
              <a:prstGeom prst="rect">
                <a:avLst/>
              </a:prstGeom>
              <a:blipFill>
                <a:blip r:embed="rId3"/>
                <a:stretch>
                  <a:fillRect l="-483" t="-263" b="-789"/>
                </a:stretch>
              </a:blipFill>
            </p:spPr>
            <p:txBody>
              <a:bodyPr/>
              <a:lstStyle/>
              <a:p>
                <a:r>
                  <a:rPr lang="en-US">
                    <a:noFill/>
                  </a:rPr>
                  <a:t> </a:t>
                </a:r>
              </a:p>
            </p:txBody>
          </p:sp>
        </mc:Fallback>
      </mc:AlternateContent>
    </p:spTree>
    <p:extLst>
      <p:ext uri="{BB962C8B-B14F-4D97-AF65-F5344CB8AC3E}">
        <p14:creationId xmlns:p14="http://schemas.microsoft.com/office/powerpoint/2010/main" val="51504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fade">
                                      <p:cBhvr>
                                        <p:cTn id="16" dur="500"/>
                                        <p:tgtEl>
                                          <p:spTgt spid="8">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animEffect transition="in" filter="fade">
                                      <p:cBhvr>
                                        <p:cTn id="39" dur="500"/>
                                        <p:tgtEl>
                                          <p:spTgt spid="8">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xEl>
                                              <p:pRg st="9" end="9"/>
                                            </p:txEl>
                                          </p:spTgt>
                                        </p:tgtEl>
                                        <p:attrNameLst>
                                          <p:attrName>style.visibility</p:attrName>
                                        </p:attrNameLst>
                                      </p:cBhvr>
                                      <p:to>
                                        <p:strVal val="visible"/>
                                      </p:to>
                                    </p:set>
                                    <p:animEffect transition="in" filter="fade">
                                      <p:cBhvr>
                                        <p:cTn id="44" dur="500"/>
                                        <p:tgtEl>
                                          <p:spTgt spid="8">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Effect transition="in" filter="fade">
                                      <p:cBhvr>
                                        <p:cTn id="49" dur="500"/>
                                        <p:tgtEl>
                                          <p:spTgt spid="8">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
                                            <p:txEl>
                                              <p:pRg st="11" end="11"/>
                                            </p:txEl>
                                          </p:spTgt>
                                        </p:tgtEl>
                                        <p:attrNameLst>
                                          <p:attrName>style.visibility</p:attrName>
                                        </p:attrNameLst>
                                      </p:cBhvr>
                                      <p:to>
                                        <p:strVal val="visible"/>
                                      </p:to>
                                    </p:set>
                                    <p:animEffect transition="in" filter="fade">
                                      <p:cBhvr>
                                        <p:cTn id="54" dur="500"/>
                                        <p:tgtEl>
                                          <p:spTgt spid="8">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
                                            <p:txEl>
                                              <p:pRg st="12" end="12"/>
                                            </p:txEl>
                                          </p:spTgt>
                                        </p:tgtEl>
                                        <p:attrNameLst>
                                          <p:attrName>style.visibility</p:attrName>
                                        </p:attrNameLst>
                                      </p:cBhvr>
                                      <p:to>
                                        <p:strVal val="visible"/>
                                      </p:to>
                                    </p:set>
                                    <p:animEffect transition="in" filter="fade">
                                      <p:cBhvr>
                                        <p:cTn id="59" dur="500"/>
                                        <p:tgtEl>
                                          <p:spTgt spid="8">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
                                            <p:txEl>
                                              <p:pRg st="13" end="13"/>
                                            </p:txEl>
                                          </p:spTgt>
                                        </p:tgtEl>
                                        <p:attrNameLst>
                                          <p:attrName>style.visibility</p:attrName>
                                        </p:attrNameLst>
                                      </p:cBhvr>
                                      <p:to>
                                        <p:strVal val="visible"/>
                                      </p:to>
                                    </p:set>
                                    <p:animEffect transition="in" filter="fade">
                                      <p:cBhvr>
                                        <p:cTn id="64" dur="500"/>
                                        <p:tgtEl>
                                          <p:spTgt spid="8">
                                            <p:txEl>
                                              <p:pRg st="13" end="1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8">
                                            <p:txEl>
                                              <p:pRg st="14" end="14"/>
                                            </p:txEl>
                                          </p:spTgt>
                                        </p:tgtEl>
                                        <p:attrNameLst>
                                          <p:attrName>style.visibility</p:attrName>
                                        </p:attrNameLst>
                                      </p:cBhvr>
                                      <p:to>
                                        <p:strVal val="visible"/>
                                      </p:to>
                                    </p:set>
                                    <p:animEffect transition="in" filter="fade">
                                      <p:cBhvr>
                                        <p:cTn id="69"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Review:</a:t>
            </a:r>
            <a:r>
              <a:rPr lang="zh-CN" altLang="en-US" dirty="0"/>
              <a:t> </a:t>
            </a:r>
            <a:r>
              <a:rPr lang="en-US" altLang="zh-CN" dirty="0"/>
              <a:t>Train a Model</a:t>
            </a:r>
            <a:endParaRPr lang="en-US" dirty="0"/>
          </a:p>
        </p:txBody>
      </p:sp>
      <p:grpSp>
        <p:nvGrpSpPr>
          <p:cNvPr id="9" name="Group 8">
            <a:extLst>
              <a:ext uri="{FF2B5EF4-FFF2-40B4-BE49-F238E27FC236}">
                <a16:creationId xmlns:a16="http://schemas.microsoft.com/office/drawing/2014/main" id="{9C269BE9-60B9-FCF5-8C96-57D7412CFC5A}"/>
              </a:ext>
            </a:extLst>
          </p:cNvPr>
          <p:cNvGrpSpPr/>
          <p:nvPr/>
        </p:nvGrpSpPr>
        <p:grpSpPr>
          <a:xfrm>
            <a:off x="838199" y="1564785"/>
            <a:ext cx="10515600" cy="4619039"/>
            <a:chOff x="968823" y="2509087"/>
            <a:chExt cx="10515600" cy="4619039"/>
          </a:xfrm>
        </p:grpSpPr>
        <p:sp>
          <p:nvSpPr>
            <p:cNvPr id="10" name="Rounded Rectangle 9">
              <a:extLst>
                <a:ext uri="{FF2B5EF4-FFF2-40B4-BE49-F238E27FC236}">
                  <a16:creationId xmlns:a16="http://schemas.microsoft.com/office/drawing/2014/main" id="{26444F8A-B67C-9552-D94A-C297D334C0BF}"/>
                </a:ext>
              </a:extLst>
            </p:cNvPr>
            <p:cNvSpPr/>
            <p:nvPr/>
          </p:nvSpPr>
          <p:spPr>
            <a:xfrm>
              <a:off x="968823" y="2509087"/>
              <a:ext cx="10515600" cy="4619039"/>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A2860187-7DF8-C717-11DE-F4C13A0A99EA}"/>
                </a:ext>
              </a:extLst>
            </p:cNvPr>
            <p:cNvSpPr txBox="1"/>
            <p:nvPr/>
          </p:nvSpPr>
          <p:spPr>
            <a:xfrm>
              <a:off x="1195227" y="2688141"/>
              <a:ext cx="9207553" cy="4031873"/>
            </a:xfrm>
            <a:prstGeom prst="rect">
              <a:avLst/>
            </a:prstGeom>
            <a:noFill/>
          </p:spPr>
          <p:txBody>
            <a:bodyPr wrap="square">
              <a:spAutoFit/>
            </a:bodyPr>
            <a:lstStyle/>
            <a:p>
              <a:pPr algn="l"/>
              <a:r>
                <a:rPr lang="en-US" sz="1600" b="0" i="0" u="none" strike="noStrike" dirty="0">
                  <a:solidFill>
                    <a:srgbClr val="000000"/>
                  </a:solidFill>
                  <a:effectLst/>
                  <a:latin typeface="Courier New" panose="02070309020205020404" pitchFamily="49" charset="0"/>
                </a:rPr>
                <a:t>model = </a:t>
              </a:r>
              <a:r>
                <a:rPr lang="en-US" sz="1600" b="0" i="0" u="none" strike="noStrike" dirty="0" err="1">
                  <a:solidFill>
                    <a:srgbClr val="000000"/>
                  </a:solidFill>
                  <a:effectLst/>
                  <a:latin typeface="Courier New" panose="02070309020205020404" pitchFamily="49" charset="0"/>
                </a:rPr>
                <a:t>SimpleNet</a:t>
              </a:r>
              <a:r>
                <a:rPr lang="en-US" sz="1600" b="0" i="0" u="none" strike="noStrike" dirty="0">
                  <a:solidFill>
                    <a:srgbClr val="000000"/>
                  </a:solidFill>
                  <a:effectLst/>
                  <a:latin typeface="Courier New" panose="02070309020205020404" pitchFamily="49" charset="0"/>
                </a:rPr>
                <a:t>()</a:t>
              </a:r>
              <a:endParaRPr lang="en-US" sz="1600" dirty="0">
                <a:solidFill>
                  <a:srgbClr val="000000"/>
                </a:solidFill>
                <a:latin typeface="Courier New" panose="02070309020205020404" pitchFamily="49" charset="0"/>
              </a:endParaRPr>
            </a:p>
            <a:p>
              <a:pPr algn="l"/>
              <a:r>
                <a:rPr lang="en-US" sz="1600" b="0" i="0" u="none" strike="noStrike" dirty="0" err="1">
                  <a:solidFill>
                    <a:srgbClr val="000000"/>
                  </a:solidFill>
                  <a:effectLst/>
                  <a:latin typeface="Courier New" panose="02070309020205020404" pitchFamily="49" charset="0"/>
                </a:rPr>
                <a:t>loss_function</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nn.CrossEntropyLoss</a:t>
              </a:r>
              <a:r>
                <a:rPr lang="en-US" sz="1600" b="0" i="0" u="none" strike="noStrike" dirty="0">
                  <a:solidFill>
                    <a:srgbClr val="000000"/>
                  </a:solidFill>
                  <a:effectLst/>
                  <a:latin typeface="Courier New" panose="02070309020205020404" pitchFamily="49" charset="0"/>
                </a:rPr>
                <a:t>()</a:t>
              </a:r>
            </a:p>
            <a:p>
              <a:pPr algn="l"/>
              <a:r>
                <a:rPr lang="en-US" sz="1600" b="0" i="0" u="none" strike="noStrike" dirty="0">
                  <a:solidFill>
                    <a:srgbClr val="000000"/>
                  </a:solidFill>
                  <a:effectLst/>
                  <a:latin typeface="Courier New" panose="02070309020205020404" pitchFamily="49" charset="0"/>
                </a:rPr>
                <a:t>optimizer = </a:t>
              </a:r>
              <a:r>
                <a:rPr lang="en-US" sz="1600" b="0" i="0" u="none" strike="noStrike" dirty="0" err="1">
                  <a:solidFill>
                    <a:srgbClr val="000000"/>
                  </a:solidFill>
                  <a:effectLst/>
                  <a:latin typeface="Courier New" panose="02070309020205020404" pitchFamily="49" charset="0"/>
                </a:rPr>
                <a:t>torch.optim.SGD</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model.parameters</a:t>
              </a:r>
              <a:r>
                <a:rPr lang="en-US" sz="1600" b="0" i="0" u="none" strike="noStrike" dirty="0">
                  <a:solidFill>
                    <a:srgbClr val="000000"/>
                  </a:solidFill>
                  <a:effectLst/>
                  <a:latin typeface="Courier New" panose="02070309020205020404" pitchFamily="49" charset="0"/>
                </a:rPr>
                <a:t>(), </a:t>
              </a:r>
              <a:r>
                <a:rPr lang="en-US" sz="1600" b="0" i="0" u="none" strike="noStrike" dirty="0" err="1">
                  <a:solidFill>
                    <a:srgbClr val="000000"/>
                  </a:solidFill>
                  <a:effectLst/>
                  <a:latin typeface="Courier New" panose="02070309020205020404" pitchFamily="49" charset="0"/>
                </a:rPr>
                <a:t>lr</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116644"/>
                  </a:solidFill>
                  <a:effectLst/>
                  <a:latin typeface="Courier New" panose="02070309020205020404" pitchFamily="49" charset="0"/>
                </a:rPr>
                <a:t>0.01</a:t>
              </a:r>
              <a:r>
                <a:rPr lang="en-US" sz="1600" b="0" i="0" u="none" strike="noStrike" dirty="0">
                  <a:solidFill>
                    <a:srgbClr val="000000"/>
                  </a:solidFill>
                  <a:effectLst/>
                  <a:latin typeface="Courier New" panose="02070309020205020404" pitchFamily="49" charset="0"/>
                </a:rPr>
                <a:t>)</a:t>
              </a:r>
            </a:p>
            <a:p>
              <a:pPr algn="l"/>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a:t>
              </a:r>
              <a:r>
                <a:rPr lang="en-US" altLang="zh-CN" sz="1600" dirty="0">
                  <a:solidFill>
                    <a:srgbClr val="008000"/>
                  </a:solidFill>
                  <a:latin typeface="Courier New" panose="02070309020205020404" pitchFamily="49" charset="0"/>
                </a:rPr>
                <a:t>Iteratively</a:t>
              </a:r>
              <a:r>
                <a:rPr lang="zh-CN" altLang="en-US" sz="1600" dirty="0">
                  <a:solidFill>
                    <a:srgbClr val="008000"/>
                  </a:solidFill>
                  <a:latin typeface="Courier New" panose="02070309020205020404" pitchFamily="49" charset="0"/>
                </a:rPr>
                <a:t> </a:t>
              </a:r>
              <a:r>
                <a:rPr lang="en-US" altLang="zh-CN" sz="1600" dirty="0">
                  <a:solidFill>
                    <a:srgbClr val="008000"/>
                  </a:solidFill>
                  <a:latin typeface="Courier New" panose="02070309020205020404" pitchFamily="49" charset="0"/>
                </a:rPr>
                <a:t>train</a:t>
              </a:r>
              <a:r>
                <a:rPr lang="zh-CN" altLang="en-US" sz="1600" dirty="0">
                  <a:solidFill>
                    <a:srgbClr val="008000"/>
                  </a:solidFill>
                  <a:latin typeface="Courier New" panose="02070309020205020404" pitchFamily="49" charset="0"/>
                </a:rPr>
                <a:t> </a:t>
              </a:r>
              <a:r>
                <a:rPr lang="en-US" altLang="zh-CN" sz="1600" dirty="0">
                  <a:solidFill>
                    <a:srgbClr val="008000"/>
                  </a:solidFill>
                  <a:latin typeface="Courier New" panose="02070309020205020404" pitchFamily="49" charset="0"/>
                </a:rPr>
                <a:t>the</a:t>
              </a:r>
              <a:r>
                <a:rPr lang="zh-CN" altLang="en-US" sz="1600" dirty="0">
                  <a:solidFill>
                    <a:srgbClr val="008000"/>
                  </a:solidFill>
                  <a:latin typeface="Courier New" panose="02070309020205020404" pitchFamily="49" charset="0"/>
                </a:rPr>
                <a:t> </a:t>
              </a:r>
              <a:r>
                <a:rPr lang="en-US" altLang="zh-CN" sz="1600" dirty="0">
                  <a:solidFill>
                    <a:srgbClr val="008000"/>
                  </a:solidFill>
                  <a:latin typeface="Courier New" panose="02070309020205020404" pitchFamily="49" charset="0"/>
                </a:rPr>
                <a:t>model</a:t>
              </a:r>
              <a:r>
                <a:rPr lang="zh-CN" altLang="en-US" sz="1600" dirty="0">
                  <a:solidFill>
                    <a:srgbClr val="008000"/>
                  </a:solidFill>
                  <a:latin typeface="Courier New" panose="02070309020205020404" pitchFamily="49" charset="0"/>
                </a:rPr>
                <a:t> </a:t>
              </a:r>
              <a:r>
                <a:rPr lang="en-US" altLang="zh-CN" sz="1600" dirty="0">
                  <a:solidFill>
                    <a:srgbClr val="008000"/>
                  </a:solidFill>
                  <a:latin typeface="Courier New" panose="02070309020205020404" pitchFamily="49" charset="0"/>
                </a:rPr>
                <a:t>on</a:t>
              </a:r>
              <a:r>
                <a:rPr lang="en-US" sz="1600" b="0" i="0" u="none" strike="noStrike" dirty="0">
                  <a:solidFill>
                    <a:srgbClr val="008000"/>
                  </a:solidFill>
                  <a:effectLst/>
                  <a:latin typeface="Courier New" panose="02070309020205020404" pitchFamily="49" charset="0"/>
                </a:rPr>
                <a:t> the dataset</a:t>
              </a:r>
              <a:endParaRPr lang="en-US" sz="1600" b="0" i="0" u="none" strike="noStrike" dirty="0">
                <a:solidFill>
                  <a:srgbClr val="000000"/>
                </a:solidFill>
                <a:effectLst/>
                <a:latin typeface="Courier New" panose="02070309020205020404" pitchFamily="49" charset="0"/>
              </a:endParaRPr>
            </a:p>
            <a:p>
              <a:pPr algn="l"/>
              <a:r>
                <a:rPr lang="en-US" sz="1600" b="0" i="0" u="none" strike="noStrike" dirty="0">
                  <a:solidFill>
                    <a:srgbClr val="AF00DB"/>
                  </a:solidFill>
                  <a:effectLst/>
                  <a:latin typeface="Courier New" panose="02070309020205020404" pitchFamily="49" charset="0"/>
                </a:rPr>
                <a:t>for</a:t>
              </a:r>
              <a:r>
                <a:rPr lang="en-US" sz="1600" b="0" i="0" u="none" strike="noStrike" dirty="0">
                  <a:solidFill>
                    <a:srgbClr val="000000"/>
                  </a:solidFill>
                  <a:effectLst/>
                  <a:latin typeface="Courier New" panose="02070309020205020404" pitchFamily="49" charset="0"/>
                </a:rPr>
                <a:t> epoch </a:t>
              </a:r>
              <a:r>
                <a:rPr lang="en-US" sz="1600" b="0" i="0" u="none" strike="noStrike" dirty="0">
                  <a:solidFill>
                    <a:srgbClr val="0000FF"/>
                  </a:solidFill>
                  <a:effectLst/>
                  <a:latin typeface="Courier New" panose="02070309020205020404" pitchFamily="49" charset="0"/>
                </a:rPr>
                <a:t>in</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795E26"/>
                  </a:solidFill>
                  <a:effectLst/>
                  <a:latin typeface="Courier New" panose="02070309020205020404" pitchFamily="49" charset="0"/>
                </a:rPr>
                <a:t>range</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num_epochs</a:t>
              </a:r>
              <a:r>
                <a:rPr lang="en-US" sz="1600" b="0" i="0" u="none" strike="noStrike" dirty="0">
                  <a:solidFill>
                    <a:srgbClr val="000000"/>
                  </a:solidFill>
                  <a:effectLst/>
                  <a:latin typeface="Courier New" panose="02070309020205020404" pitchFamily="49" charset="0"/>
                </a:rPr>
                <a:t>):</a:t>
              </a:r>
            </a:p>
            <a:p>
              <a:pPr lvl="1"/>
              <a:r>
                <a:rPr lang="en-US" sz="1600" b="0" i="0" u="none" strike="noStrike" dirty="0" err="1">
                  <a:solidFill>
                    <a:srgbClr val="000000"/>
                  </a:solidFill>
                  <a:effectLst/>
                  <a:latin typeface="Courier New" panose="02070309020205020404" pitchFamily="49" charset="0"/>
                </a:rPr>
                <a:t>running_loss</a:t>
              </a:r>
              <a:r>
                <a:rPr lang="en-US" sz="1600" b="0" i="0" u="none" strike="noStrike" dirty="0">
                  <a:solidFill>
                    <a:srgbClr val="000000"/>
                  </a:solidFill>
                  <a:effectLst/>
                  <a:latin typeface="Courier New" panose="02070309020205020404" pitchFamily="49" charset="0"/>
                </a:rPr>
                <a:t> = </a:t>
              </a:r>
              <a:r>
                <a:rPr lang="en-US" sz="1600" b="0" i="0" u="none" strike="noStrike" dirty="0">
                  <a:solidFill>
                    <a:srgbClr val="116644"/>
                  </a:solidFill>
                  <a:effectLst/>
                  <a:latin typeface="Courier New" panose="02070309020205020404" pitchFamily="49" charset="0"/>
                </a:rPr>
                <a:t>0.0</a:t>
              </a:r>
              <a:endParaRPr lang="en-US" sz="1600" b="0" i="0" u="none" strike="noStrike" dirty="0">
                <a:solidFill>
                  <a:srgbClr val="000000"/>
                </a:solidFill>
                <a:effectLst/>
                <a:latin typeface="Courier New" panose="02070309020205020404" pitchFamily="49" charset="0"/>
              </a:endParaRPr>
            </a:p>
            <a:p>
              <a:pPr lvl="1"/>
              <a:r>
                <a:rPr lang="en-US" sz="1600" b="0" i="0" u="none" strike="noStrike" dirty="0" err="1">
                  <a:solidFill>
                    <a:srgbClr val="000000"/>
                  </a:solidFill>
                  <a:effectLst/>
                  <a:latin typeface="Courier New" panose="02070309020205020404" pitchFamily="49" charset="0"/>
                </a:rPr>
                <a:t>optimizer.zero_grad</a:t>
              </a:r>
              <a:r>
                <a:rPr lang="en-US" sz="1600" b="0" i="0" u="none" strike="noStrike" dirty="0">
                  <a:solidFill>
                    <a:srgbClr val="000000"/>
                  </a:solidFill>
                  <a:effectLst/>
                  <a:latin typeface="Courier New" panose="02070309020205020404" pitchFamily="49" charset="0"/>
                </a:rPr>
                <a:t>()</a:t>
              </a:r>
            </a:p>
            <a:p>
              <a:pPr lvl="1"/>
              <a:r>
                <a:rPr lang="en-US" sz="1600" b="0" i="0" u="none" strike="noStrike" dirty="0">
                  <a:solidFill>
                    <a:srgbClr val="000000"/>
                  </a:solidFill>
                  <a:effectLst/>
                  <a:latin typeface="Courier New" panose="02070309020205020404" pitchFamily="49" charset="0"/>
                </a:rPr>
                <a:t>outputs = model(</a:t>
              </a:r>
              <a:r>
                <a:rPr lang="en-US" sz="1600" b="0" i="0" u="none" strike="noStrike" dirty="0" err="1">
                  <a:solidFill>
                    <a:srgbClr val="000000"/>
                  </a:solidFill>
                  <a:effectLst/>
                  <a:latin typeface="Courier New" panose="02070309020205020404" pitchFamily="49" charset="0"/>
                </a:rPr>
                <a:t>input_data</a:t>
              </a:r>
              <a:r>
                <a:rPr lang="en-US" sz="1600" b="0" i="0" u="none" strike="noStrike" dirty="0">
                  <a:solidFill>
                    <a:srgbClr val="000000"/>
                  </a:solidFill>
                  <a:effectLst/>
                  <a:latin typeface="Courier New" panose="02070309020205020404" pitchFamily="49" charset="0"/>
                </a:rPr>
                <a:t>)</a:t>
              </a:r>
            </a:p>
            <a:p>
              <a:pPr lvl="1"/>
              <a:r>
                <a:rPr lang="en-US" sz="1600" b="0" i="0" u="none" strike="noStrike" dirty="0">
                  <a:solidFill>
                    <a:srgbClr val="000000"/>
                  </a:solidFill>
                  <a:effectLst/>
                  <a:latin typeface="Courier New" panose="02070309020205020404" pitchFamily="49" charset="0"/>
                </a:rPr>
                <a:t>loss = </a:t>
              </a:r>
              <a:r>
                <a:rPr lang="en-US" sz="1600" b="0" i="0" u="none" strike="noStrike" dirty="0" err="1">
                  <a:solidFill>
                    <a:srgbClr val="000000"/>
                  </a:solidFill>
                  <a:effectLst/>
                  <a:latin typeface="Courier New" panose="02070309020205020404" pitchFamily="49" charset="0"/>
                </a:rPr>
                <a:t>loss_function</a:t>
              </a:r>
              <a:r>
                <a:rPr lang="en-US" sz="1600" b="0" i="0" u="none" strike="noStrike" dirty="0">
                  <a:solidFill>
                    <a:srgbClr val="000000"/>
                  </a:solidFill>
                  <a:effectLst/>
                  <a:latin typeface="Courier New" panose="02070309020205020404" pitchFamily="49" charset="0"/>
                </a:rPr>
                <a:t>(outputs, labels</a:t>
              </a:r>
              <a:r>
                <a:rPr lang="en-US" altLang="zh-CN" sz="1600" b="0" i="0" u="none" strike="noStrike" dirty="0">
                  <a:solidFill>
                    <a:srgbClr val="000000"/>
                  </a:solidFill>
                  <a:effectLst/>
                  <a:latin typeface="Courier New" panose="02070309020205020404" pitchFamily="49" charset="0"/>
                </a:rPr>
                <a:t>)</a:t>
              </a:r>
              <a:endParaRPr lang="en-US" sz="1600" b="0" i="0" u="none" strike="noStrike" dirty="0">
                <a:solidFill>
                  <a:srgbClr val="000000"/>
                </a:solidFill>
                <a:effectLst/>
                <a:latin typeface="Courier New" panose="02070309020205020404" pitchFamily="49" charset="0"/>
              </a:endParaRPr>
            </a:p>
            <a:p>
              <a:pPr lvl="1"/>
              <a:r>
                <a:rPr lang="en-US" sz="1600" b="0" i="0" u="none" strike="noStrike" dirty="0" err="1">
                  <a:solidFill>
                    <a:srgbClr val="000000"/>
                  </a:solidFill>
                  <a:effectLst/>
                  <a:latin typeface="Courier New" panose="02070309020205020404" pitchFamily="49" charset="0"/>
                </a:rPr>
                <a:t>loss.backward</a:t>
              </a:r>
              <a:r>
                <a:rPr lang="en-US" sz="1600" b="0" i="0" u="none" strike="noStrike" dirty="0">
                  <a:solidFill>
                    <a:srgbClr val="000000"/>
                  </a:solidFill>
                  <a:effectLst/>
                  <a:latin typeface="Courier New" panose="02070309020205020404" pitchFamily="49" charset="0"/>
                </a:rPr>
                <a:t>()</a:t>
              </a:r>
            </a:p>
            <a:p>
              <a:pPr lvl="1"/>
              <a:r>
                <a:rPr lang="en-US" sz="1600" b="0" i="0" u="none" strike="noStrike" dirty="0" err="1">
                  <a:solidFill>
                    <a:srgbClr val="000000"/>
                  </a:solidFill>
                  <a:effectLst/>
                  <a:latin typeface="Courier New" panose="02070309020205020404" pitchFamily="49" charset="0"/>
                </a:rPr>
                <a:t>optimizer.step</a:t>
              </a:r>
              <a:r>
                <a:rPr lang="en-US" sz="1600" b="0" i="0" u="none" strike="noStrike" dirty="0">
                  <a:solidFill>
                    <a:srgbClr val="000000"/>
                  </a:solidFill>
                  <a:effectLst/>
                  <a:latin typeface="Courier New" panose="02070309020205020404" pitchFamily="49" charset="0"/>
                </a:rPr>
                <a:t>()</a:t>
              </a:r>
            </a:p>
            <a:p>
              <a:pPr lvl="1"/>
              <a:br>
                <a:rPr lang="en-US" sz="1600" b="0" i="0" u="none" strike="noStrike" dirty="0">
                  <a:solidFill>
                    <a:srgbClr val="000000"/>
                  </a:solidFill>
                  <a:effectLst/>
                  <a:latin typeface="Courier New" panose="02070309020205020404" pitchFamily="49" charset="0"/>
                </a:rPr>
              </a:br>
              <a:r>
                <a:rPr lang="en-US" sz="1600" b="0" i="0" u="none" strike="noStrike" dirty="0">
                  <a:solidFill>
                    <a:srgbClr val="008000"/>
                  </a:solidFill>
                  <a:effectLst/>
                  <a:latin typeface="Courier New" panose="02070309020205020404" pitchFamily="49" charset="0"/>
                </a:rPr>
                <a:t># Print statistics</a:t>
              </a:r>
              <a:endParaRPr lang="en-US" sz="1600" b="0" i="0" u="none" strike="noStrike" dirty="0">
                <a:solidFill>
                  <a:srgbClr val="000000"/>
                </a:solidFill>
                <a:effectLst/>
                <a:latin typeface="Courier New" panose="02070309020205020404" pitchFamily="49" charset="0"/>
              </a:endParaRPr>
            </a:p>
            <a:p>
              <a:pPr lvl="1"/>
              <a:r>
                <a:rPr lang="en-US" sz="1600" b="0" i="0" u="none" strike="noStrike" dirty="0" err="1">
                  <a:solidFill>
                    <a:srgbClr val="000000"/>
                  </a:solidFill>
                  <a:effectLst/>
                  <a:latin typeface="Courier New" panose="02070309020205020404" pitchFamily="49" charset="0"/>
                </a:rPr>
                <a:t>running_loss</a:t>
              </a:r>
              <a:r>
                <a:rPr lang="en-US" sz="1600" b="0" i="0" u="none" strike="noStrike" dirty="0">
                  <a:solidFill>
                    <a:srgbClr val="000000"/>
                  </a:solidFill>
                  <a:effectLst/>
                  <a:latin typeface="Courier New" panose="02070309020205020404" pitchFamily="49" charset="0"/>
                </a:rPr>
                <a:t> += </a:t>
              </a:r>
              <a:r>
                <a:rPr lang="en-US" sz="1600" b="0" i="0" u="none" strike="noStrike" dirty="0" err="1">
                  <a:solidFill>
                    <a:srgbClr val="000000"/>
                  </a:solidFill>
                  <a:effectLst/>
                  <a:latin typeface="Courier New" panose="02070309020205020404" pitchFamily="49" charset="0"/>
                </a:rPr>
                <a:t>loss.item</a:t>
              </a:r>
              <a:r>
                <a:rPr lang="en-US" sz="1600" b="0" i="0" u="none" strike="noStrike" dirty="0">
                  <a:solidFill>
                    <a:srgbClr val="000000"/>
                  </a:solidFill>
                  <a:effectLst/>
                  <a:latin typeface="Courier New" panose="02070309020205020404" pitchFamily="49" charset="0"/>
                </a:rPr>
                <a:t>()</a:t>
              </a:r>
            </a:p>
            <a:p>
              <a:pPr lvl="1"/>
              <a:r>
                <a:rPr lang="en-US" sz="1600" b="0" i="0" u="none" strike="noStrike" dirty="0">
                  <a:solidFill>
                    <a:srgbClr val="795E26"/>
                  </a:solidFill>
                  <a:effectLst/>
                  <a:latin typeface="Courier New" panose="02070309020205020404" pitchFamily="49" charset="0"/>
                </a:rPr>
                <a:t>print</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FF"/>
                  </a:solidFill>
                  <a:effectLst/>
                  <a:latin typeface="Courier New" panose="02070309020205020404" pitchFamily="49" charset="0"/>
                </a:rPr>
                <a:t>f</a:t>
              </a:r>
              <a:r>
                <a:rPr lang="en-US" sz="1600" b="0" i="0" u="none" strike="noStrike" dirty="0" err="1">
                  <a:solidFill>
                    <a:srgbClr val="A31515"/>
                  </a:solidFill>
                  <a:effectLst/>
                  <a:latin typeface="Courier New" panose="02070309020205020404" pitchFamily="49" charset="0"/>
                </a:rPr>
                <a:t>"Epoch</a:t>
              </a:r>
              <a:r>
                <a:rPr lang="en-US" sz="1600" b="0" i="0" u="none" strike="noStrike" dirty="0">
                  <a:solidFill>
                    <a:srgbClr val="A31515"/>
                  </a:solidFill>
                  <a:effectLst/>
                  <a:latin typeface="Courier New" panose="02070309020205020404" pitchFamily="49" charset="0"/>
                </a:rPr>
                <a:t> </a:t>
              </a:r>
              <a:r>
                <a:rPr lang="en-US" sz="1600" b="0" i="0" u="none" strike="noStrike" dirty="0">
                  <a:solidFill>
                    <a:srgbClr val="000000"/>
                  </a:solidFill>
                  <a:effectLst/>
                  <a:latin typeface="Courier New" panose="02070309020205020404" pitchFamily="49" charset="0"/>
                </a:rPr>
                <a:t>{epoch + </a:t>
              </a:r>
              <a:r>
                <a:rPr lang="en-US" sz="1600" b="0" i="0" u="none" strike="noStrike" dirty="0">
                  <a:solidFill>
                    <a:srgbClr val="116644"/>
                  </a:solidFill>
                  <a:effectLst/>
                  <a:latin typeface="Courier New" panose="02070309020205020404" pitchFamily="49" charset="0"/>
                </a:rPr>
                <a:t>1</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A31515"/>
                  </a:solidFill>
                  <a:effectLst/>
                  <a:latin typeface="Courier New" panose="02070309020205020404" pitchFamily="49" charset="0"/>
                </a:rPr>
                <a:t>, Loss: </a:t>
              </a:r>
              <a:r>
                <a:rPr lang="en-US" sz="1600" b="0" i="0" u="none" strike="noStrike" dirty="0">
                  <a:solidFill>
                    <a:srgbClr val="000000"/>
                  </a:solidFill>
                  <a:effectLst/>
                  <a:latin typeface="Courier New" panose="02070309020205020404" pitchFamily="49" charset="0"/>
                </a:rPr>
                <a:t>{</a:t>
              </a:r>
              <a:r>
                <a:rPr lang="en-US" sz="1600" b="0" i="0" u="none" strike="noStrike" dirty="0" err="1">
                  <a:solidFill>
                    <a:srgbClr val="000000"/>
                  </a:solidFill>
                  <a:effectLst/>
                  <a:latin typeface="Courier New" panose="02070309020205020404" pitchFamily="49" charset="0"/>
                </a:rPr>
                <a:t>running_loss</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A31515"/>
                  </a:solidFill>
                  <a:effectLst/>
                  <a:latin typeface="Courier New" panose="02070309020205020404" pitchFamily="49" charset="0"/>
                </a:rPr>
                <a:t>"</a:t>
              </a:r>
              <a:r>
                <a:rPr lang="en-US" sz="1600" b="0" i="0" u="none" strike="noStrike" dirty="0">
                  <a:solidFill>
                    <a:srgbClr val="000000"/>
                  </a:solidFill>
                  <a:effectLst/>
                  <a:latin typeface="Courier New" panose="02070309020205020404" pitchFamily="49" charset="0"/>
                </a:rPr>
                <a:t>)</a:t>
              </a:r>
            </a:p>
          </p:txBody>
        </p:sp>
      </p:grpSp>
    </p:spTree>
    <p:extLst>
      <p:ext uri="{BB962C8B-B14F-4D97-AF65-F5344CB8AC3E}">
        <p14:creationId xmlns:p14="http://schemas.microsoft.com/office/powerpoint/2010/main" val="362726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Gradient</a:t>
            </a:r>
            <a:r>
              <a:rPr lang="zh-CN" altLang="en-US" dirty="0"/>
              <a:t> </a:t>
            </a:r>
            <a:r>
              <a:rPr lang="en-US" altLang="zh-CN" dirty="0"/>
              <a:t>Descent</a:t>
            </a:r>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3B7E8F9-C2DA-B596-14F8-E1F5BA017C66}"/>
                  </a:ext>
                </a:extLst>
              </p:cNvPr>
              <p:cNvSpPr txBox="1"/>
              <p:nvPr/>
            </p:nvSpPr>
            <p:spPr>
              <a:xfrm>
                <a:off x="873825" y="1534976"/>
                <a:ext cx="10515600" cy="4804329"/>
              </a:xfrm>
              <a:prstGeom prst="rect">
                <a:avLst/>
              </a:prstGeom>
              <a:noFill/>
            </p:spPr>
            <p:txBody>
              <a:bodyPr wrap="square">
                <a:spAutoFit/>
              </a:bodyPr>
              <a:lstStyle/>
              <a:p>
                <a:pPr>
                  <a:lnSpc>
                    <a:spcPct val="114000"/>
                  </a:lnSpc>
                </a:pPr>
                <a:r>
                  <a:rPr lang="en-US" b="1" dirty="0">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nput</a:t>
                </a:r>
                <a:r>
                  <a:rPr lang="en-US" b="1"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Choose a starting point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(initial guess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usually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from</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𝒩</m:t>
                    </m:r>
                    <m:r>
                      <a:rPr lang="en-US" altLang="zh-CN" b="0" i="1" smtClean="0">
                        <a:latin typeface="Cambria Math" panose="02040503050406030204" pitchFamily="18" charset="0"/>
                        <a:cs typeface="Times New Roman" panose="02020603050405020304" pitchFamily="18" charset="0"/>
                      </a:rPr>
                      <m:t>(0,</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𝜎</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Set the learning rate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𝛼</m:t>
                    </m:r>
                  </m:oMath>
                </a14:m>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small positive number).</a:t>
                </a:r>
              </a:p>
              <a:p>
                <a:pPr lvl="1">
                  <a:lnSpc>
                    <a:spcPct val="114000"/>
                  </a:lnSpc>
                </a:pPr>
                <a:r>
                  <a:rPr lang="en-US" dirty="0">
                    <a:solidFill>
                      <a:schemeClr val="bg2">
                        <a:lumMod val="90000"/>
                      </a:schemeClr>
                    </a:solidFill>
                    <a:latin typeface="Times New Roman" panose="02020603050405020304" pitchFamily="18" charset="0"/>
                    <a:cs typeface="Times New Roman" panose="02020603050405020304" pitchFamily="18" charset="0"/>
                  </a:rPr>
                  <a:t>Define a small positive number </a:t>
                </a:r>
                <a14:m>
                  <m:oMath xmlns:m="http://schemas.openxmlformats.org/officeDocument/2006/math">
                    <m:r>
                      <a:rPr lang="en-US" altLang="zh-CN" b="0" i="1" smtClean="0">
                        <a:solidFill>
                          <a:schemeClr val="bg2">
                            <a:lumMod val="90000"/>
                          </a:schemeClr>
                        </a:solidFill>
                        <a:latin typeface="Cambria Math" panose="02040503050406030204" pitchFamily="18" charset="0"/>
                        <a:cs typeface="Times New Roman" panose="02020603050405020304" pitchFamily="18" charset="0"/>
                      </a:rPr>
                      <m:t>𝜀</m:t>
                    </m:r>
                  </m:oMath>
                </a14:m>
                <a:r>
                  <a:rPr lang="en-US" dirty="0">
                    <a:solidFill>
                      <a:schemeClr val="bg2">
                        <a:lumMod val="90000"/>
                      </a:schemeClr>
                    </a:solidFill>
                    <a:latin typeface="Times New Roman" panose="02020603050405020304" pitchFamily="18" charset="0"/>
                    <a:cs typeface="Times New Roman" panose="02020603050405020304" pitchFamily="18" charset="0"/>
                  </a:rPr>
                  <a:t> as the convergence threshold</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(optional)</a:t>
                </a:r>
                <a:r>
                  <a:rPr lang="en-US" dirty="0">
                    <a:solidFill>
                      <a:schemeClr val="bg2">
                        <a:lumMod val="90000"/>
                      </a:schemeClr>
                    </a:solidFill>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Set a maximum number of iterations, </a:t>
                </a:r>
                <a14:m>
                  <m:oMath xmlns:m="http://schemas.openxmlformats.org/officeDocument/2006/math">
                    <m:r>
                      <a:rPr lang="en-US" sz="1700" i="1" dirty="0" smtClean="0">
                        <a:latin typeface="Cambria Math" panose="02040503050406030204" pitchFamily="18" charset="0"/>
                        <a:cs typeface="Times New Roman" panose="02020603050405020304" pitchFamily="18" charset="0"/>
                      </a:rPr>
                      <m:t>𝑚𝑎𝑥</m:t>
                    </m:r>
                    <m:r>
                      <a:rPr lang="en-US" sz="1700" i="1" dirty="0" smtClean="0">
                        <a:latin typeface="Cambria Math" panose="02040503050406030204" pitchFamily="18" charset="0"/>
                        <a:cs typeface="Times New Roman" panose="02020603050405020304" pitchFamily="18" charset="0"/>
                      </a:rPr>
                      <m:t>⁡_</m:t>
                    </m:r>
                    <m:r>
                      <a:rPr lang="en-US" sz="1700" i="1" dirty="0" smtClean="0">
                        <a:latin typeface="Cambria Math" panose="02040503050406030204" pitchFamily="18" charset="0"/>
                        <a:cs typeface="Times New Roman" panose="02020603050405020304" pitchFamily="18" charset="0"/>
                      </a:rPr>
                      <m:t>𝑖𝑡𝑒𝑟𝑠</m:t>
                    </m:r>
                  </m:oMath>
                </a14:m>
                <a:r>
                  <a:rPr lang="en-US" dirty="0">
                    <a:latin typeface="Times New Roman" panose="02020603050405020304" pitchFamily="18" charset="0"/>
                    <a:cs typeface="Times New Roman" panose="02020603050405020304" pitchFamily="18" charset="0"/>
                  </a:rPr>
                  <a:t>.</a:t>
                </a:r>
              </a:p>
              <a:p>
                <a:pPr>
                  <a:lnSpc>
                    <a:spcPct val="114000"/>
                  </a:lnSpc>
                </a:pPr>
                <a:r>
                  <a:rPr lang="en-US" altLang="zh-CN" b="1" dirty="0">
                    <a:latin typeface="Times New Roman" panose="02020603050405020304" pitchFamily="18" charset="0"/>
                    <a:cs typeface="Times New Roman" panose="02020603050405020304" pitchFamily="18" charset="0"/>
                  </a:rPr>
                  <a:t>Output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𝒘</m:t>
                        </m:r>
                      </m:e>
                      <m:sup>
                        <m:r>
                          <a:rPr lang="zh-CN" altLang="en-US" b="1" i="1" smtClean="0">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minimum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function</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oMath>
                </a14:m>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nSpc>
                    <a:spcPct val="114000"/>
                  </a:lnSpc>
                </a:pPr>
                <a:r>
                  <a:rPr lang="en-US" altLang="zh-CN" b="1" dirty="0">
                    <a:latin typeface="Times New Roman" panose="02020603050405020304" pitchFamily="18" charset="0"/>
                    <a:cs typeface="Times New Roman" panose="02020603050405020304" pitchFamily="18" charset="0"/>
                  </a:rPr>
                  <a:t>Begin</a:t>
                </a:r>
                <a:endParaRPr lang="en-US" b="1"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or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𝑘</m:t>
                    </m:r>
                  </m:oMath>
                </a14:m>
                <a:r>
                  <a:rPr lang="en-US" dirty="0">
                    <a:latin typeface="Times New Roman" panose="02020603050405020304" pitchFamily="18" charset="0"/>
                    <a:cs typeface="Times New Roman" panose="02020603050405020304" pitchFamily="18" charset="0"/>
                  </a:rPr>
                  <a:t> from 1 to </a:t>
                </a:r>
                <a14:m>
                  <m:oMath xmlns:m="http://schemas.openxmlformats.org/officeDocument/2006/math">
                    <m:r>
                      <a:rPr lang="en-US" sz="1700" i="1" dirty="0" smtClean="0">
                        <a:latin typeface="Cambria Math" panose="02040503050406030204" pitchFamily="18" charset="0"/>
                        <a:cs typeface="Times New Roman" panose="02020603050405020304" pitchFamily="18" charset="0"/>
                      </a:rPr>
                      <m:t>𝑚𝑎𝑥</m:t>
                    </m:r>
                    <m:r>
                      <a:rPr lang="en-US" sz="1700" i="1" dirty="0" smtClean="0">
                        <a:latin typeface="Cambria Math" panose="02040503050406030204" pitchFamily="18" charset="0"/>
                        <a:cs typeface="Times New Roman" panose="02020603050405020304" pitchFamily="18" charset="0"/>
                      </a:rPr>
                      <m:t>⁡_</m:t>
                    </m:r>
                    <m:r>
                      <a:rPr lang="en-US" sz="1700" i="1" dirty="0" smtClean="0">
                        <a:latin typeface="Cambria Math" panose="02040503050406030204" pitchFamily="18" charset="0"/>
                        <a:cs typeface="Times New Roman" panose="02020603050405020304" pitchFamily="18" charset="0"/>
                      </a:rPr>
                      <m:t>𝑖𝑡𝑒𝑟𝑠</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    a. Compute the gradient </a:t>
                </a:r>
                <a14:m>
                  <m:oMath xmlns:m="http://schemas.openxmlformats.org/officeDocument/2006/math">
                    <m:r>
                      <m:rPr>
                        <m:sty m:val="p"/>
                      </m:rP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𝑓</m:t>
                    </m:r>
                    <m:r>
                      <a:rPr lang="en-US" i="1" dirty="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𝒘</m:t>
                    </m:r>
                    <m:r>
                      <a:rPr lang="en-US" i="1" dirty="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partial derivatives of the function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oMath>
                </a14:m>
                <a:r>
                  <a:rPr lang="en-US" dirty="0">
                    <a:latin typeface="Times New Roman" panose="02020603050405020304" pitchFamily="18" charset="0"/>
                    <a:cs typeface="Times New Roman" panose="02020603050405020304" pitchFamily="18" charset="0"/>
                  </a:rPr>
                  <a:t> at </a:t>
                </a:r>
                <a:r>
                  <a:rPr lang="en-US" altLang="zh-CN" dirty="0">
                    <a:latin typeface="Times New Roman" panose="02020603050405020304" pitchFamily="18" charset="0"/>
                    <a:cs typeface="Times New Roman" panose="02020603050405020304" pitchFamily="18" charset="0"/>
                  </a:rPr>
                  <a:t>point</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    b. Update the </a:t>
                </a:r>
                <a:r>
                  <a:rPr lang="en-US" altLang="zh-CN" dirty="0">
                    <a:latin typeface="Times New Roman" panose="02020603050405020304" pitchFamily="18" charset="0"/>
                    <a:cs typeface="Times New Roman" panose="02020603050405020304" pitchFamily="18" charset="0"/>
                  </a:rPr>
                  <a:t>weight</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by moving in the opposite direction of the gradient</a:t>
                </a:r>
                <a:r>
                  <a:rPr lang="en-US" altLang="zh-C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dirty="0" smtClean="0">
                            <a:latin typeface="Cambria Math" panose="02040503050406030204" pitchFamily="18" charset="0"/>
                            <a:cs typeface="Times New Roman" panose="02020603050405020304" pitchFamily="18" charset="0"/>
                          </a:rPr>
                        </m:ctrlPr>
                      </m:sSubPr>
                      <m:e>
                        <m:r>
                          <a:rPr lang="en-US" altLang="zh-CN" b="1" i="1" dirty="0" smtClean="0">
                            <a:latin typeface="Cambria Math" panose="02040503050406030204" pitchFamily="18" charset="0"/>
                            <a:cs typeface="Times New Roman" panose="02020603050405020304" pitchFamily="18" charset="0"/>
                          </a:rPr>
                          <m:t>𝒘</m:t>
                        </m:r>
                      </m:e>
                      <m:sub>
                        <m:r>
                          <a:rPr lang="en-US" altLang="zh-CN" b="1" i="1" dirty="0" smtClean="0">
                            <a:latin typeface="Cambria Math" panose="02040503050406030204" pitchFamily="18" charset="0"/>
                            <a:cs typeface="Times New Roman" panose="02020603050405020304" pitchFamily="18" charset="0"/>
                          </a:rPr>
                          <m:t>𝒏𝒆𝒘</m:t>
                        </m:r>
                      </m:sub>
                    </m:sSub>
                    <m:r>
                      <a:rPr lang="en-US" i="1" dirty="0">
                        <a:latin typeface="Cambria Math" panose="02040503050406030204" pitchFamily="18" charset="0"/>
                        <a:cs typeface="Times New Roman" panose="02020603050405020304" pitchFamily="18" charset="0"/>
                      </a:rPr>
                      <m:t> = </m:t>
                    </m:r>
                    <m:r>
                      <a:rPr lang="en-US" altLang="zh-CN" b="1" i="1" dirty="0" smtClean="0">
                        <a:latin typeface="Cambria Math" panose="02040503050406030204" pitchFamily="18" charset="0"/>
                        <a:cs typeface="Times New Roman" panose="02020603050405020304" pitchFamily="18" charset="0"/>
                      </a:rPr>
                      <m:t>𝒘</m:t>
                    </m:r>
                    <m:r>
                      <a:rPr lang="en-US" i="1" dirty="0" smtClean="0">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𝛼</m:t>
                    </m:r>
                    <m:r>
                      <a:rPr lang="en-US" i="1" dirty="0">
                        <a:latin typeface="Cambria Math" panose="02040503050406030204" pitchFamily="18" charset="0"/>
                        <a:cs typeface="Times New Roman" panose="02020603050405020304" pitchFamily="18" charset="0"/>
                      </a:rPr>
                      <m:t> ∗</m:t>
                    </m:r>
                    <m:r>
                      <m:rPr>
                        <m:sty m:val="p"/>
                      </m:rPr>
                      <a:rPr lang="en-US" i="1" dirty="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𝑓</m:t>
                    </m:r>
                    <m:r>
                      <a:rPr lang="en-US"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𝒘</m:t>
                    </m:r>
                    <m:r>
                      <a:rPr lang="en-US" i="1" dirty="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    c. </a:t>
                </a:r>
                <a:r>
                  <a:rPr lang="en-US" dirty="0">
                    <a:solidFill>
                      <a:schemeClr val="bg2">
                        <a:lumMod val="90000"/>
                      </a:schemeClr>
                    </a:solidFill>
                    <a:latin typeface="Times New Roman" panose="02020603050405020304" pitchFamily="18" charset="0"/>
                    <a:cs typeface="Times New Roman" panose="02020603050405020304" pitchFamily="18" charset="0"/>
                  </a:rPr>
                  <a:t>If the change in the function value is small enough (i.e., </a:t>
                </a:r>
                <a14:m>
                  <m:oMath xmlns:m="http://schemas.openxmlformats.org/officeDocument/2006/math">
                    <m:r>
                      <a:rPr lang="en-US" i="1" dirty="0" smtClean="0">
                        <a:solidFill>
                          <a:schemeClr val="bg2">
                            <a:lumMod val="90000"/>
                          </a:schemeClr>
                        </a:solidFill>
                        <a:latin typeface="Cambria Math" panose="02040503050406030204" pitchFamily="18" charset="0"/>
                        <a:cs typeface="Times New Roman" panose="02020603050405020304" pitchFamily="18" charset="0"/>
                      </a:rPr>
                      <m:t>|</m:t>
                    </m:r>
                    <m:r>
                      <a:rPr lang="en-US" i="1" dirty="0" smtClean="0">
                        <a:solidFill>
                          <a:schemeClr val="bg2">
                            <a:lumMod val="90000"/>
                          </a:schemeClr>
                        </a:solidFill>
                        <a:latin typeface="Cambria Math" panose="02040503050406030204" pitchFamily="18" charset="0"/>
                        <a:cs typeface="Times New Roman" panose="02020603050405020304" pitchFamily="18" charset="0"/>
                      </a:rPr>
                      <m:t>𝑓</m:t>
                    </m:r>
                    <m:r>
                      <a:rPr lang="en-US" i="1" dirty="0" smtClean="0">
                        <a:solidFill>
                          <a:schemeClr val="bg2">
                            <a:lumMod val="90000"/>
                          </a:schemeClr>
                        </a:solidFill>
                        <a:latin typeface="Cambria Math" panose="02040503050406030204" pitchFamily="18" charset="0"/>
                        <a:cs typeface="Times New Roman" panose="02020603050405020304" pitchFamily="18" charset="0"/>
                      </a:rPr>
                      <m:t>(</m:t>
                    </m:r>
                    <m:sSub>
                      <m:sSubPr>
                        <m:ctrlP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ctrlPr>
                      </m:sSubPr>
                      <m:e>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e>
                      <m:sub>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𝒏𝒆𝒘</m:t>
                        </m:r>
                      </m:sub>
                    </m:sSub>
                    <m:r>
                      <a:rPr lang="en-US" i="1" dirty="0">
                        <a:solidFill>
                          <a:schemeClr val="bg2">
                            <a:lumMod val="90000"/>
                          </a:schemeClr>
                        </a:solidFill>
                        <a:latin typeface="Cambria Math" panose="02040503050406030204" pitchFamily="18" charset="0"/>
                        <a:cs typeface="Times New Roman" panose="02020603050405020304" pitchFamily="18" charset="0"/>
                      </a:rPr>
                      <m:t>) − </m:t>
                    </m:r>
                    <m:r>
                      <a:rPr lang="en-US" i="1" dirty="0">
                        <a:solidFill>
                          <a:schemeClr val="bg2">
                            <a:lumMod val="90000"/>
                          </a:schemeClr>
                        </a:solidFill>
                        <a:latin typeface="Cambria Math" panose="02040503050406030204" pitchFamily="18" charset="0"/>
                        <a:cs typeface="Times New Roman" panose="02020603050405020304" pitchFamily="18" charset="0"/>
                      </a:rPr>
                      <m:t>𝑓</m:t>
                    </m:r>
                    <m:r>
                      <a:rPr lang="en-US" i="1" dirty="0">
                        <a:solidFill>
                          <a:schemeClr val="bg2">
                            <a:lumMod val="90000"/>
                          </a:schemeClr>
                        </a:solidFill>
                        <a:latin typeface="Cambria Math" panose="02040503050406030204" pitchFamily="18" charset="0"/>
                        <a:cs typeface="Times New Roman" panose="02020603050405020304" pitchFamily="18" charset="0"/>
                      </a:rPr>
                      <m:t>(</m:t>
                    </m:r>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r>
                      <a:rPr lang="en-US" i="1" dirty="0">
                        <a:solidFill>
                          <a:schemeClr val="bg2">
                            <a:lumMod val="90000"/>
                          </a:schemeClr>
                        </a:solidFill>
                        <a:latin typeface="Cambria Math" panose="02040503050406030204" pitchFamily="18" charset="0"/>
                        <a:cs typeface="Times New Roman" panose="02020603050405020304" pitchFamily="18" charset="0"/>
                      </a:rPr>
                      <m:t>)| &lt;</m:t>
                    </m:r>
                    <m:r>
                      <a:rPr lang="en-US" altLang="zh-CN" b="0" i="1" dirty="0" smtClean="0">
                        <a:solidFill>
                          <a:schemeClr val="bg2">
                            <a:lumMod val="90000"/>
                          </a:schemeClr>
                        </a:solidFill>
                        <a:latin typeface="Cambria Math" panose="02040503050406030204" pitchFamily="18" charset="0"/>
                        <a:cs typeface="Times New Roman" panose="02020603050405020304" pitchFamily="18" charset="0"/>
                      </a:rPr>
                      <m:t>𝜀</m:t>
                    </m:r>
                  </m:oMath>
                </a14:m>
                <a:r>
                  <a:rPr lang="en-US" dirty="0">
                    <a:solidFill>
                      <a:schemeClr val="bg2">
                        <a:lumMod val="90000"/>
                      </a:schemeClr>
                    </a:solidFill>
                    <a:latin typeface="Times New Roman" panose="02020603050405020304" pitchFamily="18" charset="0"/>
                    <a:cs typeface="Times New Roman" panose="02020603050405020304" pitchFamily="18" charset="0"/>
                  </a:rPr>
                  <a:t>), then</a:t>
                </a:r>
                <a:r>
                  <a:rPr lang="en-US" altLang="zh-CN" dirty="0">
                    <a:solidFill>
                      <a:schemeClr val="bg2">
                        <a:lumMod val="90000"/>
                      </a:schemeClr>
                    </a:solidFill>
                    <a:latin typeface="Times New Roman" panose="02020603050405020304" pitchFamily="18" charset="0"/>
                    <a:cs typeface="Times New Roman" panose="02020603050405020304" pitchFamily="18" charset="0"/>
                  </a:rPr>
                  <a:t>:</a:t>
                </a:r>
              </a:p>
              <a:p>
                <a:pPr lvl="1">
                  <a:lnSpc>
                    <a:spcPct val="114000"/>
                  </a:lnSpc>
                </a:pPr>
                <a:r>
                  <a:rPr 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s</a:t>
                </a:r>
                <a:r>
                  <a:rPr lang="en-US" dirty="0">
                    <a:solidFill>
                      <a:schemeClr val="bg2">
                        <a:lumMod val="90000"/>
                      </a:schemeClr>
                    </a:solidFill>
                    <a:latin typeface="Times New Roman" panose="02020603050405020304" pitchFamily="18" charset="0"/>
                    <a:cs typeface="Times New Roman" panose="02020603050405020304" pitchFamily="18" charset="0"/>
                  </a:rPr>
                  <a:t>top and return </a:t>
                </a:r>
                <a14:m>
                  <m:oMath xmlns:m="http://schemas.openxmlformats.org/officeDocument/2006/math">
                    <m:sSub>
                      <m:sSubPr>
                        <m:ctrlP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ctrlPr>
                      </m:sSubPr>
                      <m:e>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e>
                      <m:sub>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𝒏𝒆𝒘</m:t>
                        </m:r>
                      </m:sub>
                    </m:sSub>
                  </m:oMath>
                </a14:m>
                <a:r>
                  <a:rPr lang="en-US" b="1" dirty="0">
                    <a:solidFill>
                      <a:schemeClr val="bg2">
                        <a:lumMod val="90000"/>
                      </a:schemeClr>
                    </a:solidFill>
                    <a:latin typeface="Times New Roman" panose="02020603050405020304" pitchFamily="18" charset="0"/>
                    <a:cs typeface="Times New Roman" panose="02020603050405020304" pitchFamily="18" charset="0"/>
                  </a:rPr>
                  <a:t> </a:t>
                </a:r>
                <a:r>
                  <a:rPr lang="en-US" dirty="0">
                    <a:solidFill>
                      <a:schemeClr val="bg2">
                        <a:lumMod val="90000"/>
                      </a:schemeClr>
                    </a:solidFill>
                    <a:latin typeface="Times New Roman" panose="02020603050405020304" pitchFamily="18" charset="0"/>
                    <a:cs typeface="Times New Roman" panose="02020603050405020304" pitchFamily="18" charset="0"/>
                  </a:rPr>
                  <a:t>as the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optimal</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weight</a:t>
                </a:r>
                <a:r>
                  <a:rPr lang="en-US" dirty="0">
                    <a:solidFill>
                      <a:schemeClr val="bg2">
                        <a:lumMod val="90000"/>
                      </a:schemeClr>
                    </a:solidFill>
                    <a:latin typeface="Times New Roman" panose="02020603050405020304" pitchFamily="18" charset="0"/>
                    <a:cs typeface="Times New Roman" panose="02020603050405020304" pitchFamily="18" charset="0"/>
                  </a:rPr>
                  <a:t>.</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(optional</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step)</a:t>
                </a:r>
                <a:endParaRPr lang="en-US" dirty="0">
                  <a:solidFill>
                    <a:schemeClr val="bg2">
                      <a:lumMod val="90000"/>
                    </a:schemeClr>
                  </a:solidFill>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    d. Update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to</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𝒘</m:t>
                        </m:r>
                      </m:e>
                      <m:sub>
                        <m:r>
                          <a:rPr lang="en-US" altLang="zh-CN" b="1" i="1" smtClean="0">
                            <a:latin typeface="Cambria Math" panose="02040503050406030204" pitchFamily="18" charset="0"/>
                            <a:cs typeface="Times New Roman" panose="02020603050405020304" pitchFamily="18" charset="0"/>
                          </a:rPr>
                          <m:t>𝒏𝒆𝒘</m:t>
                        </m:r>
                      </m:sub>
                    </m:sSub>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2. If the maximum number of iterations is reached, return the current value of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a:t>
                </a:r>
              </a:p>
              <a:p>
                <a:pPr>
                  <a:lnSpc>
                    <a:spcPct val="114000"/>
                  </a:lnSpc>
                </a:pPr>
                <a:r>
                  <a:rPr lang="en-US" altLang="zh-CN" b="1" dirty="0">
                    <a:latin typeface="Times New Roman" panose="02020603050405020304" pitchFamily="18" charset="0"/>
                    <a:cs typeface="Times New Roman" panose="02020603050405020304" pitchFamily="18" charset="0"/>
                  </a:rPr>
                  <a:t>End</a:t>
                </a:r>
                <a:endParaRPr lang="en-US" b="1" dirty="0">
                  <a:latin typeface="Times New Roman" panose="02020603050405020304" pitchFamily="18" charset="0"/>
                  <a:cs typeface="Times New Roman" panose="02020603050405020304" pitchFamily="18" charset="0"/>
                </a:endParaRPr>
              </a:p>
            </p:txBody>
          </p:sp>
        </mc:Choice>
        <mc:Fallback>
          <p:sp>
            <p:nvSpPr>
              <p:cNvPr id="8" name="TextBox 7">
                <a:extLst>
                  <a:ext uri="{FF2B5EF4-FFF2-40B4-BE49-F238E27FC236}">
                    <a16:creationId xmlns:a16="http://schemas.microsoft.com/office/drawing/2014/main" id="{33B7E8F9-C2DA-B596-14F8-E1F5BA017C66}"/>
                  </a:ext>
                </a:extLst>
              </p:cNvPr>
              <p:cNvSpPr txBox="1">
                <a:spLocks noRot="1" noChangeAspect="1" noMove="1" noResize="1" noEditPoints="1" noAdjustHandles="1" noChangeArrowheads="1" noChangeShapeType="1" noTextEdit="1"/>
              </p:cNvSpPr>
              <p:nvPr/>
            </p:nvSpPr>
            <p:spPr>
              <a:xfrm>
                <a:off x="873825" y="1534976"/>
                <a:ext cx="10515600" cy="4804329"/>
              </a:xfrm>
              <a:prstGeom prst="rect">
                <a:avLst/>
              </a:prstGeom>
              <a:blipFill>
                <a:blip r:embed="rId3"/>
                <a:stretch>
                  <a:fillRect l="-483" t="-263" b="-78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91B626B-811B-9399-A801-92DE087BB51D}"/>
              </a:ext>
            </a:extLst>
          </p:cNvPr>
          <p:cNvGrpSpPr/>
          <p:nvPr/>
        </p:nvGrpSpPr>
        <p:grpSpPr>
          <a:xfrm>
            <a:off x="7885215" y="1631313"/>
            <a:ext cx="3634838" cy="629392"/>
            <a:chOff x="7790212" y="1591294"/>
            <a:chExt cx="3634838" cy="629392"/>
          </a:xfrm>
        </p:grpSpPr>
        <p:sp>
          <p:nvSpPr>
            <p:cNvPr id="11" name="Rounded Rectangle 10">
              <a:extLst>
                <a:ext uri="{FF2B5EF4-FFF2-40B4-BE49-F238E27FC236}">
                  <a16:creationId xmlns:a16="http://schemas.microsoft.com/office/drawing/2014/main" id="{C000EBF4-AFB8-C994-9702-4487751928D4}"/>
                </a:ext>
              </a:extLst>
            </p:cNvPr>
            <p:cNvSpPr/>
            <p:nvPr/>
          </p:nvSpPr>
          <p:spPr>
            <a:xfrm>
              <a:off x="7790212" y="1591294"/>
              <a:ext cx="3634838" cy="629392"/>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42FE467-7BF3-5866-177A-1005FA559656}"/>
                </a:ext>
              </a:extLst>
            </p:cNvPr>
            <p:cNvSpPr txBox="1"/>
            <p:nvPr/>
          </p:nvSpPr>
          <p:spPr>
            <a:xfrm>
              <a:off x="7879413" y="1690688"/>
              <a:ext cx="3438762" cy="461665"/>
            </a:xfrm>
            <a:prstGeom prst="rect">
              <a:avLst/>
            </a:prstGeom>
            <a:noFill/>
          </p:spPr>
          <p:txBody>
            <a:bodyPr wrap="none" rtlCol="0">
              <a:spAutoFit/>
            </a:bodyPr>
            <a:lstStyle/>
            <a:p>
              <a:pPr algn="l"/>
              <a:r>
                <a:rPr lang="en-US" sz="1200" b="1" i="0" u="none" strike="noStrike" dirty="0">
                  <a:solidFill>
                    <a:srgbClr val="008000"/>
                  </a:solidFill>
                  <a:effectLst/>
                  <a:latin typeface="Courier New" panose="02070309020205020404" pitchFamily="49" charset="0"/>
                </a:rPr>
                <a:t># Create an instance of the network</a:t>
              </a:r>
              <a:endParaRPr lang="en-US" sz="1200" b="1" i="0" u="none" strike="noStrike" dirty="0">
                <a:solidFill>
                  <a:srgbClr val="000000"/>
                </a:solidFill>
                <a:effectLst/>
                <a:latin typeface="Courier New" panose="02070309020205020404" pitchFamily="49" charset="0"/>
              </a:endParaRPr>
            </a:p>
            <a:p>
              <a:pPr algn="l"/>
              <a:r>
                <a:rPr lang="en-US" sz="1200" b="1" i="0" u="none" strike="noStrike" dirty="0">
                  <a:solidFill>
                    <a:srgbClr val="000000"/>
                  </a:solidFill>
                  <a:effectLst/>
                  <a:latin typeface="Courier New" panose="02070309020205020404" pitchFamily="49" charset="0"/>
                </a:rPr>
                <a:t>model = </a:t>
              </a:r>
              <a:r>
                <a:rPr lang="en-US" sz="1200" b="1" i="0" u="none" strike="noStrike" dirty="0" err="1">
                  <a:solidFill>
                    <a:srgbClr val="000000"/>
                  </a:solidFill>
                  <a:effectLst/>
                  <a:latin typeface="Courier New" panose="02070309020205020404" pitchFamily="49" charset="0"/>
                </a:rPr>
                <a:t>SimpleNet</a:t>
              </a:r>
              <a:r>
                <a:rPr lang="en-US" sz="1200" b="1" i="0" u="none" strike="noStrike" dirty="0">
                  <a:solidFill>
                    <a:srgbClr val="000000"/>
                  </a:solidFill>
                  <a:effectLst/>
                  <a:latin typeface="Courier New" panose="02070309020205020404" pitchFamily="49" charset="0"/>
                </a:rPr>
                <a:t>()</a:t>
              </a:r>
              <a:endParaRPr lang="en-US" sz="1200" b="1" dirty="0"/>
            </a:p>
          </p:txBody>
        </p:sp>
      </p:grpSp>
      <p:cxnSp>
        <p:nvCxnSpPr>
          <p:cNvPr id="18" name="Straight Arrow Connector 17">
            <a:extLst>
              <a:ext uri="{FF2B5EF4-FFF2-40B4-BE49-F238E27FC236}">
                <a16:creationId xmlns:a16="http://schemas.microsoft.com/office/drawing/2014/main" id="{D4F40FD3-BC1D-6B70-428A-D97C926DF7F1}"/>
              </a:ext>
            </a:extLst>
          </p:cNvPr>
          <p:cNvCxnSpPr/>
          <p:nvPr/>
        </p:nvCxnSpPr>
        <p:spPr>
          <a:xfrm>
            <a:off x="7350826" y="2054431"/>
            <a:ext cx="498764" cy="0"/>
          </a:xfrm>
          <a:prstGeom prst="straightConnector1">
            <a:avLst/>
          </a:prstGeom>
          <a:ln w="28575">
            <a:solidFill>
              <a:srgbClr val="4B9CD3"/>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9D1138B-655F-498A-0E9A-0E86ACC72CE1}"/>
              </a:ext>
            </a:extLst>
          </p:cNvPr>
          <p:cNvSpPr txBox="1"/>
          <p:nvPr/>
        </p:nvSpPr>
        <p:spPr>
          <a:xfrm>
            <a:off x="7885215" y="2406548"/>
            <a:ext cx="3670463" cy="1323439"/>
          </a:xfrm>
          <a:prstGeom prst="rect">
            <a:avLst/>
          </a:prstGeom>
          <a:noFill/>
        </p:spPr>
        <p:txBody>
          <a:bodyPr wrap="square" rtlCol="0">
            <a:spAutoFit/>
          </a:bodyPr>
          <a:lstStyle/>
          <a:p>
            <a:r>
              <a:rPr lang="en-US" altLang="zh-CN" sz="1600" dirty="0">
                <a:solidFill>
                  <a:srgbClr val="4B9CD3"/>
                </a:solidFill>
                <a:latin typeface="Times New Roman" panose="02020603050405020304" pitchFamily="18" charset="0"/>
                <a:cs typeface="Times New Roman" panose="02020603050405020304" pitchFamily="18" charset="0"/>
              </a:rPr>
              <a:t>When</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a</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new</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instance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of</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the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network</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was</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created,</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the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__</a:t>
            </a:r>
            <a:r>
              <a:rPr lang="en-US" altLang="zh-CN" sz="1600" dirty="0" err="1">
                <a:solidFill>
                  <a:srgbClr val="4B9CD3"/>
                </a:solidFill>
                <a:latin typeface="Times New Roman" panose="02020603050405020304" pitchFamily="18" charset="0"/>
                <a:cs typeface="Times New Roman" panose="02020603050405020304" pitchFamily="18" charset="0"/>
              </a:rPr>
              <a:t>init</a:t>
            </a:r>
            <a:r>
              <a:rPr lang="en-US" altLang="zh-CN" sz="1600" dirty="0">
                <a:solidFill>
                  <a:srgbClr val="4B9CD3"/>
                </a:solidFill>
                <a:latin typeface="Times New Roman" panose="02020603050405020304" pitchFamily="18" charset="0"/>
                <a:cs typeface="Times New Roman" panose="02020603050405020304" pitchFamily="18" charset="0"/>
              </a:rPr>
              <a:t>__ method within</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err="1">
                <a:solidFill>
                  <a:srgbClr val="4B9CD3"/>
                </a:solidFill>
                <a:latin typeface="Times New Roman" panose="02020603050405020304" pitchFamily="18" charset="0"/>
                <a:cs typeface="Times New Roman" panose="02020603050405020304" pitchFamily="18" charset="0"/>
              </a:rPr>
              <a:t>SimpleNet</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class</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will</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be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automatically</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executed.</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The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initialization</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of</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the</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weights</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is</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thus</a:t>
            </a:r>
            <a:r>
              <a:rPr lang="zh-CN" altLang="en-US" sz="1600" dirty="0">
                <a:solidFill>
                  <a:srgbClr val="4B9CD3"/>
                </a:solidFill>
                <a:latin typeface="Times New Roman" panose="02020603050405020304" pitchFamily="18" charset="0"/>
                <a:cs typeface="Times New Roman" panose="02020603050405020304" pitchFamily="18" charset="0"/>
              </a:rPr>
              <a:t> </a:t>
            </a:r>
            <a:r>
              <a:rPr lang="en-US" altLang="zh-CN" sz="1600" dirty="0">
                <a:solidFill>
                  <a:srgbClr val="4B9CD3"/>
                </a:solidFill>
                <a:latin typeface="Times New Roman" panose="02020603050405020304" pitchFamily="18" charset="0"/>
                <a:cs typeface="Times New Roman" panose="02020603050405020304" pitchFamily="18" charset="0"/>
              </a:rPr>
              <a:t>implemented.</a:t>
            </a:r>
            <a:endParaRPr lang="en-US" sz="1600" dirty="0">
              <a:solidFill>
                <a:srgbClr val="4B9CD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843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Gradient</a:t>
            </a:r>
            <a:r>
              <a:rPr lang="zh-CN" altLang="en-US" dirty="0"/>
              <a:t> </a:t>
            </a:r>
            <a:r>
              <a:rPr lang="en-US" altLang="zh-CN" dirty="0"/>
              <a:t>Descent</a:t>
            </a:r>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3B7E8F9-C2DA-B596-14F8-E1F5BA017C66}"/>
                  </a:ext>
                </a:extLst>
              </p:cNvPr>
              <p:cNvSpPr txBox="1"/>
              <p:nvPr/>
            </p:nvSpPr>
            <p:spPr>
              <a:xfrm>
                <a:off x="873825" y="1534976"/>
                <a:ext cx="10515600" cy="4804329"/>
              </a:xfrm>
              <a:prstGeom prst="rect">
                <a:avLst/>
              </a:prstGeom>
              <a:noFill/>
            </p:spPr>
            <p:txBody>
              <a:bodyPr wrap="square">
                <a:spAutoFit/>
              </a:bodyPr>
              <a:lstStyle/>
              <a:p>
                <a:pPr>
                  <a:lnSpc>
                    <a:spcPct val="114000"/>
                  </a:lnSpc>
                </a:pPr>
                <a:r>
                  <a:rPr lang="en-US" b="1" dirty="0">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nput</a:t>
                </a:r>
                <a:r>
                  <a:rPr lang="en-US" b="1"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Choose a starting point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(initial guess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usually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from</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𝒩</m:t>
                    </m:r>
                    <m:r>
                      <a:rPr lang="en-US" altLang="zh-CN" b="0" i="1" smtClean="0">
                        <a:latin typeface="Cambria Math" panose="02040503050406030204" pitchFamily="18" charset="0"/>
                        <a:cs typeface="Times New Roman" panose="02020603050405020304" pitchFamily="18" charset="0"/>
                      </a:rPr>
                      <m:t>(0,</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𝜎</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Set the learning rate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𝛼</m:t>
                    </m:r>
                  </m:oMath>
                </a14:m>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small positive number).</a:t>
                </a:r>
              </a:p>
              <a:p>
                <a:pPr lvl="1">
                  <a:lnSpc>
                    <a:spcPct val="114000"/>
                  </a:lnSpc>
                </a:pPr>
                <a:r>
                  <a:rPr lang="en-US" dirty="0">
                    <a:solidFill>
                      <a:schemeClr val="bg2">
                        <a:lumMod val="90000"/>
                      </a:schemeClr>
                    </a:solidFill>
                    <a:latin typeface="Times New Roman" panose="02020603050405020304" pitchFamily="18" charset="0"/>
                    <a:cs typeface="Times New Roman" panose="02020603050405020304" pitchFamily="18" charset="0"/>
                  </a:rPr>
                  <a:t>Define a small positive number </a:t>
                </a:r>
                <a14:m>
                  <m:oMath xmlns:m="http://schemas.openxmlformats.org/officeDocument/2006/math">
                    <m:r>
                      <a:rPr lang="en-US" altLang="zh-CN" b="0" i="1" smtClean="0">
                        <a:solidFill>
                          <a:schemeClr val="bg2">
                            <a:lumMod val="90000"/>
                          </a:schemeClr>
                        </a:solidFill>
                        <a:latin typeface="Cambria Math" panose="02040503050406030204" pitchFamily="18" charset="0"/>
                        <a:cs typeface="Times New Roman" panose="02020603050405020304" pitchFamily="18" charset="0"/>
                      </a:rPr>
                      <m:t>𝜀</m:t>
                    </m:r>
                  </m:oMath>
                </a14:m>
                <a:r>
                  <a:rPr lang="en-US" dirty="0">
                    <a:solidFill>
                      <a:schemeClr val="bg2">
                        <a:lumMod val="90000"/>
                      </a:schemeClr>
                    </a:solidFill>
                    <a:latin typeface="Times New Roman" panose="02020603050405020304" pitchFamily="18" charset="0"/>
                    <a:cs typeface="Times New Roman" panose="02020603050405020304" pitchFamily="18" charset="0"/>
                  </a:rPr>
                  <a:t> as the convergence threshold</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(optional)</a:t>
                </a:r>
                <a:r>
                  <a:rPr lang="en-US" dirty="0">
                    <a:solidFill>
                      <a:schemeClr val="bg2">
                        <a:lumMod val="90000"/>
                      </a:schemeClr>
                    </a:solidFill>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Set a maximum number of iterations, </a:t>
                </a:r>
                <a14:m>
                  <m:oMath xmlns:m="http://schemas.openxmlformats.org/officeDocument/2006/math">
                    <m:r>
                      <a:rPr lang="en-US" sz="1700" i="1" dirty="0" smtClean="0">
                        <a:latin typeface="Cambria Math" panose="02040503050406030204" pitchFamily="18" charset="0"/>
                        <a:cs typeface="Times New Roman" panose="02020603050405020304" pitchFamily="18" charset="0"/>
                      </a:rPr>
                      <m:t>𝑚𝑎𝑥</m:t>
                    </m:r>
                    <m:r>
                      <a:rPr lang="en-US" sz="1700" i="1" dirty="0" smtClean="0">
                        <a:latin typeface="Cambria Math" panose="02040503050406030204" pitchFamily="18" charset="0"/>
                        <a:cs typeface="Times New Roman" panose="02020603050405020304" pitchFamily="18" charset="0"/>
                      </a:rPr>
                      <m:t>⁡_</m:t>
                    </m:r>
                    <m:r>
                      <a:rPr lang="en-US" sz="1700" i="1" dirty="0" smtClean="0">
                        <a:latin typeface="Cambria Math" panose="02040503050406030204" pitchFamily="18" charset="0"/>
                        <a:cs typeface="Times New Roman" panose="02020603050405020304" pitchFamily="18" charset="0"/>
                      </a:rPr>
                      <m:t>𝑖𝑡𝑒𝑟𝑠</m:t>
                    </m:r>
                  </m:oMath>
                </a14:m>
                <a:r>
                  <a:rPr lang="en-US" dirty="0">
                    <a:latin typeface="Times New Roman" panose="02020603050405020304" pitchFamily="18" charset="0"/>
                    <a:cs typeface="Times New Roman" panose="02020603050405020304" pitchFamily="18" charset="0"/>
                  </a:rPr>
                  <a:t>.</a:t>
                </a:r>
              </a:p>
              <a:p>
                <a:pPr>
                  <a:lnSpc>
                    <a:spcPct val="114000"/>
                  </a:lnSpc>
                </a:pPr>
                <a:r>
                  <a:rPr lang="en-US" altLang="zh-CN" b="1" dirty="0">
                    <a:latin typeface="Times New Roman" panose="02020603050405020304" pitchFamily="18" charset="0"/>
                    <a:cs typeface="Times New Roman" panose="02020603050405020304" pitchFamily="18" charset="0"/>
                  </a:rPr>
                  <a:t>Output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𝒘</m:t>
                        </m:r>
                      </m:e>
                      <m:sup>
                        <m:r>
                          <a:rPr lang="zh-CN" altLang="en-US" b="1" i="1" smtClean="0">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minimum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function</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oMath>
                </a14:m>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nSpc>
                    <a:spcPct val="114000"/>
                  </a:lnSpc>
                </a:pPr>
                <a:r>
                  <a:rPr lang="en-US" altLang="zh-CN" b="1" dirty="0">
                    <a:latin typeface="Times New Roman" panose="02020603050405020304" pitchFamily="18" charset="0"/>
                    <a:cs typeface="Times New Roman" panose="02020603050405020304" pitchFamily="18" charset="0"/>
                  </a:rPr>
                  <a:t>Begin</a:t>
                </a:r>
                <a:endParaRPr lang="en-US" b="1"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or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𝑘</m:t>
                    </m:r>
                  </m:oMath>
                </a14:m>
                <a:r>
                  <a:rPr lang="en-US" dirty="0">
                    <a:latin typeface="Times New Roman" panose="02020603050405020304" pitchFamily="18" charset="0"/>
                    <a:cs typeface="Times New Roman" panose="02020603050405020304" pitchFamily="18" charset="0"/>
                  </a:rPr>
                  <a:t> from 1 to </a:t>
                </a:r>
                <a14:m>
                  <m:oMath xmlns:m="http://schemas.openxmlformats.org/officeDocument/2006/math">
                    <m:r>
                      <a:rPr lang="en-US" sz="1700" i="1" dirty="0" smtClean="0">
                        <a:latin typeface="Cambria Math" panose="02040503050406030204" pitchFamily="18" charset="0"/>
                        <a:cs typeface="Times New Roman" panose="02020603050405020304" pitchFamily="18" charset="0"/>
                      </a:rPr>
                      <m:t>𝑚𝑎𝑥</m:t>
                    </m:r>
                    <m:r>
                      <a:rPr lang="en-US" sz="1700" i="1" dirty="0" smtClean="0">
                        <a:latin typeface="Cambria Math" panose="02040503050406030204" pitchFamily="18" charset="0"/>
                        <a:cs typeface="Times New Roman" panose="02020603050405020304" pitchFamily="18" charset="0"/>
                      </a:rPr>
                      <m:t>⁡_</m:t>
                    </m:r>
                    <m:r>
                      <a:rPr lang="en-US" sz="1700" i="1" dirty="0" smtClean="0">
                        <a:latin typeface="Cambria Math" panose="02040503050406030204" pitchFamily="18" charset="0"/>
                        <a:cs typeface="Times New Roman" panose="02020603050405020304" pitchFamily="18" charset="0"/>
                      </a:rPr>
                      <m:t>𝑖𝑡𝑒𝑟𝑠</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    a. Compute the gradient </a:t>
                </a:r>
                <a14:m>
                  <m:oMath xmlns:m="http://schemas.openxmlformats.org/officeDocument/2006/math">
                    <m:r>
                      <m:rPr>
                        <m:sty m:val="p"/>
                      </m:rP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𝑓</m:t>
                    </m:r>
                    <m:r>
                      <a:rPr lang="en-US" i="1" dirty="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𝒘</m:t>
                    </m:r>
                    <m:r>
                      <a:rPr lang="en-US" i="1" dirty="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partial derivatives of the function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oMath>
                </a14:m>
                <a:r>
                  <a:rPr lang="en-US" dirty="0">
                    <a:latin typeface="Times New Roman" panose="02020603050405020304" pitchFamily="18" charset="0"/>
                    <a:cs typeface="Times New Roman" panose="02020603050405020304" pitchFamily="18" charset="0"/>
                  </a:rPr>
                  <a:t> at </a:t>
                </a:r>
                <a:r>
                  <a:rPr lang="en-US" altLang="zh-CN" dirty="0">
                    <a:latin typeface="Times New Roman" panose="02020603050405020304" pitchFamily="18" charset="0"/>
                    <a:cs typeface="Times New Roman" panose="02020603050405020304" pitchFamily="18" charset="0"/>
                  </a:rPr>
                  <a:t>point</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    b. Update the </a:t>
                </a:r>
                <a:r>
                  <a:rPr lang="en-US" altLang="zh-CN" dirty="0">
                    <a:latin typeface="Times New Roman" panose="02020603050405020304" pitchFamily="18" charset="0"/>
                    <a:cs typeface="Times New Roman" panose="02020603050405020304" pitchFamily="18" charset="0"/>
                  </a:rPr>
                  <a:t>weight</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by moving in the opposite direction of the gradient</a:t>
                </a:r>
                <a:r>
                  <a:rPr lang="en-US" altLang="zh-C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dirty="0" smtClean="0">
                            <a:latin typeface="Cambria Math" panose="02040503050406030204" pitchFamily="18" charset="0"/>
                            <a:cs typeface="Times New Roman" panose="02020603050405020304" pitchFamily="18" charset="0"/>
                          </a:rPr>
                        </m:ctrlPr>
                      </m:sSubPr>
                      <m:e>
                        <m:r>
                          <a:rPr lang="en-US" altLang="zh-CN" b="1" i="1" dirty="0" smtClean="0">
                            <a:latin typeface="Cambria Math" panose="02040503050406030204" pitchFamily="18" charset="0"/>
                            <a:cs typeface="Times New Roman" panose="02020603050405020304" pitchFamily="18" charset="0"/>
                          </a:rPr>
                          <m:t>𝒘</m:t>
                        </m:r>
                      </m:e>
                      <m:sub>
                        <m:r>
                          <a:rPr lang="en-US" altLang="zh-CN" b="1" i="1" dirty="0" smtClean="0">
                            <a:latin typeface="Cambria Math" panose="02040503050406030204" pitchFamily="18" charset="0"/>
                            <a:cs typeface="Times New Roman" panose="02020603050405020304" pitchFamily="18" charset="0"/>
                          </a:rPr>
                          <m:t>𝒏𝒆𝒘</m:t>
                        </m:r>
                      </m:sub>
                    </m:sSub>
                    <m:r>
                      <a:rPr lang="en-US" i="1" dirty="0">
                        <a:latin typeface="Cambria Math" panose="02040503050406030204" pitchFamily="18" charset="0"/>
                        <a:cs typeface="Times New Roman" panose="02020603050405020304" pitchFamily="18" charset="0"/>
                      </a:rPr>
                      <m:t> = </m:t>
                    </m:r>
                    <m:r>
                      <a:rPr lang="en-US" altLang="zh-CN" b="1" i="1" dirty="0" smtClean="0">
                        <a:latin typeface="Cambria Math" panose="02040503050406030204" pitchFamily="18" charset="0"/>
                        <a:cs typeface="Times New Roman" panose="02020603050405020304" pitchFamily="18" charset="0"/>
                      </a:rPr>
                      <m:t>𝒘</m:t>
                    </m:r>
                    <m:r>
                      <a:rPr lang="en-US" i="1" dirty="0" smtClean="0">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𝛼</m:t>
                    </m:r>
                    <m:r>
                      <a:rPr lang="en-US" i="1" dirty="0">
                        <a:latin typeface="Cambria Math" panose="02040503050406030204" pitchFamily="18" charset="0"/>
                        <a:cs typeface="Times New Roman" panose="02020603050405020304" pitchFamily="18" charset="0"/>
                      </a:rPr>
                      <m:t> ∗</m:t>
                    </m:r>
                    <m:r>
                      <m:rPr>
                        <m:sty m:val="p"/>
                      </m:rPr>
                      <a:rPr lang="en-US" i="1" dirty="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𝑓</m:t>
                    </m:r>
                    <m:r>
                      <a:rPr lang="en-US"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𝒘</m:t>
                    </m:r>
                    <m:r>
                      <a:rPr lang="en-US" i="1" dirty="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    c. </a:t>
                </a:r>
                <a:r>
                  <a:rPr lang="en-US" dirty="0">
                    <a:solidFill>
                      <a:schemeClr val="bg2">
                        <a:lumMod val="90000"/>
                      </a:schemeClr>
                    </a:solidFill>
                    <a:latin typeface="Times New Roman" panose="02020603050405020304" pitchFamily="18" charset="0"/>
                    <a:cs typeface="Times New Roman" panose="02020603050405020304" pitchFamily="18" charset="0"/>
                  </a:rPr>
                  <a:t>If the change in the function value is small enough (i.e., </a:t>
                </a:r>
                <a14:m>
                  <m:oMath xmlns:m="http://schemas.openxmlformats.org/officeDocument/2006/math">
                    <m:r>
                      <a:rPr lang="en-US" i="1" dirty="0" smtClean="0">
                        <a:solidFill>
                          <a:schemeClr val="bg2">
                            <a:lumMod val="90000"/>
                          </a:schemeClr>
                        </a:solidFill>
                        <a:latin typeface="Cambria Math" panose="02040503050406030204" pitchFamily="18" charset="0"/>
                        <a:cs typeface="Times New Roman" panose="02020603050405020304" pitchFamily="18" charset="0"/>
                      </a:rPr>
                      <m:t>|</m:t>
                    </m:r>
                    <m:r>
                      <a:rPr lang="en-US" i="1" dirty="0" smtClean="0">
                        <a:solidFill>
                          <a:schemeClr val="bg2">
                            <a:lumMod val="90000"/>
                          </a:schemeClr>
                        </a:solidFill>
                        <a:latin typeface="Cambria Math" panose="02040503050406030204" pitchFamily="18" charset="0"/>
                        <a:cs typeface="Times New Roman" panose="02020603050405020304" pitchFamily="18" charset="0"/>
                      </a:rPr>
                      <m:t>𝑓</m:t>
                    </m:r>
                    <m:r>
                      <a:rPr lang="en-US" i="1" dirty="0" smtClean="0">
                        <a:solidFill>
                          <a:schemeClr val="bg2">
                            <a:lumMod val="90000"/>
                          </a:schemeClr>
                        </a:solidFill>
                        <a:latin typeface="Cambria Math" panose="02040503050406030204" pitchFamily="18" charset="0"/>
                        <a:cs typeface="Times New Roman" panose="02020603050405020304" pitchFamily="18" charset="0"/>
                      </a:rPr>
                      <m:t>(</m:t>
                    </m:r>
                    <m:sSub>
                      <m:sSubPr>
                        <m:ctrlP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ctrlPr>
                      </m:sSubPr>
                      <m:e>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e>
                      <m:sub>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𝒏𝒆𝒘</m:t>
                        </m:r>
                      </m:sub>
                    </m:sSub>
                    <m:r>
                      <a:rPr lang="en-US" i="1" dirty="0">
                        <a:solidFill>
                          <a:schemeClr val="bg2">
                            <a:lumMod val="90000"/>
                          </a:schemeClr>
                        </a:solidFill>
                        <a:latin typeface="Cambria Math" panose="02040503050406030204" pitchFamily="18" charset="0"/>
                        <a:cs typeface="Times New Roman" panose="02020603050405020304" pitchFamily="18" charset="0"/>
                      </a:rPr>
                      <m:t>) − </m:t>
                    </m:r>
                    <m:r>
                      <a:rPr lang="en-US" i="1" dirty="0">
                        <a:solidFill>
                          <a:schemeClr val="bg2">
                            <a:lumMod val="90000"/>
                          </a:schemeClr>
                        </a:solidFill>
                        <a:latin typeface="Cambria Math" panose="02040503050406030204" pitchFamily="18" charset="0"/>
                        <a:cs typeface="Times New Roman" panose="02020603050405020304" pitchFamily="18" charset="0"/>
                      </a:rPr>
                      <m:t>𝑓</m:t>
                    </m:r>
                    <m:r>
                      <a:rPr lang="en-US" i="1" dirty="0">
                        <a:solidFill>
                          <a:schemeClr val="bg2">
                            <a:lumMod val="90000"/>
                          </a:schemeClr>
                        </a:solidFill>
                        <a:latin typeface="Cambria Math" panose="02040503050406030204" pitchFamily="18" charset="0"/>
                        <a:cs typeface="Times New Roman" panose="02020603050405020304" pitchFamily="18" charset="0"/>
                      </a:rPr>
                      <m:t>(</m:t>
                    </m:r>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r>
                      <a:rPr lang="en-US" i="1" dirty="0">
                        <a:solidFill>
                          <a:schemeClr val="bg2">
                            <a:lumMod val="90000"/>
                          </a:schemeClr>
                        </a:solidFill>
                        <a:latin typeface="Cambria Math" panose="02040503050406030204" pitchFamily="18" charset="0"/>
                        <a:cs typeface="Times New Roman" panose="02020603050405020304" pitchFamily="18" charset="0"/>
                      </a:rPr>
                      <m:t>)| &lt;</m:t>
                    </m:r>
                    <m:r>
                      <a:rPr lang="en-US" altLang="zh-CN" b="0" i="1" dirty="0" smtClean="0">
                        <a:solidFill>
                          <a:schemeClr val="bg2">
                            <a:lumMod val="90000"/>
                          </a:schemeClr>
                        </a:solidFill>
                        <a:latin typeface="Cambria Math" panose="02040503050406030204" pitchFamily="18" charset="0"/>
                        <a:cs typeface="Times New Roman" panose="02020603050405020304" pitchFamily="18" charset="0"/>
                      </a:rPr>
                      <m:t>𝜀</m:t>
                    </m:r>
                  </m:oMath>
                </a14:m>
                <a:r>
                  <a:rPr lang="en-US" dirty="0">
                    <a:solidFill>
                      <a:schemeClr val="bg2">
                        <a:lumMod val="90000"/>
                      </a:schemeClr>
                    </a:solidFill>
                    <a:latin typeface="Times New Roman" panose="02020603050405020304" pitchFamily="18" charset="0"/>
                    <a:cs typeface="Times New Roman" panose="02020603050405020304" pitchFamily="18" charset="0"/>
                  </a:rPr>
                  <a:t>), then</a:t>
                </a:r>
                <a:r>
                  <a:rPr lang="en-US" altLang="zh-CN" dirty="0">
                    <a:solidFill>
                      <a:schemeClr val="bg2">
                        <a:lumMod val="90000"/>
                      </a:schemeClr>
                    </a:solidFill>
                    <a:latin typeface="Times New Roman" panose="02020603050405020304" pitchFamily="18" charset="0"/>
                    <a:cs typeface="Times New Roman" panose="02020603050405020304" pitchFamily="18" charset="0"/>
                  </a:rPr>
                  <a:t>:</a:t>
                </a:r>
              </a:p>
              <a:p>
                <a:pPr lvl="1">
                  <a:lnSpc>
                    <a:spcPct val="114000"/>
                  </a:lnSpc>
                </a:pPr>
                <a:r>
                  <a:rPr 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s</a:t>
                </a:r>
                <a:r>
                  <a:rPr lang="en-US" dirty="0">
                    <a:solidFill>
                      <a:schemeClr val="bg2">
                        <a:lumMod val="90000"/>
                      </a:schemeClr>
                    </a:solidFill>
                    <a:latin typeface="Times New Roman" panose="02020603050405020304" pitchFamily="18" charset="0"/>
                    <a:cs typeface="Times New Roman" panose="02020603050405020304" pitchFamily="18" charset="0"/>
                  </a:rPr>
                  <a:t>top and return </a:t>
                </a:r>
                <a14:m>
                  <m:oMath xmlns:m="http://schemas.openxmlformats.org/officeDocument/2006/math">
                    <m:sSub>
                      <m:sSubPr>
                        <m:ctrlP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ctrlPr>
                      </m:sSubPr>
                      <m:e>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e>
                      <m:sub>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𝒏𝒆𝒘</m:t>
                        </m:r>
                      </m:sub>
                    </m:sSub>
                  </m:oMath>
                </a14:m>
                <a:r>
                  <a:rPr lang="en-US" b="1" dirty="0">
                    <a:solidFill>
                      <a:schemeClr val="bg2">
                        <a:lumMod val="90000"/>
                      </a:schemeClr>
                    </a:solidFill>
                    <a:latin typeface="Times New Roman" panose="02020603050405020304" pitchFamily="18" charset="0"/>
                    <a:cs typeface="Times New Roman" panose="02020603050405020304" pitchFamily="18" charset="0"/>
                  </a:rPr>
                  <a:t> </a:t>
                </a:r>
                <a:r>
                  <a:rPr lang="en-US" dirty="0">
                    <a:solidFill>
                      <a:schemeClr val="bg2">
                        <a:lumMod val="90000"/>
                      </a:schemeClr>
                    </a:solidFill>
                    <a:latin typeface="Times New Roman" panose="02020603050405020304" pitchFamily="18" charset="0"/>
                    <a:cs typeface="Times New Roman" panose="02020603050405020304" pitchFamily="18" charset="0"/>
                  </a:rPr>
                  <a:t>as the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optimal</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weight</a:t>
                </a:r>
                <a:r>
                  <a:rPr lang="en-US" dirty="0">
                    <a:solidFill>
                      <a:schemeClr val="bg2">
                        <a:lumMod val="90000"/>
                      </a:schemeClr>
                    </a:solidFill>
                    <a:latin typeface="Times New Roman" panose="02020603050405020304" pitchFamily="18" charset="0"/>
                    <a:cs typeface="Times New Roman" panose="02020603050405020304" pitchFamily="18" charset="0"/>
                  </a:rPr>
                  <a:t>.</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(optional</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step)</a:t>
                </a:r>
                <a:endParaRPr lang="en-US" dirty="0">
                  <a:solidFill>
                    <a:schemeClr val="bg2">
                      <a:lumMod val="90000"/>
                    </a:schemeClr>
                  </a:solidFill>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    d. Update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to</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𝒘</m:t>
                        </m:r>
                      </m:e>
                      <m:sub>
                        <m:r>
                          <a:rPr lang="en-US" altLang="zh-CN" b="1" i="1" smtClean="0">
                            <a:latin typeface="Cambria Math" panose="02040503050406030204" pitchFamily="18" charset="0"/>
                            <a:cs typeface="Times New Roman" panose="02020603050405020304" pitchFamily="18" charset="0"/>
                          </a:rPr>
                          <m:t>𝒏𝒆𝒘</m:t>
                        </m:r>
                      </m:sub>
                    </m:sSub>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2. If the maximum number of iterations is reached, return the current value of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a:t>
                </a:r>
              </a:p>
              <a:p>
                <a:pPr>
                  <a:lnSpc>
                    <a:spcPct val="114000"/>
                  </a:lnSpc>
                </a:pPr>
                <a:r>
                  <a:rPr lang="en-US" altLang="zh-CN" b="1" dirty="0">
                    <a:latin typeface="Times New Roman" panose="02020603050405020304" pitchFamily="18" charset="0"/>
                    <a:cs typeface="Times New Roman" panose="02020603050405020304" pitchFamily="18" charset="0"/>
                  </a:rPr>
                  <a:t>End</a:t>
                </a:r>
                <a:endParaRPr lang="en-US" b="1" dirty="0">
                  <a:latin typeface="Times New Roman" panose="02020603050405020304" pitchFamily="18" charset="0"/>
                  <a:cs typeface="Times New Roman" panose="02020603050405020304" pitchFamily="18" charset="0"/>
                </a:endParaRPr>
              </a:p>
            </p:txBody>
          </p:sp>
        </mc:Choice>
        <mc:Fallback>
          <p:sp>
            <p:nvSpPr>
              <p:cNvPr id="8" name="TextBox 7">
                <a:extLst>
                  <a:ext uri="{FF2B5EF4-FFF2-40B4-BE49-F238E27FC236}">
                    <a16:creationId xmlns:a16="http://schemas.microsoft.com/office/drawing/2014/main" id="{33B7E8F9-C2DA-B596-14F8-E1F5BA017C66}"/>
                  </a:ext>
                </a:extLst>
              </p:cNvPr>
              <p:cNvSpPr txBox="1">
                <a:spLocks noRot="1" noChangeAspect="1" noMove="1" noResize="1" noEditPoints="1" noAdjustHandles="1" noChangeArrowheads="1" noChangeShapeType="1" noTextEdit="1"/>
              </p:cNvSpPr>
              <p:nvPr/>
            </p:nvSpPr>
            <p:spPr>
              <a:xfrm>
                <a:off x="873825" y="1534976"/>
                <a:ext cx="10515600" cy="4804329"/>
              </a:xfrm>
              <a:prstGeom prst="rect">
                <a:avLst/>
              </a:prstGeom>
              <a:blipFill>
                <a:blip r:embed="rId3"/>
                <a:stretch>
                  <a:fillRect l="-483" t="-263" b="-78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91B626B-811B-9399-A801-92DE087BB51D}"/>
              </a:ext>
            </a:extLst>
          </p:cNvPr>
          <p:cNvGrpSpPr/>
          <p:nvPr/>
        </p:nvGrpSpPr>
        <p:grpSpPr>
          <a:xfrm>
            <a:off x="7885215" y="1631313"/>
            <a:ext cx="3634838" cy="629392"/>
            <a:chOff x="7790212" y="1591294"/>
            <a:chExt cx="3634838" cy="629392"/>
          </a:xfrm>
        </p:grpSpPr>
        <p:sp>
          <p:nvSpPr>
            <p:cNvPr id="11" name="Rounded Rectangle 10">
              <a:extLst>
                <a:ext uri="{FF2B5EF4-FFF2-40B4-BE49-F238E27FC236}">
                  <a16:creationId xmlns:a16="http://schemas.microsoft.com/office/drawing/2014/main" id="{C000EBF4-AFB8-C994-9702-4487751928D4}"/>
                </a:ext>
              </a:extLst>
            </p:cNvPr>
            <p:cNvSpPr/>
            <p:nvPr/>
          </p:nvSpPr>
          <p:spPr>
            <a:xfrm>
              <a:off x="7790212" y="1591294"/>
              <a:ext cx="3634838" cy="629392"/>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42FE467-7BF3-5866-177A-1005FA559656}"/>
                </a:ext>
              </a:extLst>
            </p:cNvPr>
            <p:cNvSpPr txBox="1"/>
            <p:nvPr/>
          </p:nvSpPr>
          <p:spPr>
            <a:xfrm>
              <a:off x="7879413" y="1690688"/>
              <a:ext cx="3438762" cy="461665"/>
            </a:xfrm>
            <a:prstGeom prst="rect">
              <a:avLst/>
            </a:prstGeom>
            <a:noFill/>
          </p:spPr>
          <p:txBody>
            <a:bodyPr wrap="none" rtlCol="0">
              <a:spAutoFit/>
            </a:bodyPr>
            <a:lstStyle/>
            <a:p>
              <a:pPr algn="l"/>
              <a:r>
                <a:rPr lang="en-US" sz="1200" b="1" i="0" u="none" strike="noStrike" dirty="0">
                  <a:solidFill>
                    <a:srgbClr val="008000"/>
                  </a:solidFill>
                  <a:effectLst/>
                  <a:latin typeface="Courier New" panose="02070309020205020404" pitchFamily="49" charset="0"/>
                </a:rPr>
                <a:t># Create an instance of the network</a:t>
              </a:r>
              <a:endParaRPr lang="en-US" sz="1200" b="1" i="0" u="none" strike="noStrike" dirty="0">
                <a:solidFill>
                  <a:srgbClr val="000000"/>
                </a:solidFill>
                <a:effectLst/>
                <a:latin typeface="Courier New" panose="02070309020205020404" pitchFamily="49" charset="0"/>
              </a:endParaRPr>
            </a:p>
            <a:p>
              <a:pPr algn="l"/>
              <a:r>
                <a:rPr lang="en-US" sz="1200" b="1" i="0" u="none" strike="noStrike" dirty="0">
                  <a:solidFill>
                    <a:srgbClr val="000000"/>
                  </a:solidFill>
                  <a:effectLst/>
                  <a:latin typeface="Courier New" panose="02070309020205020404" pitchFamily="49" charset="0"/>
                </a:rPr>
                <a:t>model = </a:t>
              </a:r>
              <a:r>
                <a:rPr lang="en-US" sz="1200" b="1" i="0" u="none" strike="noStrike" dirty="0" err="1">
                  <a:solidFill>
                    <a:srgbClr val="000000"/>
                  </a:solidFill>
                  <a:effectLst/>
                  <a:latin typeface="Courier New" panose="02070309020205020404" pitchFamily="49" charset="0"/>
                </a:rPr>
                <a:t>SimpleNet</a:t>
              </a:r>
              <a:r>
                <a:rPr lang="en-US" sz="1200" b="1" i="0" u="none" strike="noStrike" dirty="0">
                  <a:solidFill>
                    <a:srgbClr val="000000"/>
                  </a:solidFill>
                  <a:effectLst/>
                  <a:latin typeface="Courier New" panose="02070309020205020404" pitchFamily="49" charset="0"/>
                </a:rPr>
                <a:t>()</a:t>
              </a:r>
              <a:endParaRPr lang="en-US" sz="1200" b="1" dirty="0"/>
            </a:p>
          </p:txBody>
        </p:sp>
      </p:grpSp>
      <p:cxnSp>
        <p:nvCxnSpPr>
          <p:cNvPr id="18" name="Straight Arrow Connector 17">
            <a:extLst>
              <a:ext uri="{FF2B5EF4-FFF2-40B4-BE49-F238E27FC236}">
                <a16:creationId xmlns:a16="http://schemas.microsoft.com/office/drawing/2014/main" id="{D4F40FD3-BC1D-6B70-428A-D97C926DF7F1}"/>
              </a:ext>
            </a:extLst>
          </p:cNvPr>
          <p:cNvCxnSpPr/>
          <p:nvPr/>
        </p:nvCxnSpPr>
        <p:spPr>
          <a:xfrm>
            <a:off x="7350826" y="2054431"/>
            <a:ext cx="498764" cy="0"/>
          </a:xfrm>
          <a:prstGeom prst="straightConnector1">
            <a:avLst/>
          </a:prstGeom>
          <a:ln w="28575">
            <a:solidFill>
              <a:srgbClr val="4B9CD3"/>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6728D23-8B3E-A1BC-9A16-C50647381198}"/>
              </a:ext>
            </a:extLst>
          </p:cNvPr>
          <p:cNvGrpSpPr/>
          <p:nvPr/>
        </p:nvGrpSpPr>
        <p:grpSpPr>
          <a:xfrm>
            <a:off x="5222171" y="2556114"/>
            <a:ext cx="6298870" cy="2918864"/>
            <a:chOff x="1391897" y="4129061"/>
            <a:chExt cx="6298870" cy="2918864"/>
          </a:xfrm>
        </p:grpSpPr>
        <p:sp>
          <p:nvSpPr>
            <p:cNvPr id="4" name="Rounded Rectangle 3">
              <a:extLst>
                <a:ext uri="{FF2B5EF4-FFF2-40B4-BE49-F238E27FC236}">
                  <a16:creationId xmlns:a16="http://schemas.microsoft.com/office/drawing/2014/main" id="{2B544F67-AEBF-04F6-CF9D-BB50445E4637}"/>
                </a:ext>
              </a:extLst>
            </p:cNvPr>
            <p:cNvSpPr/>
            <p:nvPr/>
          </p:nvSpPr>
          <p:spPr>
            <a:xfrm>
              <a:off x="1391897" y="4129061"/>
              <a:ext cx="6298870" cy="2918864"/>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2DAC6DE9-E200-1DA4-6F0E-8CBC34EF3DCD}"/>
                </a:ext>
              </a:extLst>
            </p:cNvPr>
            <p:cNvSpPr txBox="1"/>
            <p:nvPr/>
          </p:nvSpPr>
          <p:spPr>
            <a:xfrm>
              <a:off x="1490652" y="4232850"/>
              <a:ext cx="6188240" cy="2308324"/>
            </a:xfrm>
            <a:prstGeom prst="rect">
              <a:avLst/>
            </a:prstGeom>
            <a:noFill/>
          </p:spPr>
          <p:txBody>
            <a:bodyPr wrap="square">
              <a:spAutoFit/>
            </a:bodyPr>
            <a:lstStyle/>
            <a:p>
              <a:pPr algn="l"/>
              <a:r>
                <a:rPr lang="en-US" sz="1200" b="1" i="0" u="none" strike="noStrike" dirty="0">
                  <a:solidFill>
                    <a:srgbClr val="0000FF"/>
                  </a:solidFill>
                  <a:effectLst/>
                  <a:latin typeface="Courier New" panose="02070309020205020404" pitchFamily="49" charset="0"/>
                </a:rPr>
                <a:t>class</a:t>
              </a:r>
              <a:r>
                <a:rPr lang="en-US" sz="1200" b="1" i="0" u="none" strike="noStrike" dirty="0">
                  <a:solidFill>
                    <a:srgbClr val="000000"/>
                  </a:solidFill>
                  <a:effectLst/>
                  <a:latin typeface="Courier New" panose="02070309020205020404" pitchFamily="49" charset="0"/>
                </a:rPr>
                <a:t> </a:t>
              </a:r>
              <a:r>
                <a:rPr lang="en-US" sz="1200" b="1" i="0" u="none" strike="noStrike" dirty="0" err="1">
                  <a:solidFill>
                    <a:srgbClr val="257693"/>
                  </a:solidFill>
                  <a:effectLst/>
                  <a:latin typeface="Courier New" panose="02070309020205020404" pitchFamily="49" charset="0"/>
                </a:rPr>
                <a:t>SimpleNet</a:t>
              </a:r>
              <a:r>
                <a:rPr lang="en-US" sz="1200" b="1" i="0" u="none" strike="noStrike" dirty="0">
                  <a:solidFill>
                    <a:srgbClr val="000000"/>
                  </a:solidFill>
                  <a:effectLst/>
                  <a:latin typeface="Courier New" panose="02070309020205020404" pitchFamily="49" charset="0"/>
                </a:rPr>
                <a:t>(</a:t>
              </a:r>
              <a:r>
                <a:rPr lang="en-US" sz="1200" b="1" i="0" u="none" strike="noStrike" dirty="0" err="1">
                  <a:solidFill>
                    <a:srgbClr val="257693"/>
                  </a:solidFill>
                  <a:effectLst/>
                  <a:latin typeface="Courier New" panose="02070309020205020404" pitchFamily="49" charset="0"/>
                </a:rPr>
                <a:t>nn</a:t>
              </a:r>
              <a:r>
                <a:rPr lang="en-US" sz="1200" b="1" i="0" u="none" strike="noStrike" dirty="0" err="1">
                  <a:solidFill>
                    <a:srgbClr val="000000"/>
                  </a:solidFill>
                  <a:effectLst/>
                  <a:latin typeface="Courier New" panose="02070309020205020404" pitchFamily="49" charset="0"/>
                </a:rPr>
                <a:t>.</a:t>
              </a:r>
              <a:r>
                <a:rPr lang="en-US" sz="1200" b="1" i="0" u="none" strike="noStrike" dirty="0" err="1">
                  <a:solidFill>
                    <a:srgbClr val="257693"/>
                  </a:solidFill>
                  <a:effectLst/>
                  <a:latin typeface="Courier New" panose="02070309020205020404" pitchFamily="49" charset="0"/>
                </a:rPr>
                <a:t>Module</a:t>
              </a:r>
              <a:r>
                <a:rPr lang="en-US" sz="1200" b="1" i="0" u="none" strike="noStrike" dirty="0">
                  <a:solidFill>
                    <a:srgbClr val="000000"/>
                  </a:solidFill>
                  <a:effectLst/>
                  <a:latin typeface="Courier New" panose="02070309020205020404" pitchFamily="49" charset="0"/>
                </a:rPr>
                <a:t>):</a:t>
              </a:r>
            </a:p>
            <a:p>
              <a:pPr lvl="1"/>
              <a:r>
                <a:rPr lang="en-US" sz="1200" b="1" i="0" u="none" strike="noStrike" dirty="0">
                  <a:solidFill>
                    <a:srgbClr val="0000FF"/>
                  </a:solidFill>
                  <a:effectLst/>
                  <a:latin typeface="Courier New" panose="02070309020205020404" pitchFamily="49" charset="0"/>
                </a:rPr>
                <a:t>def</a:t>
              </a:r>
              <a:r>
                <a:rPr lang="en-US" sz="1200" b="1" i="0" u="none" strike="noStrike" dirty="0">
                  <a:solidFill>
                    <a:srgbClr val="000000"/>
                  </a:solidFill>
                  <a:effectLst/>
                  <a:latin typeface="Courier New" panose="02070309020205020404" pitchFamily="49" charset="0"/>
                </a:rPr>
                <a:t> </a:t>
              </a:r>
              <a:r>
                <a:rPr lang="en-US" sz="1200" b="1" i="0" u="none" strike="noStrike" dirty="0">
                  <a:solidFill>
                    <a:srgbClr val="795E26"/>
                  </a:solidFill>
                  <a:effectLst/>
                  <a:latin typeface="Courier New" panose="02070309020205020404" pitchFamily="49" charset="0"/>
                </a:rPr>
                <a:t>__</a:t>
              </a:r>
              <a:r>
                <a:rPr lang="en-US" sz="1200" b="1" i="0" u="none" strike="noStrike" dirty="0" err="1">
                  <a:solidFill>
                    <a:srgbClr val="795E26"/>
                  </a:solidFill>
                  <a:effectLst/>
                  <a:latin typeface="Courier New" panose="02070309020205020404" pitchFamily="49" charset="0"/>
                </a:rPr>
                <a:t>init</a:t>
              </a:r>
              <a:r>
                <a:rPr lang="en-US" sz="1200" b="1" i="0" u="none" strike="noStrike" dirty="0">
                  <a:solidFill>
                    <a:srgbClr val="795E26"/>
                  </a:solidFill>
                  <a:effectLst/>
                  <a:latin typeface="Courier New" panose="02070309020205020404" pitchFamily="49" charset="0"/>
                </a:rPr>
                <a:t>__</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001080"/>
                  </a:solidFill>
                  <a:effectLst/>
                  <a:latin typeface="Courier New" panose="02070309020205020404" pitchFamily="49" charset="0"/>
                </a:rPr>
                <a:t>self</a:t>
              </a:r>
              <a:r>
                <a:rPr lang="en-US" sz="1200" b="1" i="0" u="none" strike="noStrike" dirty="0">
                  <a:solidFill>
                    <a:srgbClr val="000000"/>
                  </a:solidFill>
                  <a:effectLst/>
                  <a:latin typeface="Courier New" panose="02070309020205020404" pitchFamily="49" charset="0"/>
                </a:rPr>
                <a:t>):</a:t>
              </a:r>
            </a:p>
            <a:p>
              <a:pPr lvl="2"/>
              <a:r>
                <a:rPr lang="en-US" sz="1200" b="1" i="0" u="none" strike="noStrike" dirty="0">
                  <a:solidFill>
                    <a:srgbClr val="000000"/>
                  </a:solidFill>
                  <a:effectLst/>
                  <a:latin typeface="Courier New" panose="02070309020205020404" pitchFamily="49" charset="0"/>
                </a:rPr>
                <a:t>super(</a:t>
              </a:r>
              <a:r>
                <a:rPr lang="en-US" sz="1200" b="1" i="0" u="none" strike="noStrike" dirty="0" err="1">
                  <a:solidFill>
                    <a:srgbClr val="000000"/>
                  </a:solidFill>
                  <a:effectLst/>
                  <a:latin typeface="Courier New" panose="02070309020205020404" pitchFamily="49" charset="0"/>
                </a:rPr>
                <a:t>SimpleNet</a:t>
              </a:r>
              <a:r>
                <a:rPr lang="en-US" sz="1200" b="1" i="0" u="none" strike="noStrike" dirty="0">
                  <a:solidFill>
                    <a:srgbClr val="000000"/>
                  </a:solidFill>
                  <a:effectLst/>
                  <a:latin typeface="Courier New" panose="02070309020205020404" pitchFamily="49" charset="0"/>
                </a:rPr>
                <a:t>, </a:t>
              </a:r>
              <a:r>
                <a:rPr lang="en-US" sz="1200" b="1" i="0" u="none" strike="noStrike" dirty="0">
                  <a:solidFill>
                    <a:srgbClr val="001080"/>
                  </a:solidFill>
                  <a:effectLst/>
                  <a:latin typeface="Courier New" panose="02070309020205020404" pitchFamily="49" charset="0"/>
                </a:rPr>
                <a:t>self</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795E26"/>
                  </a:solidFill>
                  <a:effectLst/>
                  <a:latin typeface="Courier New" panose="02070309020205020404" pitchFamily="49" charset="0"/>
                </a:rPr>
                <a:t>__</a:t>
              </a:r>
              <a:r>
                <a:rPr lang="en-US" sz="1200" b="1" i="0" u="none" strike="noStrike" dirty="0" err="1">
                  <a:solidFill>
                    <a:srgbClr val="795E26"/>
                  </a:solidFill>
                  <a:effectLst/>
                  <a:latin typeface="Courier New" panose="02070309020205020404" pitchFamily="49" charset="0"/>
                </a:rPr>
                <a:t>init</a:t>
              </a:r>
              <a:r>
                <a:rPr lang="en-US" sz="1200" b="1" i="0" u="none" strike="noStrike" dirty="0">
                  <a:solidFill>
                    <a:srgbClr val="795E26"/>
                  </a:solidFill>
                  <a:effectLst/>
                  <a:latin typeface="Courier New" panose="02070309020205020404" pitchFamily="49" charset="0"/>
                </a:rPr>
                <a:t>__</a:t>
              </a:r>
              <a:r>
                <a:rPr lang="en-US" sz="1200" b="1" i="0" u="none" strike="noStrike" dirty="0">
                  <a:solidFill>
                    <a:srgbClr val="000000"/>
                  </a:solidFill>
                  <a:effectLst/>
                  <a:latin typeface="Courier New" panose="02070309020205020404" pitchFamily="49" charset="0"/>
                </a:rPr>
                <a:t>()</a:t>
              </a:r>
            </a:p>
            <a:p>
              <a:pPr lvl="2"/>
              <a:r>
                <a:rPr lang="en-US" sz="1200" b="1" i="0" u="none" strike="noStrike" dirty="0">
                  <a:solidFill>
                    <a:srgbClr val="001080"/>
                  </a:solidFill>
                  <a:effectLst/>
                  <a:latin typeface="Courier New" panose="02070309020205020404" pitchFamily="49" charset="0"/>
                </a:rPr>
                <a:t>self</a:t>
              </a:r>
              <a:r>
                <a:rPr lang="en-US" sz="1200" b="1" i="0" u="none" strike="noStrike" dirty="0">
                  <a:solidFill>
                    <a:srgbClr val="000000"/>
                  </a:solidFill>
                  <a:effectLst/>
                  <a:latin typeface="Courier New" panose="02070309020205020404" pitchFamily="49" charset="0"/>
                </a:rPr>
                <a:t>.fc1 = </a:t>
              </a:r>
              <a:r>
                <a:rPr lang="en-US" sz="1200" b="1" i="0" u="none" strike="noStrike" dirty="0" err="1">
                  <a:solidFill>
                    <a:srgbClr val="000000"/>
                  </a:solidFill>
                  <a:effectLst/>
                  <a:latin typeface="Courier New" panose="02070309020205020404" pitchFamily="49" charset="0"/>
                </a:rPr>
                <a:t>nn.Linear</a:t>
              </a:r>
              <a:r>
                <a:rPr lang="en-US" sz="1200" b="1" i="0" u="none" strike="noStrike" dirty="0">
                  <a:solidFill>
                    <a:srgbClr val="000000"/>
                  </a:solidFill>
                  <a:effectLst/>
                  <a:latin typeface="Courier New" panose="02070309020205020404" pitchFamily="49" charset="0"/>
                </a:rPr>
                <a:t>(</a:t>
              </a:r>
              <a:r>
                <a:rPr lang="en-US" sz="1200" b="1" i="0" u="none" strike="noStrike" dirty="0" err="1">
                  <a:solidFill>
                    <a:srgbClr val="000000"/>
                  </a:solidFill>
                  <a:effectLst/>
                  <a:latin typeface="Courier New" panose="02070309020205020404" pitchFamily="49" charset="0"/>
                </a:rPr>
                <a:t>in_features</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116644"/>
                  </a:solidFill>
                  <a:effectLst/>
                  <a:latin typeface="Courier New" panose="02070309020205020404" pitchFamily="49" charset="0"/>
                </a:rPr>
                <a:t>784</a:t>
              </a:r>
              <a:r>
                <a:rPr lang="en-US" sz="1200" b="1" i="0" u="none" strike="noStrike" dirty="0">
                  <a:solidFill>
                    <a:srgbClr val="000000"/>
                  </a:solidFill>
                  <a:effectLst/>
                  <a:latin typeface="Courier New" panose="02070309020205020404" pitchFamily="49" charset="0"/>
                </a:rPr>
                <a:t>, </a:t>
              </a:r>
              <a:r>
                <a:rPr lang="en-US" sz="1200" b="1" i="0" u="none" strike="noStrike" dirty="0" err="1">
                  <a:solidFill>
                    <a:srgbClr val="000000"/>
                  </a:solidFill>
                  <a:effectLst/>
                  <a:latin typeface="Courier New" panose="02070309020205020404" pitchFamily="49" charset="0"/>
                </a:rPr>
                <a:t>out_features</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116644"/>
                  </a:solidFill>
                  <a:effectLst/>
                  <a:latin typeface="Courier New" panose="02070309020205020404" pitchFamily="49" charset="0"/>
                </a:rPr>
                <a:t>128</a:t>
              </a:r>
              <a:r>
                <a:rPr lang="en-US" sz="1200" b="1" i="0" u="none" strike="noStrike" dirty="0">
                  <a:solidFill>
                    <a:srgbClr val="000000"/>
                  </a:solidFill>
                  <a:effectLst/>
                  <a:latin typeface="Courier New" panose="02070309020205020404" pitchFamily="49" charset="0"/>
                </a:rPr>
                <a:t>)</a:t>
              </a:r>
            </a:p>
            <a:p>
              <a:pPr lvl="2"/>
              <a:r>
                <a:rPr lang="en-US" sz="1200" b="1" i="0" u="none" strike="noStrike" dirty="0" err="1">
                  <a:solidFill>
                    <a:srgbClr val="001080"/>
                  </a:solidFill>
                  <a:effectLst/>
                  <a:latin typeface="Courier New" panose="02070309020205020404" pitchFamily="49" charset="0"/>
                </a:rPr>
                <a:t>self</a:t>
              </a:r>
              <a:r>
                <a:rPr lang="en-US" sz="1200" b="1" i="0" u="none" strike="noStrike" dirty="0" err="1">
                  <a:solidFill>
                    <a:srgbClr val="000000"/>
                  </a:solidFill>
                  <a:effectLst/>
                  <a:latin typeface="Courier New" panose="02070309020205020404" pitchFamily="49" charset="0"/>
                </a:rPr>
                <a:t>.relu</a:t>
              </a:r>
              <a:r>
                <a:rPr lang="en-US" sz="1200" b="1" i="0" u="none" strike="noStrike" dirty="0">
                  <a:solidFill>
                    <a:srgbClr val="000000"/>
                  </a:solidFill>
                  <a:effectLst/>
                  <a:latin typeface="Courier New" panose="02070309020205020404" pitchFamily="49" charset="0"/>
                </a:rPr>
                <a:t> = </a:t>
              </a:r>
              <a:r>
                <a:rPr lang="en-US" sz="1200" b="1" i="0" u="none" strike="noStrike" dirty="0" err="1">
                  <a:solidFill>
                    <a:srgbClr val="000000"/>
                  </a:solidFill>
                  <a:effectLst/>
                  <a:latin typeface="Courier New" panose="02070309020205020404" pitchFamily="49" charset="0"/>
                </a:rPr>
                <a:t>nn.ReLU</a:t>
              </a:r>
              <a:r>
                <a:rPr lang="en-US" sz="1200" b="1" i="0" u="none" strike="noStrike" dirty="0">
                  <a:solidFill>
                    <a:srgbClr val="000000"/>
                  </a:solidFill>
                  <a:effectLst/>
                  <a:latin typeface="Courier New" panose="02070309020205020404" pitchFamily="49" charset="0"/>
                </a:rPr>
                <a:t>()</a:t>
              </a:r>
            </a:p>
            <a:p>
              <a:pPr lvl="2"/>
              <a:r>
                <a:rPr lang="en-US" sz="1200" b="1" i="0" u="none" strike="noStrike" dirty="0">
                  <a:solidFill>
                    <a:srgbClr val="001080"/>
                  </a:solidFill>
                  <a:effectLst/>
                  <a:latin typeface="Courier New" panose="02070309020205020404" pitchFamily="49" charset="0"/>
                </a:rPr>
                <a:t>self</a:t>
              </a:r>
              <a:r>
                <a:rPr lang="en-US" sz="1200" b="1" i="0" u="none" strike="noStrike" dirty="0">
                  <a:solidFill>
                    <a:srgbClr val="000000"/>
                  </a:solidFill>
                  <a:effectLst/>
                  <a:latin typeface="Courier New" panose="02070309020205020404" pitchFamily="49" charset="0"/>
                </a:rPr>
                <a:t>.fc2 = </a:t>
              </a:r>
              <a:r>
                <a:rPr lang="en-US" sz="1200" b="1" i="0" u="none" strike="noStrike" dirty="0" err="1">
                  <a:solidFill>
                    <a:srgbClr val="000000"/>
                  </a:solidFill>
                  <a:effectLst/>
                  <a:latin typeface="Courier New" panose="02070309020205020404" pitchFamily="49" charset="0"/>
                </a:rPr>
                <a:t>nn.Linear</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116644"/>
                  </a:solidFill>
                  <a:effectLst/>
                  <a:latin typeface="Courier New" panose="02070309020205020404" pitchFamily="49" charset="0"/>
                </a:rPr>
                <a:t>128</a:t>
              </a:r>
              <a:r>
                <a:rPr lang="en-US" sz="1200" b="1" i="0" u="none" strike="noStrike" dirty="0">
                  <a:solidFill>
                    <a:srgbClr val="000000"/>
                  </a:solidFill>
                  <a:effectLst/>
                  <a:latin typeface="Courier New" panose="02070309020205020404" pitchFamily="49" charset="0"/>
                </a:rPr>
                <a:t>, </a:t>
              </a:r>
              <a:r>
                <a:rPr lang="en-US" sz="1200" b="1" i="0" u="none" strike="noStrike" dirty="0">
                  <a:solidFill>
                    <a:srgbClr val="116644"/>
                  </a:solidFill>
                  <a:effectLst/>
                  <a:latin typeface="Courier New" panose="02070309020205020404" pitchFamily="49" charset="0"/>
                </a:rPr>
                <a:t>10</a:t>
              </a:r>
              <a:r>
                <a:rPr lang="en-US" sz="1200" b="1" i="0" u="none" strike="noStrike" dirty="0">
                  <a:solidFill>
                    <a:srgbClr val="000000"/>
                  </a:solidFill>
                  <a:effectLst/>
                  <a:latin typeface="Courier New" panose="02070309020205020404" pitchFamily="49" charset="0"/>
                </a:rPr>
                <a:t>)</a:t>
              </a:r>
            </a:p>
            <a:p>
              <a:pPr lvl="1"/>
              <a:br>
                <a:rPr lang="en-US" sz="1200" b="1" i="0" u="none" strike="noStrike" dirty="0">
                  <a:solidFill>
                    <a:srgbClr val="000000"/>
                  </a:solidFill>
                  <a:effectLst/>
                  <a:latin typeface="Courier New" panose="02070309020205020404" pitchFamily="49" charset="0"/>
                </a:rPr>
              </a:br>
              <a:r>
                <a:rPr lang="en-US" sz="1200" b="1" i="0" u="none" strike="noStrike" dirty="0">
                  <a:solidFill>
                    <a:srgbClr val="0000FF"/>
                  </a:solidFill>
                  <a:effectLst/>
                  <a:latin typeface="Courier New" panose="02070309020205020404" pitchFamily="49" charset="0"/>
                </a:rPr>
                <a:t>def</a:t>
              </a:r>
              <a:r>
                <a:rPr lang="en-US" sz="1200" b="1" i="0" u="none" strike="noStrike" dirty="0">
                  <a:solidFill>
                    <a:srgbClr val="000000"/>
                  </a:solidFill>
                  <a:effectLst/>
                  <a:latin typeface="Courier New" panose="02070309020205020404" pitchFamily="49" charset="0"/>
                </a:rPr>
                <a:t> </a:t>
              </a:r>
              <a:r>
                <a:rPr lang="en-US" sz="1200" b="1" i="0" u="none" strike="noStrike" dirty="0">
                  <a:solidFill>
                    <a:srgbClr val="795E26"/>
                  </a:solidFill>
                  <a:effectLst/>
                  <a:latin typeface="Courier New" panose="02070309020205020404" pitchFamily="49" charset="0"/>
                </a:rPr>
                <a:t>forward</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001080"/>
                  </a:solidFill>
                  <a:effectLst/>
                  <a:latin typeface="Courier New" panose="02070309020205020404" pitchFamily="49" charset="0"/>
                </a:rPr>
                <a:t>self</a:t>
              </a:r>
              <a:r>
                <a:rPr lang="en-US" sz="1200" b="1" i="0" u="none" strike="noStrike" dirty="0">
                  <a:solidFill>
                    <a:srgbClr val="000000"/>
                  </a:solidFill>
                  <a:effectLst/>
                  <a:latin typeface="Courier New" panose="02070309020205020404" pitchFamily="49" charset="0"/>
                </a:rPr>
                <a:t>, </a:t>
              </a:r>
              <a:r>
                <a:rPr lang="en-US" sz="1200" b="1" i="0" u="none" strike="noStrike" dirty="0">
                  <a:solidFill>
                    <a:srgbClr val="001080"/>
                  </a:solidFill>
                  <a:effectLst/>
                  <a:latin typeface="Courier New" panose="02070309020205020404" pitchFamily="49" charset="0"/>
                </a:rPr>
                <a:t>x</a:t>
              </a:r>
              <a:r>
                <a:rPr lang="en-US" sz="1200" b="1" i="0" u="none" strike="noStrike" dirty="0">
                  <a:solidFill>
                    <a:srgbClr val="000000"/>
                  </a:solidFill>
                  <a:effectLst/>
                  <a:latin typeface="Courier New" panose="02070309020205020404" pitchFamily="49" charset="0"/>
                </a:rPr>
                <a:t>):</a:t>
              </a:r>
            </a:p>
            <a:p>
              <a:pPr lvl="2"/>
              <a:r>
                <a:rPr lang="en-US" sz="1200" b="1" i="0" u="none" strike="noStrike" dirty="0">
                  <a:solidFill>
                    <a:srgbClr val="000000"/>
                  </a:solidFill>
                  <a:effectLst/>
                  <a:latin typeface="Courier New" panose="02070309020205020404" pitchFamily="49" charset="0"/>
                </a:rPr>
                <a:t>x = </a:t>
              </a:r>
              <a:r>
                <a:rPr lang="en-US" sz="1200" b="1" i="0" u="none" strike="noStrike" dirty="0">
                  <a:solidFill>
                    <a:srgbClr val="001080"/>
                  </a:solidFill>
                  <a:effectLst/>
                  <a:latin typeface="Courier New" panose="02070309020205020404" pitchFamily="49" charset="0"/>
                </a:rPr>
                <a:t>self</a:t>
              </a:r>
              <a:r>
                <a:rPr lang="en-US" sz="1200" b="1" i="0" u="none" strike="noStrike" dirty="0">
                  <a:solidFill>
                    <a:srgbClr val="000000"/>
                  </a:solidFill>
                  <a:effectLst/>
                  <a:latin typeface="Courier New" panose="02070309020205020404" pitchFamily="49" charset="0"/>
                </a:rPr>
                <a:t>.fc1(x)</a:t>
              </a:r>
            </a:p>
            <a:p>
              <a:pPr lvl="2"/>
              <a:r>
                <a:rPr lang="en-US" sz="1200" b="1" i="0" u="none" strike="noStrike" dirty="0">
                  <a:solidFill>
                    <a:srgbClr val="000000"/>
                  </a:solidFill>
                  <a:effectLst/>
                  <a:latin typeface="Courier New" panose="02070309020205020404" pitchFamily="49" charset="0"/>
                </a:rPr>
                <a:t>x = </a:t>
              </a:r>
              <a:r>
                <a:rPr lang="en-US" sz="1200" b="1" i="0" u="none" strike="noStrike" dirty="0" err="1">
                  <a:solidFill>
                    <a:srgbClr val="001080"/>
                  </a:solidFill>
                  <a:effectLst/>
                  <a:latin typeface="Courier New" panose="02070309020205020404" pitchFamily="49" charset="0"/>
                </a:rPr>
                <a:t>self</a:t>
              </a:r>
              <a:r>
                <a:rPr lang="en-US" sz="1200" b="1" i="0" u="none" strike="noStrike" dirty="0" err="1">
                  <a:solidFill>
                    <a:srgbClr val="000000"/>
                  </a:solidFill>
                  <a:effectLst/>
                  <a:latin typeface="Courier New" panose="02070309020205020404" pitchFamily="49" charset="0"/>
                </a:rPr>
                <a:t>.relu</a:t>
              </a:r>
              <a:r>
                <a:rPr lang="en-US" sz="1200" b="1" i="0" u="none" strike="noStrike" dirty="0">
                  <a:solidFill>
                    <a:srgbClr val="000000"/>
                  </a:solidFill>
                  <a:effectLst/>
                  <a:latin typeface="Courier New" panose="02070309020205020404" pitchFamily="49" charset="0"/>
                </a:rPr>
                <a:t>(x)</a:t>
              </a:r>
            </a:p>
            <a:p>
              <a:pPr lvl="2"/>
              <a:r>
                <a:rPr lang="en-US" sz="1200" b="1" i="0" u="none" strike="noStrike" dirty="0">
                  <a:solidFill>
                    <a:srgbClr val="000000"/>
                  </a:solidFill>
                  <a:effectLst/>
                  <a:latin typeface="Courier New" panose="02070309020205020404" pitchFamily="49" charset="0"/>
                </a:rPr>
                <a:t>x = </a:t>
              </a:r>
              <a:r>
                <a:rPr lang="en-US" sz="1200" b="1" i="0" u="none" strike="noStrike" dirty="0">
                  <a:solidFill>
                    <a:srgbClr val="001080"/>
                  </a:solidFill>
                  <a:effectLst/>
                  <a:latin typeface="Courier New" panose="02070309020205020404" pitchFamily="49" charset="0"/>
                </a:rPr>
                <a:t>self</a:t>
              </a:r>
              <a:r>
                <a:rPr lang="en-US" sz="1200" b="1" i="0" u="none" strike="noStrike" dirty="0">
                  <a:solidFill>
                    <a:srgbClr val="000000"/>
                  </a:solidFill>
                  <a:effectLst/>
                  <a:latin typeface="Courier New" panose="02070309020205020404" pitchFamily="49" charset="0"/>
                </a:rPr>
                <a:t>.fc2(x)</a:t>
              </a:r>
            </a:p>
            <a:p>
              <a:pPr lvl="2"/>
              <a:r>
                <a:rPr lang="en-US" sz="1200" b="1" i="0" u="none" strike="noStrike" dirty="0">
                  <a:solidFill>
                    <a:srgbClr val="AF00DB"/>
                  </a:solidFill>
                  <a:effectLst/>
                  <a:latin typeface="Courier New" panose="02070309020205020404" pitchFamily="49" charset="0"/>
                </a:rPr>
                <a:t>return</a:t>
              </a:r>
              <a:r>
                <a:rPr lang="en-US" sz="1200" b="1" i="0" u="none" strike="noStrike" dirty="0">
                  <a:solidFill>
                    <a:srgbClr val="000000"/>
                  </a:solidFill>
                  <a:effectLst/>
                  <a:latin typeface="Courier New" panose="02070309020205020404" pitchFamily="49" charset="0"/>
                </a:rPr>
                <a:t> x</a:t>
              </a:r>
            </a:p>
          </p:txBody>
        </p:sp>
      </p:grpSp>
      <p:sp>
        <p:nvSpPr>
          <p:cNvPr id="6" name="Rounded Rectangle 5">
            <a:extLst>
              <a:ext uri="{FF2B5EF4-FFF2-40B4-BE49-F238E27FC236}">
                <a16:creationId xmlns:a16="http://schemas.microsoft.com/office/drawing/2014/main" id="{331E7385-B6C4-A919-A5B6-E4F0B88A5F0F}"/>
              </a:ext>
            </a:extLst>
          </p:cNvPr>
          <p:cNvSpPr/>
          <p:nvPr/>
        </p:nvSpPr>
        <p:spPr>
          <a:xfrm>
            <a:off x="6295199" y="3034049"/>
            <a:ext cx="3169435" cy="766055"/>
          </a:xfrm>
          <a:prstGeom prst="roundRect">
            <a:avLst/>
          </a:prstGeom>
          <a:solidFill>
            <a:srgbClr val="4B9CD3">
              <a:alpha val="28627"/>
            </a:srgbClr>
          </a:solidFill>
          <a:ln w="28575">
            <a:solidFill>
              <a:srgbClr val="4B9CD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77DE77-43BA-BEE7-0C22-B3A42E297C31}"/>
              </a:ext>
            </a:extLst>
          </p:cNvPr>
          <p:cNvCxnSpPr>
            <a:cxnSpLocks/>
            <a:stCxn id="6" idx="2"/>
          </p:cNvCxnSpPr>
          <p:nvPr/>
        </p:nvCxnSpPr>
        <p:spPr>
          <a:xfrm>
            <a:off x="7879917" y="3800104"/>
            <a:ext cx="373434" cy="143529"/>
          </a:xfrm>
          <a:prstGeom prst="straightConnector1">
            <a:avLst/>
          </a:prstGeom>
          <a:ln w="28575">
            <a:solidFill>
              <a:srgbClr val="4B9CD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6B9E9F2-B341-809D-8920-B54C519D5A0B}"/>
              </a:ext>
            </a:extLst>
          </p:cNvPr>
          <p:cNvSpPr txBox="1"/>
          <p:nvPr/>
        </p:nvSpPr>
        <p:spPr>
          <a:xfrm>
            <a:off x="7770215" y="3871868"/>
            <a:ext cx="3837706" cy="1538883"/>
          </a:xfrm>
          <a:prstGeom prst="rect">
            <a:avLst/>
          </a:prstGeom>
          <a:noFill/>
        </p:spPr>
        <p:txBody>
          <a:bodyPr wrap="square" rtlCol="0">
            <a:spAutoFit/>
          </a:bodyPr>
          <a:lstStyle/>
          <a:p>
            <a:r>
              <a:rPr lang="en-US" altLang="zh-CN" sz="1400" b="1" dirty="0">
                <a:solidFill>
                  <a:srgbClr val="4B9CD3"/>
                </a:solidFill>
                <a:latin typeface="Times New Roman" panose="02020603050405020304" pitchFamily="18" charset="0"/>
                <a:cs typeface="Times New Roman" panose="02020603050405020304" pitchFamily="18" charset="0"/>
              </a:rPr>
              <a:t>Parameter</a:t>
            </a:r>
            <a:r>
              <a:rPr lang="zh-CN" altLang="en-US" sz="1400" b="1" dirty="0">
                <a:solidFill>
                  <a:srgbClr val="4B9CD3"/>
                </a:solidFill>
                <a:latin typeface="Times New Roman" panose="02020603050405020304" pitchFamily="18" charset="0"/>
                <a:cs typeface="Times New Roman" panose="02020603050405020304" pitchFamily="18" charset="0"/>
              </a:rPr>
              <a:t> </a:t>
            </a:r>
            <a:r>
              <a:rPr lang="en-US" altLang="zh-CN" sz="1400" b="1" dirty="0">
                <a:solidFill>
                  <a:srgbClr val="4B9CD3"/>
                </a:solidFill>
                <a:latin typeface="Times New Roman" panose="02020603050405020304" pitchFamily="18" charset="0"/>
                <a:cs typeface="Times New Roman" panose="02020603050405020304" pitchFamily="18" charset="0"/>
              </a:rPr>
              <a:t>initialized</a:t>
            </a:r>
            <a:r>
              <a:rPr lang="zh-CN" altLang="en-US" sz="1400" b="1" dirty="0">
                <a:solidFill>
                  <a:srgbClr val="4B9CD3"/>
                </a:solidFill>
                <a:latin typeface="Times New Roman" panose="02020603050405020304" pitchFamily="18" charset="0"/>
                <a:cs typeface="Times New Roman" panose="02020603050405020304" pitchFamily="18" charset="0"/>
              </a:rPr>
              <a:t> </a:t>
            </a:r>
            <a:r>
              <a:rPr lang="en-US" altLang="zh-CN" sz="1400" b="1" dirty="0">
                <a:solidFill>
                  <a:srgbClr val="4B9CD3"/>
                </a:solidFill>
                <a:latin typeface="Times New Roman" panose="02020603050405020304" pitchFamily="18" charset="0"/>
                <a:cs typeface="Times New Roman" panose="02020603050405020304" pitchFamily="18" charset="0"/>
              </a:rPr>
              <a:t>here</a:t>
            </a:r>
            <a:r>
              <a:rPr lang="en-US" altLang="zh-CN" sz="1400" dirty="0">
                <a:solidFill>
                  <a:srgbClr val="4B9CD3"/>
                </a:solidFill>
                <a:latin typeface="Times New Roman" panose="02020603050405020304" pitchFamily="18" charset="0"/>
                <a:cs typeface="Times New Roman" panose="02020603050405020304" pitchFamily="18" charset="0"/>
              </a:rPr>
              <a:t>.</a:t>
            </a:r>
          </a:p>
          <a:p>
            <a:r>
              <a:rPr lang="en-US" altLang="zh-CN" sz="1400" dirty="0">
                <a:latin typeface="Times New Roman" panose="02020603050405020304" pitchFamily="18" charset="0"/>
                <a:cs typeface="Times New Roman" panose="02020603050405020304" pitchFamily="18" charset="0"/>
              </a:rPr>
              <a:t>If</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you</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want</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to</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manually</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specify</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weight</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parameters,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you</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can</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also</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specify</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within</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this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_</a:t>
            </a:r>
            <a:r>
              <a:rPr lang="en-US" altLang="zh-CN" sz="1400" dirty="0" err="1">
                <a:latin typeface="Times New Roman" panose="02020603050405020304" pitchFamily="18" charset="0"/>
                <a:cs typeface="Times New Roman" panose="02020603050405020304" pitchFamily="18" charset="0"/>
              </a:rPr>
              <a:t>init</a:t>
            </a:r>
            <a:r>
              <a:rPr lang="en-US" altLang="zh-CN" sz="1400" dirty="0">
                <a:latin typeface="Times New Roman" panose="02020603050405020304" pitchFamily="18" charset="0"/>
                <a:cs typeface="Times New Roman" panose="02020603050405020304" pitchFamily="18" charset="0"/>
              </a:rPr>
              <a:t>_</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method,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e.g.:</a:t>
            </a:r>
          </a:p>
          <a:p>
            <a:r>
              <a:rPr lang="en-US" sz="1200" dirty="0" err="1">
                <a:solidFill>
                  <a:srgbClr val="000000"/>
                </a:solidFill>
                <a:latin typeface="Courier New" panose="02070309020205020404" pitchFamily="49" charset="0"/>
              </a:rPr>
              <a:t>nn.init.normal</a:t>
            </a:r>
            <a:r>
              <a:rPr lang="en-US" sz="1200" dirty="0">
                <a:solidFill>
                  <a:srgbClr val="000000"/>
                </a:solidFill>
                <a:latin typeface="Courier New" panose="02070309020205020404" pitchFamily="49" charset="0"/>
              </a:rPr>
              <a:t>_(weight, mean=</a:t>
            </a:r>
            <a:r>
              <a:rPr lang="en-US" sz="1200" dirty="0">
                <a:solidFill>
                  <a:srgbClr val="116644"/>
                </a:solidFill>
                <a:latin typeface="Courier New" panose="02070309020205020404" pitchFamily="49" charset="0"/>
              </a:rPr>
              <a:t>0.0</a:t>
            </a:r>
            <a:r>
              <a:rPr lang="en-US" sz="1200" dirty="0">
                <a:solidFill>
                  <a:srgbClr val="000000"/>
                </a:solidFill>
                <a:latin typeface="Courier New" panose="02070309020205020404" pitchFamily="49" charset="0"/>
              </a:rPr>
              <a:t>, std=</a:t>
            </a:r>
            <a:r>
              <a:rPr lang="en-US" sz="1200" dirty="0">
                <a:solidFill>
                  <a:srgbClr val="116644"/>
                </a:solidFill>
                <a:latin typeface="Courier New" panose="02070309020205020404" pitchFamily="49" charset="0"/>
              </a:rPr>
              <a:t>0.</a:t>
            </a:r>
            <a:r>
              <a:rPr lang="en-US" altLang="zh-CN" sz="1200" dirty="0">
                <a:solidFill>
                  <a:srgbClr val="116644"/>
                </a:solidFill>
                <a:latin typeface="Courier New" panose="02070309020205020404" pitchFamily="49" charset="0"/>
              </a:rPr>
              <a:t>1</a:t>
            </a:r>
            <a:r>
              <a:rPr lang="en-US" sz="1200" dirty="0">
                <a:solidFill>
                  <a:srgbClr val="000000"/>
                </a:solidFill>
                <a:latin typeface="Courier New" panose="02070309020205020404" pitchFamily="49" charset="0"/>
              </a:rPr>
              <a:t>)</a:t>
            </a:r>
          </a:p>
          <a:p>
            <a:r>
              <a:rPr lang="en-US" altLang="zh-CN" sz="1400" dirty="0">
                <a:solidFill>
                  <a:srgbClr val="000000"/>
                </a:solidFill>
                <a:latin typeface="Times New Roman" panose="02020603050405020304" pitchFamily="18" charset="0"/>
                <a:cs typeface="Times New Roman" panose="02020603050405020304" pitchFamily="18" charset="0"/>
              </a:rPr>
              <a:t>More</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in</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Chapter</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1</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err="1">
                <a:solidFill>
                  <a:srgbClr val="000000"/>
                </a:solidFill>
                <a:latin typeface="Times New Roman" panose="02020603050405020304" pitchFamily="18" charset="0"/>
                <a:cs typeface="Times New Roman" panose="02020603050405020304" pitchFamily="18" charset="0"/>
              </a:rPr>
              <a:t>PyTorch</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Basics:</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Neural Networks Module.</a:t>
            </a:r>
            <a:endParaRPr 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569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fade">
                                      <p:cBhvr>
                                        <p:cTn id="21" dur="500"/>
                                        <p:tgtEl>
                                          <p:spTgt spid="1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fade">
                                      <p:cBhvr>
                                        <p:cTn id="26" dur="500"/>
                                        <p:tgtEl>
                                          <p:spTgt spid="1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xEl>
                                              <p:pRg st="3" end="3"/>
                                            </p:txEl>
                                          </p:spTgt>
                                        </p:tgtEl>
                                        <p:attrNameLst>
                                          <p:attrName>style.visibility</p:attrName>
                                        </p:attrNameLst>
                                      </p:cBhvr>
                                      <p:to>
                                        <p:strVal val="visible"/>
                                      </p:to>
                                    </p:set>
                                    <p:animEffect transition="in" filter="fade">
                                      <p:cBhvr>
                                        <p:cTn id="31"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Gradient</a:t>
            </a:r>
            <a:r>
              <a:rPr lang="zh-CN" altLang="en-US" dirty="0"/>
              <a:t> </a:t>
            </a:r>
            <a:r>
              <a:rPr lang="en-US" altLang="zh-CN" dirty="0"/>
              <a:t>Descent</a:t>
            </a:r>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3B7E8F9-C2DA-B596-14F8-E1F5BA017C66}"/>
                  </a:ext>
                </a:extLst>
              </p:cNvPr>
              <p:cNvSpPr txBox="1"/>
              <p:nvPr/>
            </p:nvSpPr>
            <p:spPr>
              <a:xfrm>
                <a:off x="873825" y="1534976"/>
                <a:ext cx="10515600" cy="4804329"/>
              </a:xfrm>
              <a:prstGeom prst="rect">
                <a:avLst/>
              </a:prstGeom>
              <a:noFill/>
            </p:spPr>
            <p:txBody>
              <a:bodyPr wrap="square">
                <a:spAutoFit/>
              </a:bodyPr>
              <a:lstStyle/>
              <a:p>
                <a:pPr>
                  <a:lnSpc>
                    <a:spcPct val="114000"/>
                  </a:lnSpc>
                </a:pPr>
                <a:r>
                  <a:rPr lang="en-US" b="1" dirty="0">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nput</a:t>
                </a:r>
                <a:r>
                  <a:rPr lang="en-US" b="1"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Choose a starting point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(initial guess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usually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from</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𝒩</m:t>
                    </m:r>
                    <m:r>
                      <a:rPr lang="en-US" altLang="zh-CN" b="0" i="1" smtClean="0">
                        <a:latin typeface="Cambria Math" panose="02040503050406030204" pitchFamily="18" charset="0"/>
                        <a:cs typeface="Times New Roman" panose="02020603050405020304" pitchFamily="18" charset="0"/>
                      </a:rPr>
                      <m:t>(0,</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𝜎</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Set the learning rate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𝛼</m:t>
                    </m:r>
                  </m:oMath>
                </a14:m>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small positive number).</a:t>
                </a:r>
              </a:p>
              <a:p>
                <a:pPr lvl="1">
                  <a:lnSpc>
                    <a:spcPct val="114000"/>
                  </a:lnSpc>
                </a:pPr>
                <a:r>
                  <a:rPr lang="en-US" dirty="0">
                    <a:solidFill>
                      <a:schemeClr val="bg2">
                        <a:lumMod val="90000"/>
                      </a:schemeClr>
                    </a:solidFill>
                    <a:latin typeface="Times New Roman" panose="02020603050405020304" pitchFamily="18" charset="0"/>
                    <a:cs typeface="Times New Roman" panose="02020603050405020304" pitchFamily="18" charset="0"/>
                  </a:rPr>
                  <a:t>Define a small positive number </a:t>
                </a:r>
                <a14:m>
                  <m:oMath xmlns:m="http://schemas.openxmlformats.org/officeDocument/2006/math">
                    <m:r>
                      <a:rPr lang="en-US" altLang="zh-CN" b="0" i="1" smtClean="0">
                        <a:solidFill>
                          <a:schemeClr val="bg2">
                            <a:lumMod val="90000"/>
                          </a:schemeClr>
                        </a:solidFill>
                        <a:latin typeface="Cambria Math" panose="02040503050406030204" pitchFamily="18" charset="0"/>
                        <a:cs typeface="Times New Roman" panose="02020603050405020304" pitchFamily="18" charset="0"/>
                      </a:rPr>
                      <m:t>𝜀</m:t>
                    </m:r>
                  </m:oMath>
                </a14:m>
                <a:r>
                  <a:rPr lang="en-US" dirty="0">
                    <a:solidFill>
                      <a:schemeClr val="bg2">
                        <a:lumMod val="90000"/>
                      </a:schemeClr>
                    </a:solidFill>
                    <a:latin typeface="Times New Roman" panose="02020603050405020304" pitchFamily="18" charset="0"/>
                    <a:cs typeface="Times New Roman" panose="02020603050405020304" pitchFamily="18" charset="0"/>
                  </a:rPr>
                  <a:t> as the convergence threshold</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(optional)</a:t>
                </a:r>
                <a:r>
                  <a:rPr lang="en-US" dirty="0">
                    <a:solidFill>
                      <a:schemeClr val="bg2">
                        <a:lumMod val="90000"/>
                      </a:schemeClr>
                    </a:solidFill>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Set a maximum number of iterations, </a:t>
                </a:r>
                <a14:m>
                  <m:oMath xmlns:m="http://schemas.openxmlformats.org/officeDocument/2006/math">
                    <m:r>
                      <a:rPr lang="en-US" sz="1700" i="1" dirty="0" smtClean="0">
                        <a:latin typeface="Cambria Math" panose="02040503050406030204" pitchFamily="18" charset="0"/>
                        <a:cs typeface="Times New Roman" panose="02020603050405020304" pitchFamily="18" charset="0"/>
                      </a:rPr>
                      <m:t>𝑚𝑎𝑥</m:t>
                    </m:r>
                    <m:r>
                      <a:rPr lang="en-US" sz="1700" i="1" dirty="0" smtClean="0">
                        <a:latin typeface="Cambria Math" panose="02040503050406030204" pitchFamily="18" charset="0"/>
                        <a:cs typeface="Times New Roman" panose="02020603050405020304" pitchFamily="18" charset="0"/>
                      </a:rPr>
                      <m:t>⁡_</m:t>
                    </m:r>
                    <m:r>
                      <a:rPr lang="en-US" sz="1700" i="1" dirty="0" smtClean="0">
                        <a:latin typeface="Cambria Math" panose="02040503050406030204" pitchFamily="18" charset="0"/>
                        <a:cs typeface="Times New Roman" panose="02020603050405020304" pitchFamily="18" charset="0"/>
                      </a:rPr>
                      <m:t>𝑖𝑡𝑒𝑟𝑠</m:t>
                    </m:r>
                  </m:oMath>
                </a14:m>
                <a:r>
                  <a:rPr lang="en-US" dirty="0">
                    <a:latin typeface="Times New Roman" panose="02020603050405020304" pitchFamily="18" charset="0"/>
                    <a:cs typeface="Times New Roman" panose="02020603050405020304" pitchFamily="18" charset="0"/>
                  </a:rPr>
                  <a:t>.</a:t>
                </a:r>
              </a:p>
              <a:p>
                <a:pPr>
                  <a:lnSpc>
                    <a:spcPct val="114000"/>
                  </a:lnSpc>
                </a:pPr>
                <a:r>
                  <a:rPr lang="en-US" altLang="zh-CN" b="1" dirty="0">
                    <a:latin typeface="Times New Roman" panose="02020603050405020304" pitchFamily="18" charset="0"/>
                    <a:cs typeface="Times New Roman" panose="02020603050405020304" pitchFamily="18" charset="0"/>
                  </a:rPr>
                  <a:t>Output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𝒘</m:t>
                        </m:r>
                      </m:e>
                      <m:sup>
                        <m:r>
                          <a:rPr lang="zh-CN" altLang="en-US" b="1" i="1" smtClean="0">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minimum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function</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oMath>
                </a14:m>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nSpc>
                    <a:spcPct val="114000"/>
                  </a:lnSpc>
                </a:pPr>
                <a:r>
                  <a:rPr lang="en-US" altLang="zh-CN" b="1" dirty="0">
                    <a:latin typeface="Times New Roman" panose="02020603050405020304" pitchFamily="18" charset="0"/>
                    <a:cs typeface="Times New Roman" panose="02020603050405020304" pitchFamily="18" charset="0"/>
                  </a:rPr>
                  <a:t>Begin</a:t>
                </a:r>
                <a:endParaRPr lang="en-US" b="1"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or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𝑘</m:t>
                    </m:r>
                  </m:oMath>
                </a14:m>
                <a:r>
                  <a:rPr lang="en-US" dirty="0">
                    <a:latin typeface="Times New Roman" panose="02020603050405020304" pitchFamily="18" charset="0"/>
                    <a:cs typeface="Times New Roman" panose="02020603050405020304" pitchFamily="18" charset="0"/>
                  </a:rPr>
                  <a:t> from 1 to </a:t>
                </a:r>
                <a14:m>
                  <m:oMath xmlns:m="http://schemas.openxmlformats.org/officeDocument/2006/math">
                    <m:r>
                      <a:rPr lang="en-US" sz="1700" i="1" dirty="0" smtClean="0">
                        <a:latin typeface="Cambria Math" panose="02040503050406030204" pitchFamily="18" charset="0"/>
                        <a:cs typeface="Times New Roman" panose="02020603050405020304" pitchFamily="18" charset="0"/>
                      </a:rPr>
                      <m:t>𝑚𝑎𝑥</m:t>
                    </m:r>
                    <m:r>
                      <a:rPr lang="en-US" sz="1700" i="1" dirty="0" smtClean="0">
                        <a:latin typeface="Cambria Math" panose="02040503050406030204" pitchFamily="18" charset="0"/>
                        <a:cs typeface="Times New Roman" panose="02020603050405020304" pitchFamily="18" charset="0"/>
                      </a:rPr>
                      <m:t>⁡_</m:t>
                    </m:r>
                    <m:r>
                      <a:rPr lang="en-US" sz="1700" i="1" dirty="0" smtClean="0">
                        <a:latin typeface="Cambria Math" panose="02040503050406030204" pitchFamily="18" charset="0"/>
                        <a:cs typeface="Times New Roman" panose="02020603050405020304" pitchFamily="18" charset="0"/>
                      </a:rPr>
                      <m:t>𝑖𝑡𝑒𝑟𝑠</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    a. Compute the gradient </a:t>
                </a:r>
                <a14:m>
                  <m:oMath xmlns:m="http://schemas.openxmlformats.org/officeDocument/2006/math">
                    <m:r>
                      <m:rPr>
                        <m:sty m:val="p"/>
                      </m:rP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𝑓</m:t>
                    </m:r>
                    <m:r>
                      <a:rPr lang="en-US" i="1" dirty="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𝒘</m:t>
                    </m:r>
                    <m:r>
                      <a:rPr lang="en-US" i="1" dirty="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partial derivatives of the function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oMath>
                </a14:m>
                <a:r>
                  <a:rPr lang="en-US" dirty="0">
                    <a:latin typeface="Times New Roman" panose="02020603050405020304" pitchFamily="18" charset="0"/>
                    <a:cs typeface="Times New Roman" panose="02020603050405020304" pitchFamily="18" charset="0"/>
                  </a:rPr>
                  <a:t> at </a:t>
                </a:r>
                <a:r>
                  <a:rPr lang="en-US" altLang="zh-CN" dirty="0">
                    <a:latin typeface="Times New Roman" panose="02020603050405020304" pitchFamily="18" charset="0"/>
                    <a:cs typeface="Times New Roman" panose="02020603050405020304" pitchFamily="18" charset="0"/>
                  </a:rPr>
                  <a:t>point</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    b. Update the </a:t>
                </a:r>
                <a:r>
                  <a:rPr lang="en-US" altLang="zh-CN" dirty="0">
                    <a:latin typeface="Times New Roman" panose="02020603050405020304" pitchFamily="18" charset="0"/>
                    <a:cs typeface="Times New Roman" panose="02020603050405020304" pitchFamily="18" charset="0"/>
                  </a:rPr>
                  <a:t>weight</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by moving in the opposite direction of the gradient</a:t>
                </a:r>
                <a:r>
                  <a:rPr lang="en-US" altLang="zh-C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dirty="0" smtClean="0">
                            <a:latin typeface="Cambria Math" panose="02040503050406030204" pitchFamily="18" charset="0"/>
                            <a:cs typeface="Times New Roman" panose="02020603050405020304" pitchFamily="18" charset="0"/>
                          </a:rPr>
                        </m:ctrlPr>
                      </m:sSubPr>
                      <m:e>
                        <m:r>
                          <a:rPr lang="en-US" altLang="zh-CN" b="1" i="1" dirty="0" smtClean="0">
                            <a:latin typeface="Cambria Math" panose="02040503050406030204" pitchFamily="18" charset="0"/>
                            <a:cs typeface="Times New Roman" panose="02020603050405020304" pitchFamily="18" charset="0"/>
                          </a:rPr>
                          <m:t>𝒘</m:t>
                        </m:r>
                      </m:e>
                      <m:sub>
                        <m:r>
                          <a:rPr lang="en-US" altLang="zh-CN" b="1" i="1" dirty="0" smtClean="0">
                            <a:latin typeface="Cambria Math" panose="02040503050406030204" pitchFamily="18" charset="0"/>
                            <a:cs typeface="Times New Roman" panose="02020603050405020304" pitchFamily="18" charset="0"/>
                          </a:rPr>
                          <m:t>𝒏𝒆𝒘</m:t>
                        </m:r>
                      </m:sub>
                    </m:sSub>
                    <m:r>
                      <a:rPr lang="en-US" i="1" dirty="0">
                        <a:latin typeface="Cambria Math" panose="02040503050406030204" pitchFamily="18" charset="0"/>
                        <a:cs typeface="Times New Roman" panose="02020603050405020304" pitchFamily="18" charset="0"/>
                      </a:rPr>
                      <m:t> = </m:t>
                    </m:r>
                    <m:r>
                      <a:rPr lang="en-US" altLang="zh-CN" b="1" i="1" dirty="0" smtClean="0">
                        <a:latin typeface="Cambria Math" panose="02040503050406030204" pitchFamily="18" charset="0"/>
                        <a:cs typeface="Times New Roman" panose="02020603050405020304" pitchFamily="18" charset="0"/>
                      </a:rPr>
                      <m:t>𝒘</m:t>
                    </m:r>
                    <m:r>
                      <a:rPr lang="en-US" i="1" dirty="0" smtClean="0">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𝛼</m:t>
                    </m:r>
                    <m:r>
                      <a:rPr lang="en-US" i="1" dirty="0">
                        <a:latin typeface="Cambria Math" panose="02040503050406030204" pitchFamily="18" charset="0"/>
                        <a:cs typeface="Times New Roman" panose="02020603050405020304" pitchFamily="18" charset="0"/>
                      </a:rPr>
                      <m:t> ∗</m:t>
                    </m:r>
                    <m:r>
                      <m:rPr>
                        <m:sty m:val="p"/>
                      </m:rPr>
                      <a:rPr lang="en-US" i="1" dirty="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𝑓</m:t>
                    </m:r>
                    <m:r>
                      <a:rPr lang="en-US"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𝒘</m:t>
                    </m:r>
                    <m:r>
                      <a:rPr lang="en-US" i="1" dirty="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    c. </a:t>
                </a:r>
                <a:r>
                  <a:rPr lang="en-US" dirty="0">
                    <a:solidFill>
                      <a:schemeClr val="bg2">
                        <a:lumMod val="90000"/>
                      </a:schemeClr>
                    </a:solidFill>
                    <a:latin typeface="Times New Roman" panose="02020603050405020304" pitchFamily="18" charset="0"/>
                    <a:cs typeface="Times New Roman" panose="02020603050405020304" pitchFamily="18" charset="0"/>
                  </a:rPr>
                  <a:t>If the change in the function value is small enough (i.e., </a:t>
                </a:r>
                <a14:m>
                  <m:oMath xmlns:m="http://schemas.openxmlformats.org/officeDocument/2006/math">
                    <m:r>
                      <a:rPr lang="en-US" i="1" dirty="0" smtClean="0">
                        <a:solidFill>
                          <a:schemeClr val="bg2">
                            <a:lumMod val="90000"/>
                          </a:schemeClr>
                        </a:solidFill>
                        <a:latin typeface="Cambria Math" panose="02040503050406030204" pitchFamily="18" charset="0"/>
                        <a:cs typeface="Times New Roman" panose="02020603050405020304" pitchFamily="18" charset="0"/>
                      </a:rPr>
                      <m:t>|</m:t>
                    </m:r>
                    <m:r>
                      <a:rPr lang="en-US" i="1" dirty="0" smtClean="0">
                        <a:solidFill>
                          <a:schemeClr val="bg2">
                            <a:lumMod val="90000"/>
                          </a:schemeClr>
                        </a:solidFill>
                        <a:latin typeface="Cambria Math" panose="02040503050406030204" pitchFamily="18" charset="0"/>
                        <a:cs typeface="Times New Roman" panose="02020603050405020304" pitchFamily="18" charset="0"/>
                      </a:rPr>
                      <m:t>𝑓</m:t>
                    </m:r>
                    <m:r>
                      <a:rPr lang="en-US" i="1" dirty="0" smtClean="0">
                        <a:solidFill>
                          <a:schemeClr val="bg2">
                            <a:lumMod val="90000"/>
                          </a:schemeClr>
                        </a:solidFill>
                        <a:latin typeface="Cambria Math" panose="02040503050406030204" pitchFamily="18" charset="0"/>
                        <a:cs typeface="Times New Roman" panose="02020603050405020304" pitchFamily="18" charset="0"/>
                      </a:rPr>
                      <m:t>(</m:t>
                    </m:r>
                    <m:sSub>
                      <m:sSubPr>
                        <m:ctrlP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ctrlPr>
                      </m:sSubPr>
                      <m:e>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e>
                      <m:sub>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𝒏𝒆𝒘</m:t>
                        </m:r>
                      </m:sub>
                    </m:sSub>
                    <m:r>
                      <a:rPr lang="en-US" i="1" dirty="0">
                        <a:solidFill>
                          <a:schemeClr val="bg2">
                            <a:lumMod val="90000"/>
                          </a:schemeClr>
                        </a:solidFill>
                        <a:latin typeface="Cambria Math" panose="02040503050406030204" pitchFamily="18" charset="0"/>
                        <a:cs typeface="Times New Roman" panose="02020603050405020304" pitchFamily="18" charset="0"/>
                      </a:rPr>
                      <m:t>) − </m:t>
                    </m:r>
                    <m:r>
                      <a:rPr lang="en-US" i="1" dirty="0">
                        <a:solidFill>
                          <a:schemeClr val="bg2">
                            <a:lumMod val="90000"/>
                          </a:schemeClr>
                        </a:solidFill>
                        <a:latin typeface="Cambria Math" panose="02040503050406030204" pitchFamily="18" charset="0"/>
                        <a:cs typeface="Times New Roman" panose="02020603050405020304" pitchFamily="18" charset="0"/>
                      </a:rPr>
                      <m:t>𝑓</m:t>
                    </m:r>
                    <m:r>
                      <a:rPr lang="en-US" i="1" dirty="0">
                        <a:solidFill>
                          <a:schemeClr val="bg2">
                            <a:lumMod val="90000"/>
                          </a:schemeClr>
                        </a:solidFill>
                        <a:latin typeface="Cambria Math" panose="02040503050406030204" pitchFamily="18" charset="0"/>
                        <a:cs typeface="Times New Roman" panose="02020603050405020304" pitchFamily="18" charset="0"/>
                      </a:rPr>
                      <m:t>(</m:t>
                    </m:r>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r>
                      <a:rPr lang="en-US" i="1" dirty="0">
                        <a:solidFill>
                          <a:schemeClr val="bg2">
                            <a:lumMod val="90000"/>
                          </a:schemeClr>
                        </a:solidFill>
                        <a:latin typeface="Cambria Math" panose="02040503050406030204" pitchFamily="18" charset="0"/>
                        <a:cs typeface="Times New Roman" panose="02020603050405020304" pitchFamily="18" charset="0"/>
                      </a:rPr>
                      <m:t>)| &lt;</m:t>
                    </m:r>
                    <m:r>
                      <a:rPr lang="en-US" altLang="zh-CN" b="0" i="1" dirty="0" smtClean="0">
                        <a:solidFill>
                          <a:schemeClr val="bg2">
                            <a:lumMod val="90000"/>
                          </a:schemeClr>
                        </a:solidFill>
                        <a:latin typeface="Cambria Math" panose="02040503050406030204" pitchFamily="18" charset="0"/>
                        <a:cs typeface="Times New Roman" panose="02020603050405020304" pitchFamily="18" charset="0"/>
                      </a:rPr>
                      <m:t>𝜀</m:t>
                    </m:r>
                  </m:oMath>
                </a14:m>
                <a:r>
                  <a:rPr lang="en-US" dirty="0">
                    <a:solidFill>
                      <a:schemeClr val="bg2">
                        <a:lumMod val="90000"/>
                      </a:schemeClr>
                    </a:solidFill>
                    <a:latin typeface="Times New Roman" panose="02020603050405020304" pitchFamily="18" charset="0"/>
                    <a:cs typeface="Times New Roman" panose="02020603050405020304" pitchFamily="18" charset="0"/>
                  </a:rPr>
                  <a:t>), then</a:t>
                </a:r>
                <a:r>
                  <a:rPr lang="en-US" altLang="zh-CN" dirty="0">
                    <a:solidFill>
                      <a:schemeClr val="bg2">
                        <a:lumMod val="90000"/>
                      </a:schemeClr>
                    </a:solidFill>
                    <a:latin typeface="Times New Roman" panose="02020603050405020304" pitchFamily="18" charset="0"/>
                    <a:cs typeface="Times New Roman" panose="02020603050405020304" pitchFamily="18" charset="0"/>
                  </a:rPr>
                  <a:t>:</a:t>
                </a:r>
              </a:p>
              <a:p>
                <a:pPr lvl="1">
                  <a:lnSpc>
                    <a:spcPct val="114000"/>
                  </a:lnSpc>
                </a:pPr>
                <a:r>
                  <a:rPr 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s</a:t>
                </a:r>
                <a:r>
                  <a:rPr lang="en-US" dirty="0">
                    <a:solidFill>
                      <a:schemeClr val="bg2">
                        <a:lumMod val="90000"/>
                      </a:schemeClr>
                    </a:solidFill>
                    <a:latin typeface="Times New Roman" panose="02020603050405020304" pitchFamily="18" charset="0"/>
                    <a:cs typeface="Times New Roman" panose="02020603050405020304" pitchFamily="18" charset="0"/>
                  </a:rPr>
                  <a:t>top and return </a:t>
                </a:r>
                <a14:m>
                  <m:oMath xmlns:m="http://schemas.openxmlformats.org/officeDocument/2006/math">
                    <m:sSub>
                      <m:sSubPr>
                        <m:ctrlP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ctrlPr>
                      </m:sSubPr>
                      <m:e>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e>
                      <m:sub>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𝒏𝒆𝒘</m:t>
                        </m:r>
                      </m:sub>
                    </m:sSub>
                  </m:oMath>
                </a14:m>
                <a:r>
                  <a:rPr lang="en-US" b="1" dirty="0">
                    <a:solidFill>
                      <a:schemeClr val="bg2">
                        <a:lumMod val="90000"/>
                      </a:schemeClr>
                    </a:solidFill>
                    <a:latin typeface="Times New Roman" panose="02020603050405020304" pitchFamily="18" charset="0"/>
                    <a:cs typeface="Times New Roman" panose="02020603050405020304" pitchFamily="18" charset="0"/>
                  </a:rPr>
                  <a:t> </a:t>
                </a:r>
                <a:r>
                  <a:rPr lang="en-US" dirty="0">
                    <a:solidFill>
                      <a:schemeClr val="bg2">
                        <a:lumMod val="90000"/>
                      </a:schemeClr>
                    </a:solidFill>
                    <a:latin typeface="Times New Roman" panose="02020603050405020304" pitchFamily="18" charset="0"/>
                    <a:cs typeface="Times New Roman" panose="02020603050405020304" pitchFamily="18" charset="0"/>
                  </a:rPr>
                  <a:t>as the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optimal</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weight</a:t>
                </a:r>
                <a:r>
                  <a:rPr lang="en-US" dirty="0">
                    <a:solidFill>
                      <a:schemeClr val="bg2">
                        <a:lumMod val="90000"/>
                      </a:schemeClr>
                    </a:solidFill>
                    <a:latin typeface="Times New Roman" panose="02020603050405020304" pitchFamily="18" charset="0"/>
                    <a:cs typeface="Times New Roman" panose="02020603050405020304" pitchFamily="18" charset="0"/>
                  </a:rPr>
                  <a:t>.</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(optional</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step)</a:t>
                </a:r>
                <a:endParaRPr lang="en-US"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    d. Update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to</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𝒘</m:t>
                        </m:r>
                      </m:e>
                      <m:sub>
                        <m:r>
                          <a:rPr lang="en-US" altLang="zh-CN" b="1" i="1" smtClean="0">
                            <a:latin typeface="Cambria Math" panose="02040503050406030204" pitchFamily="18" charset="0"/>
                            <a:cs typeface="Times New Roman" panose="02020603050405020304" pitchFamily="18" charset="0"/>
                          </a:rPr>
                          <m:t>𝒏𝒆𝒘</m:t>
                        </m:r>
                      </m:sub>
                    </m:sSub>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2. If the maximum number of iterations is reached, return the current value of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a:t>
                </a:r>
              </a:p>
              <a:p>
                <a:pPr>
                  <a:lnSpc>
                    <a:spcPct val="114000"/>
                  </a:lnSpc>
                </a:pPr>
                <a:r>
                  <a:rPr lang="en-US" altLang="zh-CN" b="1" dirty="0">
                    <a:latin typeface="Times New Roman" panose="02020603050405020304" pitchFamily="18" charset="0"/>
                    <a:cs typeface="Times New Roman" panose="02020603050405020304" pitchFamily="18" charset="0"/>
                  </a:rPr>
                  <a:t>End</a:t>
                </a:r>
                <a:endParaRPr lang="en-US" b="1" dirty="0">
                  <a:latin typeface="Times New Roman" panose="02020603050405020304" pitchFamily="18" charset="0"/>
                  <a:cs typeface="Times New Roman" panose="02020603050405020304" pitchFamily="18" charset="0"/>
                </a:endParaRPr>
              </a:p>
            </p:txBody>
          </p:sp>
        </mc:Choice>
        <mc:Fallback>
          <p:sp>
            <p:nvSpPr>
              <p:cNvPr id="8" name="TextBox 7">
                <a:extLst>
                  <a:ext uri="{FF2B5EF4-FFF2-40B4-BE49-F238E27FC236}">
                    <a16:creationId xmlns:a16="http://schemas.microsoft.com/office/drawing/2014/main" id="{33B7E8F9-C2DA-B596-14F8-E1F5BA017C66}"/>
                  </a:ext>
                </a:extLst>
              </p:cNvPr>
              <p:cNvSpPr txBox="1">
                <a:spLocks noRot="1" noChangeAspect="1" noMove="1" noResize="1" noEditPoints="1" noAdjustHandles="1" noChangeArrowheads="1" noChangeShapeType="1" noTextEdit="1"/>
              </p:cNvSpPr>
              <p:nvPr/>
            </p:nvSpPr>
            <p:spPr>
              <a:xfrm>
                <a:off x="873825" y="1534976"/>
                <a:ext cx="10515600" cy="4804329"/>
              </a:xfrm>
              <a:prstGeom prst="rect">
                <a:avLst/>
              </a:prstGeom>
              <a:blipFill>
                <a:blip r:embed="rId3"/>
                <a:stretch>
                  <a:fillRect l="-483" t="-263" b="-78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91B626B-811B-9399-A801-92DE087BB51D}"/>
              </a:ext>
            </a:extLst>
          </p:cNvPr>
          <p:cNvGrpSpPr/>
          <p:nvPr/>
        </p:nvGrpSpPr>
        <p:grpSpPr>
          <a:xfrm>
            <a:off x="7885215" y="1631313"/>
            <a:ext cx="3634838" cy="629392"/>
            <a:chOff x="7790212" y="1591294"/>
            <a:chExt cx="3634838" cy="629392"/>
          </a:xfrm>
        </p:grpSpPr>
        <p:sp>
          <p:nvSpPr>
            <p:cNvPr id="11" name="Rounded Rectangle 10">
              <a:extLst>
                <a:ext uri="{FF2B5EF4-FFF2-40B4-BE49-F238E27FC236}">
                  <a16:creationId xmlns:a16="http://schemas.microsoft.com/office/drawing/2014/main" id="{C000EBF4-AFB8-C994-9702-4487751928D4}"/>
                </a:ext>
              </a:extLst>
            </p:cNvPr>
            <p:cNvSpPr/>
            <p:nvPr/>
          </p:nvSpPr>
          <p:spPr>
            <a:xfrm>
              <a:off x="7790212" y="1591294"/>
              <a:ext cx="3634838" cy="629392"/>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42FE467-7BF3-5866-177A-1005FA559656}"/>
                </a:ext>
              </a:extLst>
            </p:cNvPr>
            <p:cNvSpPr txBox="1"/>
            <p:nvPr/>
          </p:nvSpPr>
          <p:spPr>
            <a:xfrm>
              <a:off x="7879413" y="1690688"/>
              <a:ext cx="3438762" cy="461665"/>
            </a:xfrm>
            <a:prstGeom prst="rect">
              <a:avLst/>
            </a:prstGeom>
            <a:noFill/>
          </p:spPr>
          <p:txBody>
            <a:bodyPr wrap="none" rtlCol="0">
              <a:spAutoFit/>
            </a:bodyPr>
            <a:lstStyle/>
            <a:p>
              <a:pPr algn="l"/>
              <a:r>
                <a:rPr lang="en-US" sz="1200" b="1" i="0" u="none" strike="noStrike" dirty="0">
                  <a:solidFill>
                    <a:srgbClr val="008000"/>
                  </a:solidFill>
                  <a:effectLst/>
                  <a:latin typeface="Courier New" panose="02070309020205020404" pitchFamily="49" charset="0"/>
                </a:rPr>
                <a:t># Create an instance of the network</a:t>
              </a:r>
              <a:endParaRPr lang="en-US" sz="1200" b="1" i="0" u="none" strike="noStrike" dirty="0">
                <a:solidFill>
                  <a:srgbClr val="000000"/>
                </a:solidFill>
                <a:effectLst/>
                <a:latin typeface="Courier New" panose="02070309020205020404" pitchFamily="49" charset="0"/>
              </a:endParaRPr>
            </a:p>
            <a:p>
              <a:pPr algn="l"/>
              <a:r>
                <a:rPr lang="en-US" sz="1200" b="1" i="0" u="none" strike="noStrike" dirty="0">
                  <a:solidFill>
                    <a:srgbClr val="000000"/>
                  </a:solidFill>
                  <a:effectLst/>
                  <a:latin typeface="Courier New" panose="02070309020205020404" pitchFamily="49" charset="0"/>
                </a:rPr>
                <a:t>model = </a:t>
              </a:r>
              <a:r>
                <a:rPr lang="en-US" sz="1200" b="1" i="0" u="none" strike="noStrike" dirty="0" err="1">
                  <a:solidFill>
                    <a:srgbClr val="000000"/>
                  </a:solidFill>
                  <a:effectLst/>
                  <a:latin typeface="Courier New" panose="02070309020205020404" pitchFamily="49" charset="0"/>
                </a:rPr>
                <a:t>SimpleNet</a:t>
              </a:r>
              <a:r>
                <a:rPr lang="en-US" sz="1200" b="1" i="0" u="none" strike="noStrike" dirty="0">
                  <a:solidFill>
                    <a:srgbClr val="000000"/>
                  </a:solidFill>
                  <a:effectLst/>
                  <a:latin typeface="Courier New" panose="02070309020205020404" pitchFamily="49" charset="0"/>
                </a:rPr>
                <a:t>()</a:t>
              </a:r>
              <a:endParaRPr lang="en-US" sz="1200" b="1" dirty="0"/>
            </a:p>
          </p:txBody>
        </p:sp>
      </p:grpSp>
      <p:cxnSp>
        <p:nvCxnSpPr>
          <p:cNvPr id="18" name="Straight Arrow Connector 17">
            <a:extLst>
              <a:ext uri="{FF2B5EF4-FFF2-40B4-BE49-F238E27FC236}">
                <a16:creationId xmlns:a16="http://schemas.microsoft.com/office/drawing/2014/main" id="{D4F40FD3-BC1D-6B70-428A-D97C926DF7F1}"/>
              </a:ext>
            </a:extLst>
          </p:cNvPr>
          <p:cNvCxnSpPr/>
          <p:nvPr/>
        </p:nvCxnSpPr>
        <p:spPr>
          <a:xfrm>
            <a:off x="7350826" y="2054431"/>
            <a:ext cx="498764" cy="0"/>
          </a:xfrm>
          <a:prstGeom prst="straightConnector1">
            <a:avLst/>
          </a:prstGeom>
          <a:ln w="28575">
            <a:solidFill>
              <a:srgbClr val="4B9CD3"/>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7299D49-C265-C415-B422-0009DCEE0C9E}"/>
              </a:ext>
            </a:extLst>
          </p:cNvPr>
          <p:cNvGrpSpPr/>
          <p:nvPr/>
        </p:nvGrpSpPr>
        <p:grpSpPr>
          <a:xfrm>
            <a:off x="6156996" y="2884289"/>
            <a:ext cx="5381501" cy="363738"/>
            <a:chOff x="6156996" y="2860539"/>
            <a:chExt cx="5381501" cy="363738"/>
          </a:xfrm>
        </p:grpSpPr>
        <p:sp>
          <p:nvSpPr>
            <p:cNvPr id="5" name="Rounded Rectangle 4">
              <a:extLst>
                <a:ext uri="{FF2B5EF4-FFF2-40B4-BE49-F238E27FC236}">
                  <a16:creationId xmlns:a16="http://schemas.microsoft.com/office/drawing/2014/main" id="{0362F34F-D7E1-D707-10A4-DA0AB596CA91}"/>
                </a:ext>
              </a:extLst>
            </p:cNvPr>
            <p:cNvSpPr/>
            <p:nvPr/>
          </p:nvSpPr>
          <p:spPr>
            <a:xfrm>
              <a:off x="6156996" y="2860539"/>
              <a:ext cx="5381501" cy="363738"/>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1D3455DA-96E6-4AE0-923A-4A3F30A4C793}"/>
                </a:ext>
              </a:extLst>
            </p:cNvPr>
            <p:cNvSpPr txBox="1"/>
            <p:nvPr/>
          </p:nvSpPr>
          <p:spPr>
            <a:xfrm>
              <a:off x="6156996" y="2903908"/>
              <a:ext cx="5381501" cy="276999"/>
            </a:xfrm>
            <a:prstGeom prst="rect">
              <a:avLst/>
            </a:prstGeom>
            <a:noFill/>
          </p:spPr>
          <p:txBody>
            <a:bodyPr wrap="square">
              <a:spAutoFit/>
            </a:bodyPr>
            <a:lstStyle/>
            <a:p>
              <a:pPr algn="l"/>
              <a:r>
                <a:rPr lang="en-US" sz="1200" b="1" i="0" u="none" strike="noStrike" dirty="0">
                  <a:solidFill>
                    <a:srgbClr val="000000"/>
                  </a:solidFill>
                  <a:effectLst/>
                  <a:latin typeface="Courier New" panose="02070309020205020404" pitchFamily="49" charset="0"/>
                </a:rPr>
                <a:t>optimizer = </a:t>
              </a:r>
              <a:r>
                <a:rPr lang="en-US" sz="1200" b="1" i="0" u="none" strike="noStrike" dirty="0" err="1">
                  <a:solidFill>
                    <a:srgbClr val="000000"/>
                  </a:solidFill>
                  <a:effectLst/>
                  <a:latin typeface="Courier New" panose="02070309020205020404" pitchFamily="49" charset="0"/>
                </a:rPr>
                <a:t>torch.optim.SGD</a:t>
              </a:r>
              <a:r>
                <a:rPr lang="en-US" sz="1200" b="1" i="0" u="none" strike="noStrike" dirty="0">
                  <a:solidFill>
                    <a:srgbClr val="000000"/>
                  </a:solidFill>
                  <a:effectLst/>
                  <a:latin typeface="Courier New" panose="02070309020205020404" pitchFamily="49" charset="0"/>
                </a:rPr>
                <a:t>(</a:t>
              </a:r>
              <a:r>
                <a:rPr lang="en-US" sz="1200" b="1" i="0" u="none" strike="noStrike" dirty="0" err="1">
                  <a:solidFill>
                    <a:srgbClr val="000000"/>
                  </a:solidFill>
                  <a:effectLst/>
                  <a:latin typeface="Courier New" panose="02070309020205020404" pitchFamily="49" charset="0"/>
                </a:rPr>
                <a:t>model.parameters</a:t>
              </a:r>
              <a:r>
                <a:rPr lang="en-US" sz="1200" b="1" i="0" u="none" strike="noStrike" dirty="0">
                  <a:solidFill>
                    <a:srgbClr val="000000"/>
                  </a:solidFill>
                  <a:effectLst/>
                  <a:latin typeface="Courier New" panose="02070309020205020404" pitchFamily="49" charset="0"/>
                </a:rPr>
                <a:t>(), </a:t>
              </a:r>
              <a:r>
                <a:rPr lang="en-US" sz="1200" b="1" i="0" u="none" strike="noStrike" dirty="0" err="1">
                  <a:solidFill>
                    <a:srgbClr val="000000"/>
                  </a:solidFill>
                  <a:effectLst/>
                  <a:latin typeface="Courier New" panose="02070309020205020404" pitchFamily="49" charset="0"/>
                </a:rPr>
                <a:t>lr</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116644"/>
                  </a:solidFill>
                  <a:effectLst/>
                  <a:latin typeface="Courier New" panose="02070309020205020404" pitchFamily="49" charset="0"/>
                </a:rPr>
                <a:t>0.01</a:t>
              </a:r>
              <a:r>
                <a:rPr lang="en-US" sz="1200" b="1" i="0" u="none" strike="noStrike" dirty="0">
                  <a:solidFill>
                    <a:srgbClr val="000000"/>
                  </a:solidFill>
                  <a:effectLst/>
                  <a:latin typeface="Courier New" panose="02070309020205020404" pitchFamily="49" charset="0"/>
                </a:rPr>
                <a:t>)</a:t>
              </a:r>
            </a:p>
          </p:txBody>
        </p:sp>
      </p:grpSp>
      <p:cxnSp>
        <p:nvCxnSpPr>
          <p:cNvPr id="9" name="Curved Connector 8">
            <a:extLst>
              <a:ext uri="{FF2B5EF4-FFF2-40B4-BE49-F238E27FC236}">
                <a16:creationId xmlns:a16="http://schemas.microsoft.com/office/drawing/2014/main" id="{87CFC25E-0970-4047-1E3C-C234FD30F974}"/>
              </a:ext>
            </a:extLst>
          </p:cNvPr>
          <p:cNvCxnSpPr>
            <a:cxnSpLocks/>
            <a:endCxn id="27" idx="0"/>
          </p:cNvCxnSpPr>
          <p:nvPr/>
        </p:nvCxnSpPr>
        <p:spPr>
          <a:xfrm>
            <a:off x="3456079" y="2357042"/>
            <a:ext cx="7505835" cy="534861"/>
          </a:xfrm>
          <a:prstGeom prst="curvedConnector2">
            <a:avLst/>
          </a:prstGeom>
          <a:ln w="28575">
            <a:solidFill>
              <a:srgbClr val="F1747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0B6DEA3-0A11-6854-B0D2-7686AEA26B80}"/>
              </a:ext>
            </a:extLst>
          </p:cNvPr>
          <p:cNvSpPr/>
          <p:nvPr/>
        </p:nvSpPr>
        <p:spPr>
          <a:xfrm>
            <a:off x="10587346" y="2891903"/>
            <a:ext cx="749136" cy="320369"/>
          </a:xfrm>
          <a:prstGeom prst="ellipse">
            <a:avLst/>
          </a:prstGeom>
          <a:solidFill>
            <a:srgbClr val="F17475">
              <a:alpha val="15000"/>
            </a:srgbClr>
          </a:solidFill>
          <a:ln w="28575">
            <a:solidFill>
              <a:srgbClr val="F174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77106DE-C7BD-E90B-9F07-7DEFF93E7D3E}"/>
              </a:ext>
            </a:extLst>
          </p:cNvPr>
          <p:cNvGrpSpPr/>
          <p:nvPr/>
        </p:nvGrpSpPr>
        <p:grpSpPr>
          <a:xfrm>
            <a:off x="6156996" y="3346128"/>
            <a:ext cx="2113807" cy="555897"/>
            <a:chOff x="8597735" y="3428999"/>
            <a:chExt cx="2113807" cy="555897"/>
          </a:xfrm>
        </p:grpSpPr>
        <p:sp>
          <p:nvSpPr>
            <p:cNvPr id="31" name="Rounded Rectangle 30">
              <a:extLst>
                <a:ext uri="{FF2B5EF4-FFF2-40B4-BE49-F238E27FC236}">
                  <a16:creationId xmlns:a16="http://schemas.microsoft.com/office/drawing/2014/main" id="{16ABD7C5-6FA5-D3BE-C064-B6086C031443}"/>
                </a:ext>
              </a:extLst>
            </p:cNvPr>
            <p:cNvSpPr/>
            <p:nvPr/>
          </p:nvSpPr>
          <p:spPr>
            <a:xfrm>
              <a:off x="8597735" y="3428999"/>
              <a:ext cx="2113807" cy="555897"/>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50FCC42B-5E7B-2B32-3CA9-0F8B43B400C5}"/>
                </a:ext>
              </a:extLst>
            </p:cNvPr>
            <p:cNvSpPr txBox="1"/>
            <p:nvPr/>
          </p:nvSpPr>
          <p:spPr>
            <a:xfrm>
              <a:off x="8680861" y="3476114"/>
              <a:ext cx="1906485" cy="461665"/>
            </a:xfrm>
            <a:prstGeom prst="rect">
              <a:avLst/>
            </a:prstGeom>
            <a:noFill/>
          </p:spPr>
          <p:txBody>
            <a:bodyPr wrap="square">
              <a:spAutoFit/>
            </a:bodyPr>
            <a:lstStyle/>
            <a:p>
              <a:pPr algn="l"/>
              <a:r>
                <a:rPr lang="en-US" sz="1200" b="1" i="0" u="none" strike="noStrike" dirty="0">
                  <a:solidFill>
                    <a:srgbClr val="008000"/>
                  </a:solidFill>
                  <a:effectLst/>
                  <a:latin typeface="Courier New" panose="02070309020205020404" pitchFamily="49" charset="0"/>
                </a:rPr>
                <a:t># Number of epochs</a:t>
              </a:r>
              <a:endParaRPr lang="en-US" sz="1200" b="1" i="0" u="none" strike="noStrike" dirty="0">
                <a:solidFill>
                  <a:srgbClr val="000000"/>
                </a:solidFill>
                <a:effectLst/>
                <a:latin typeface="Courier New" panose="02070309020205020404" pitchFamily="49" charset="0"/>
              </a:endParaRPr>
            </a:p>
            <a:p>
              <a:pPr algn="l"/>
              <a:r>
                <a:rPr lang="en-US" sz="1200" b="1" i="0" u="none" strike="noStrike" dirty="0" err="1">
                  <a:solidFill>
                    <a:srgbClr val="000000"/>
                  </a:solidFill>
                  <a:effectLst/>
                  <a:latin typeface="Courier New" panose="02070309020205020404" pitchFamily="49" charset="0"/>
                </a:rPr>
                <a:t>num_epochs</a:t>
              </a:r>
              <a:r>
                <a:rPr lang="en-US" sz="1200" b="1" i="0" u="none" strike="noStrike" dirty="0">
                  <a:solidFill>
                    <a:srgbClr val="000000"/>
                  </a:solidFill>
                  <a:effectLst/>
                  <a:latin typeface="Courier New" panose="02070309020205020404" pitchFamily="49" charset="0"/>
                </a:rPr>
                <a:t> = </a:t>
              </a:r>
              <a:r>
                <a:rPr lang="en-US" sz="1200" b="1" i="0" u="none" strike="noStrike" dirty="0">
                  <a:solidFill>
                    <a:srgbClr val="116644"/>
                  </a:solidFill>
                  <a:effectLst/>
                  <a:latin typeface="Courier New" panose="02070309020205020404" pitchFamily="49" charset="0"/>
                </a:rPr>
                <a:t>30</a:t>
              </a:r>
              <a:endParaRPr lang="en-US" sz="1200" b="1" dirty="0">
                <a:solidFill>
                  <a:srgbClr val="000000"/>
                </a:solidFill>
                <a:latin typeface="Courier New" panose="02070309020205020404" pitchFamily="49" charset="0"/>
              </a:endParaRPr>
            </a:p>
          </p:txBody>
        </p:sp>
      </p:grpSp>
      <p:cxnSp>
        <p:nvCxnSpPr>
          <p:cNvPr id="37" name="Straight Arrow Connector 36">
            <a:extLst>
              <a:ext uri="{FF2B5EF4-FFF2-40B4-BE49-F238E27FC236}">
                <a16:creationId xmlns:a16="http://schemas.microsoft.com/office/drawing/2014/main" id="{15180D92-519A-D1F7-B0D6-A4B77FEBA8BD}"/>
              </a:ext>
            </a:extLst>
          </p:cNvPr>
          <p:cNvCxnSpPr>
            <a:cxnSpLocks/>
            <a:endCxn id="31" idx="1"/>
          </p:cNvCxnSpPr>
          <p:nvPr/>
        </p:nvCxnSpPr>
        <p:spPr>
          <a:xfrm>
            <a:off x="5902036" y="3040083"/>
            <a:ext cx="254960" cy="583994"/>
          </a:xfrm>
          <a:prstGeom prst="straightConnector1">
            <a:avLst/>
          </a:prstGeom>
          <a:ln w="28575">
            <a:solidFill>
              <a:srgbClr val="FFBF53"/>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C844E0CD-3133-22E0-A4E4-21AAAB319A71}"/>
              </a:ext>
            </a:extLst>
          </p:cNvPr>
          <p:cNvGrpSpPr/>
          <p:nvPr/>
        </p:nvGrpSpPr>
        <p:grpSpPr>
          <a:xfrm>
            <a:off x="9277136" y="4055821"/>
            <a:ext cx="2238004" cy="363738"/>
            <a:chOff x="3485543" y="4233212"/>
            <a:chExt cx="2238004" cy="363738"/>
          </a:xfrm>
        </p:grpSpPr>
        <p:sp>
          <p:nvSpPr>
            <p:cNvPr id="42" name="Rounded Rectangle 41">
              <a:extLst>
                <a:ext uri="{FF2B5EF4-FFF2-40B4-BE49-F238E27FC236}">
                  <a16:creationId xmlns:a16="http://schemas.microsoft.com/office/drawing/2014/main" id="{622E1DCC-402D-54BD-6350-25CFEE4DA821}"/>
                </a:ext>
              </a:extLst>
            </p:cNvPr>
            <p:cNvSpPr/>
            <p:nvPr/>
          </p:nvSpPr>
          <p:spPr>
            <a:xfrm>
              <a:off x="3776355" y="4233212"/>
              <a:ext cx="1947192" cy="363738"/>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41" name="TextBox 40">
              <a:extLst>
                <a:ext uri="{FF2B5EF4-FFF2-40B4-BE49-F238E27FC236}">
                  <a16:creationId xmlns:a16="http://schemas.microsoft.com/office/drawing/2014/main" id="{E82070F5-D366-F55B-A826-4EEAF1D06B0B}"/>
                </a:ext>
              </a:extLst>
            </p:cNvPr>
            <p:cNvSpPr txBox="1"/>
            <p:nvPr/>
          </p:nvSpPr>
          <p:spPr>
            <a:xfrm>
              <a:off x="3485543" y="4300777"/>
              <a:ext cx="1935676" cy="276999"/>
            </a:xfrm>
            <a:prstGeom prst="rect">
              <a:avLst/>
            </a:prstGeom>
            <a:noFill/>
          </p:spPr>
          <p:txBody>
            <a:bodyPr wrap="square">
              <a:spAutoFit/>
            </a:bodyPr>
            <a:lstStyle/>
            <a:p>
              <a:pPr lvl="1"/>
              <a:r>
                <a:rPr lang="en-US" altLang="zh-CN" sz="1200" b="1" dirty="0" err="1">
                  <a:solidFill>
                    <a:srgbClr val="000000"/>
                  </a:solidFill>
                  <a:latin typeface="Courier New" panose="02070309020205020404" pitchFamily="49" charset="0"/>
                </a:rPr>
                <a:t>l</a:t>
              </a:r>
              <a:r>
                <a:rPr lang="en-US" sz="1200" b="1" i="0" u="none" strike="noStrike" dirty="0" err="1">
                  <a:solidFill>
                    <a:srgbClr val="000000"/>
                  </a:solidFill>
                  <a:effectLst/>
                  <a:latin typeface="Courier New" panose="02070309020205020404" pitchFamily="49" charset="0"/>
                </a:rPr>
                <a:t>oss</a:t>
              </a:r>
              <a:r>
                <a:rPr lang="en-US" altLang="zh-CN" sz="1200" b="1" dirty="0" err="1">
                  <a:solidFill>
                    <a:srgbClr val="000000"/>
                  </a:solidFill>
                  <a:latin typeface="Courier New" panose="02070309020205020404" pitchFamily="49" charset="0"/>
                </a:rPr>
                <a:t>.backward</a:t>
              </a:r>
              <a:r>
                <a:rPr lang="en-US" altLang="zh-CN" sz="1200" b="1" dirty="0">
                  <a:solidFill>
                    <a:srgbClr val="000000"/>
                  </a:solidFill>
                  <a:latin typeface="Courier New" panose="02070309020205020404" pitchFamily="49" charset="0"/>
                </a:rPr>
                <a:t>()</a:t>
              </a:r>
              <a:endParaRPr lang="en-US" sz="1200" b="1" i="0" u="none" strike="noStrike" dirty="0">
                <a:solidFill>
                  <a:srgbClr val="000000"/>
                </a:solidFill>
                <a:effectLst/>
                <a:latin typeface="Courier New" panose="02070309020205020404" pitchFamily="49" charset="0"/>
              </a:endParaRPr>
            </a:p>
          </p:txBody>
        </p:sp>
      </p:grpSp>
      <p:cxnSp>
        <p:nvCxnSpPr>
          <p:cNvPr id="44" name="Straight Arrow Connector 43">
            <a:extLst>
              <a:ext uri="{FF2B5EF4-FFF2-40B4-BE49-F238E27FC236}">
                <a16:creationId xmlns:a16="http://schemas.microsoft.com/office/drawing/2014/main" id="{AD3B8F48-10C8-E3CE-CE19-A49AB30B9A51}"/>
              </a:ext>
            </a:extLst>
          </p:cNvPr>
          <p:cNvCxnSpPr>
            <a:cxnSpLocks/>
            <a:stCxn id="41" idx="1"/>
          </p:cNvCxnSpPr>
          <p:nvPr/>
        </p:nvCxnSpPr>
        <p:spPr>
          <a:xfrm flipV="1">
            <a:off x="9277136" y="4261885"/>
            <a:ext cx="490641" cy="1"/>
          </a:xfrm>
          <a:prstGeom prst="straightConnector1">
            <a:avLst/>
          </a:prstGeom>
          <a:ln w="28575">
            <a:solidFill>
              <a:srgbClr val="00AF92"/>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45BCAED6-4CCC-E707-3080-ADD395E84FDE}"/>
              </a:ext>
            </a:extLst>
          </p:cNvPr>
          <p:cNvGrpSpPr/>
          <p:nvPr/>
        </p:nvGrpSpPr>
        <p:grpSpPr>
          <a:xfrm>
            <a:off x="9567948" y="5323024"/>
            <a:ext cx="1947192" cy="363738"/>
            <a:chOff x="3776355" y="4233212"/>
            <a:chExt cx="1947192" cy="363738"/>
          </a:xfrm>
        </p:grpSpPr>
        <p:sp>
          <p:nvSpPr>
            <p:cNvPr id="48" name="Rounded Rectangle 47">
              <a:extLst>
                <a:ext uri="{FF2B5EF4-FFF2-40B4-BE49-F238E27FC236}">
                  <a16:creationId xmlns:a16="http://schemas.microsoft.com/office/drawing/2014/main" id="{724AEDC9-8853-9BA8-FC3C-8FFA760BFF17}"/>
                </a:ext>
              </a:extLst>
            </p:cNvPr>
            <p:cNvSpPr/>
            <p:nvPr/>
          </p:nvSpPr>
          <p:spPr>
            <a:xfrm>
              <a:off x="3776355" y="4233212"/>
              <a:ext cx="1947192" cy="363738"/>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49" name="TextBox 48">
              <a:extLst>
                <a:ext uri="{FF2B5EF4-FFF2-40B4-BE49-F238E27FC236}">
                  <a16:creationId xmlns:a16="http://schemas.microsoft.com/office/drawing/2014/main" id="{D3561F7D-39E8-CD12-ED0C-462C58058EC2}"/>
                </a:ext>
              </a:extLst>
            </p:cNvPr>
            <p:cNvSpPr txBox="1"/>
            <p:nvPr/>
          </p:nvSpPr>
          <p:spPr>
            <a:xfrm>
              <a:off x="3976183" y="4300778"/>
              <a:ext cx="1621647" cy="276999"/>
            </a:xfrm>
            <a:prstGeom prst="rect">
              <a:avLst/>
            </a:prstGeom>
            <a:noFill/>
          </p:spPr>
          <p:txBody>
            <a:bodyPr wrap="square">
              <a:spAutoFit/>
            </a:bodyPr>
            <a:lstStyle/>
            <a:p>
              <a:pPr marL="0" lvl="1"/>
              <a:r>
                <a:rPr lang="en-US" altLang="zh-CN" sz="1200" b="1" dirty="0" err="1">
                  <a:solidFill>
                    <a:srgbClr val="000000"/>
                  </a:solidFill>
                  <a:latin typeface="Courier New" panose="02070309020205020404" pitchFamily="49" charset="0"/>
                </a:rPr>
                <a:t>optimizer.step</a:t>
              </a:r>
              <a:r>
                <a:rPr lang="en-US" altLang="zh-CN" sz="1200" b="1" dirty="0">
                  <a:solidFill>
                    <a:srgbClr val="000000"/>
                  </a:solidFill>
                  <a:latin typeface="Courier New" panose="02070309020205020404" pitchFamily="49" charset="0"/>
                </a:rPr>
                <a:t>()</a:t>
              </a:r>
              <a:endParaRPr lang="en-US" sz="1200" b="1" i="0" u="none" strike="noStrike" dirty="0">
                <a:solidFill>
                  <a:srgbClr val="000000"/>
                </a:solidFill>
                <a:effectLst/>
                <a:latin typeface="Courier New" panose="02070309020205020404" pitchFamily="49" charset="0"/>
              </a:endParaRPr>
            </a:p>
          </p:txBody>
        </p:sp>
      </p:grpSp>
      <p:cxnSp>
        <p:nvCxnSpPr>
          <p:cNvPr id="50" name="Straight Arrow Connector 49">
            <a:extLst>
              <a:ext uri="{FF2B5EF4-FFF2-40B4-BE49-F238E27FC236}">
                <a16:creationId xmlns:a16="http://schemas.microsoft.com/office/drawing/2014/main" id="{7AD31D52-846D-8A13-23B0-85C37357CD16}"/>
              </a:ext>
            </a:extLst>
          </p:cNvPr>
          <p:cNvCxnSpPr>
            <a:cxnSpLocks/>
            <a:endCxn id="48" idx="0"/>
          </p:cNvCxnSpPr>
          <p:nvPr/>
        </p:nvCxnSpPr>
        <p:spPr>
          <a:xfrm flipH="1">
            <a:off x="10541544" y="4726656"/>
            <a:ext cx="241251" cy="596368"/>
          </a:xfrm>
          <a:prstGeom prst="straightConnector1">
            <a:avLst/>
          </a:prstGeom>
          <a:ln w="28575">
            <a:solidFill>
              <a:srgbClr val="653C7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80E6758-2EFE-CC39-0146-C17B48E5FFF2}"/>
              </a:ext>
            </a:extLst>
          </p:cNvPr>
          <p:cNvCxnSpPr>
            <a:cxnSpLocks/>
          </p:cNvCxnSpPr>
          <p:nvPr/>
        </p:nvCxnSpPr>
        <p:spPr>
          <a:xfrm flipV="1">
            <a:off x="3681351" y="5504893"/>
            <a:ext cx="5862844" cy="24195"/>
          </a:xfrm>
          <a:prstGeom prst="straightConnector1">
            <a:avLst/>
          </a:prstGeom>
          <a:ln w="28575">
            <a:solidFill>
              <a:srgbClr val="653C7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843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up)">
                                      <p:cBhvr>
                                        <p:cTn id="39" dur="500"/>
                                        <p:tgtEl>
                                          <p:spTgt spid="50"/>
                                        </p:tgtEl>
                                      </p:cBhvr>
                                    </p:animEffect>
                                  </p:childTnLst>
                                </p:cTn>
                              </p:par>
                              <p:par>
                                <p:cTn id="40" presetID="22" presetClass="entr" presetSubtype="8"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ipe(left)">
                                      <p:cBhvr>
                                        <p:cTn id="42" dur="500"/>
                                        <p:tgtEl>
                                          <p:spTgt spid="5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Gradient</a:t>
            </a:r>
            <a:r>
              <a:rPr lang="zh-CN" altLang="en-US" dirty="0"/>
              <a:t> </a:t>
            </a:r>
            <a:r>
              <a:rPr lang="en-US" altLang="zh-CN" dirty="0"/>
              <a:t>Descent</a:t>
            </a:r>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3B7E8F9-C2DA-B596-14F8-E1F5BA017C66}"/>
                  </a:ext>
                </a:extLst>
              </p:cNvPr>
              <p:cNvSpPr txBox="1"/>
              <p:nvPr/>
            </p:nvSpPr>
            <p:spPr>
              <a:xfrm>
                <a:off x="873825" y="1534976"/>
                <a:ext cx="10515600" cy="4804329"/>
              </a:xfrm>
              <a:prstGeom prst="rect">
                <a:avLst/>
              </a:prstGeom>
              <a:noFill/>
            </p:spPr>
            <p:txBody>
              <a:bodyPr wrap="square">
                <a:spAutoFit/>
              </a:bodyPr>
              <a:lstStyle/>
              <a:p>
                <a:pPr>
                  <a:lnSpc>
                    <a:spcPct val="114000"/>
                  </a:lnSpc>
                </a:pPr>
                <a:r>
                  <a:rPr lang="en-US" b="1" dirty="0">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nput</a:t>
                </a:r>
                <a:r>
                  <a:rPr lang="en-US" b="1"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Choose a starting point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(initial guess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usually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from</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𝒩</m:t>
                    </m:r>
                    <m:r>
                      <a:rPr lang="en-US" altLang="zh-CN" b="0" i="1" smtClean="0">
                        <a:latin typeface="Cambria Math" panose="02040503050406030204" pitchFamily="18" charset="0"/>
                        <a:cs typeface="Times New Roman" panose="02020603050405020304" pitchFamily="18" charset="0"/>
                      </a:rPr>
                      <m:t>(0,</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𝜎</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Set the learning rate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𝛼</m:t>
                    </m:r>
                  </m:oMath>
                </a14:m>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small positive number).</a:t>
                </a:r>
              </a:p>
              <a:p>
                <a:pPr lvl="1">
                  <a:lnSpc>
                    <a:spcPct val="114000"/>
                  </a:lnSpc>
                </a:pPr>
                <a:r>
                  <a:rPr lang="en-US" dirty="0">
                    <a:solidFill>
                      <a:schemeClr val="bg2">
                        <a:lumMod val="90000"/>
                      </a:schemeClr>
                    </a:solidFill>
                    <a:latin typeface="Times New Roman" panose="02020603050405020304" pitchFamily="18" charset="0"/>
                    <a:cs typeface="Times New Roman" panose="02020603050405020304" pitchFamily="18" charset="0"/>
                  </a:rPr>
                  <a:t>Define a small positive number </a:t>
                </a:r>
                <a14:m>
                  <m:oMath xmlns:m="http://schemas.openxmlformats.org/officeDocument/2006/math">
                    <m:r>
                      <a:rPr lang="en-US" altLang="zh-CN" b="0" i="1" smtClean="0">
                        <a:solidFill>
                          <a:schemeClr val="bg2">
                            <a:lumMod val="90000"/>
                          </a:schemeClr>
                        </a:solidFill>
                        <a:latin typeface="Cambria Math" panose="02040503050406030204" pitchFamily="18" charset="0"/>
                        <a:cs typeface="Times New Roman" panose="02020603050405020304" pitchFamily="18" charset="0"/>
                      </a:rPr>
                      <m:t>𝜀</m:t>
                    </m:r>
                  </m:oMath>
                </a14:m>
                <a:r>
                  <a:rPr lang="en-US" dirty="0">
                    <a:solidFill>
                      <a:schemeClr val="bg2">
                        <a:lumMod val="90000"/>
                      </a:schemeClr>
                    </a:solidFill>
                    <a:latin typeface="Times New Roman" panose="02020603050405020304" pitchFamily="18" charset="0"/>
                    <a:cs typeface="Times New Roman" panose="02020603050405020304" pitchFamily="18" charset="0"/>
                  </a:rPr>
                  <a:t> as the convergence threshold</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(optional)</a:t>
                </a:r>
                <a:r>
                  <a:rPr lang="en-US" dirty="0">
                    <a:solidFill>
                      <a:schemeClr val="bg2">
                        <a:lumMod val="90000"/>
                      </a:schemeClr>
                    </a:solidFill>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Set a maximum number of iterations, </a:t>
                </a:r>
                <a14:m>
                  <m:oMath xmlns:m="http://schemas.openxmlformats.org/officeDocument/2006/math">
                    <m:r>
                      <a:rPr lang="en-US" sz="1700" i="1" dirty="0" smtClean="0">
                        <a:latin typeface="Cambria Math" panose="02040503050406030204" pitchFamily="18" charset="0"/>
                        <a:cs typeface="Times New Roman" panose="02020603050405020304" pitchFamily="18" charset="0"/>
                      </a:rPr>
                      <m:t>𝑚𝑎𝑥</m:t>
                    </m:r>
                    <m:r>
                      <a:rPr lang="en-US" sz="1700" i="1" dirty="0" smtClean="0">
                        <a:latin typeface="Cambria Math" panose="02040503050406030204" pitchFamily="18" charset="0"/>
                        <a:cs typeface="Times New Roman" panose="02020603050405020304" pitchFamily="18" charset="0"/>
                      </a:rPr>
                      <m:t>⁡_</m:t>
                    </m:r>
                    <m:r>
                      <a:rPr lang="en-US" sz="1700" i="1" dirty="0" smtClean="0">
                        <a:latin typeface="Cambria Math" panose="02040503050406030204" pitchFamily="18" charset="0"/>
                        <a:cs typeface="Times New Roman" panose="02020603050405020304" pitchFamily="18" charset="0"/>
                      </a:rPr>
                      <m:t>𝑖𝑡𝑒𝑟𝑠</m:t>
                    </m:r>
                  </m:oMath>
                </a14:m>
                <a:r>
                  <a:rPr lang="en-US" dirty="0">
                    <a:latin typeface="Times New Roman" panose="02020603050405020304" pitchFamily="18" charset="0"/>
                    <a:cs typeface="Times New Roman" panose="02020603050405020304" pitchFamily="18" charset="0"/>
                  </a:rPr>
                  <a:t>.</a:t>
                </a:r>
              </a:p>
              <a:p>
                <a:pPr>
                  <a:lnSpc>
                    <a:spcPct val="114000"/>
                  </a:lnSpc>
                </a:pPr>
                <a:r>
                  <a:rPr lang="en-US" altLang="zh-CN" b="1" dirty="0">
                    <a:latin typeface="Times New Roman" panose="02020603050405020304" pitchFamily="18" charset="0"/>
                    <a:cs typeface="Times New Roman" panose="02020603050405020304" pitchFamily="18" charset="0"/>
                  </a:rPr>
                  <a:t>Output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𝒘</m:t>
                        </m:r>
                      </m:e>
                      <m:sup>
                        <m:r>
                          <a:rPr lang="zh-CN" altLang="en-US" b="1" i="1" smtClean="0">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minimum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function</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oMath>
                </a14:m>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nSpc>
                    <a:spcPct val="114000"/>
                  </a:lnSpc>
                </a:pPr>
                <a:r>
                  <a:rPr lang="en-US" altLang="zh-CN" b="1" dirty="0">
                    <a:latin typeface="Times New Roman" panose="02020603050405020304" pitchFamily="18" charset="0"/>
                    <a:cs typeface="Times New Roman" panose="02020603050405020304" pitchFamily="18" charset="0"/>
                  </a:rPr>
                  <a:t>Begin</a:t>
                </a:r>
                <a:endParaRPr lang="en-US" b="1"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1. </a:t>
                </a:r>
                <a:r>
                  <a:rPr lang="en-US" altLang="zh-CN"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or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𝑘</m:t>
                    </m:r>
                  </m:oMath>
                </a14:m>
                <a:r>
                  <a:rPr lang="en-US" dirty="0">
                    <a:latin typeface="Times New Roman" panose="02020603050405020304" pitchFamily="18" charset="0"/>
                    <a:cs typeface="Times New Roman" panose="02020603050405020304" pitchFamily="18" charset="0"/>
                  </a:rPr>
                  <a:t> from 1 to </a:t>
                </a:r>
                <a14:m>
                  <m:oMath xmlns:m="http://schemas.openxmlformats.org/officeDocument/2006/math">
                    <m:r>
                      <a:rPr lang="en-US" sz="1700" i="1" dirty="0" smtClean="0">
                        <a:latin typeface="Cambria Math" panose="02040503050406030204" pitchFamily="18" charset="0"/>
                        <a:cs typeface="Times New Roman" panose="02020603050405020304" pitchFamily="18" charset="0"/>
                      </a:rPr>
                      <m:t>𝑚𝑎𝑥</m:t>
                    </m:r>
                    <m:r>
                      <a:rPr lang="en-US" sz="1700" i="1" dirty="0" smtClean="0">
                        <a:latin typeface="Cambria Math" panose="02040503050406030204" pitchFamily="18" charset="0"/>
                        <a:cs typeface="Times New Roman" panose="02020603050405020304" pitchFamily="18" charset="0"/>
                      </a:rPr>
                      <m:t>⁡_</m:t>
                    </m:r>
                    <m:r>
                      <a:rPr lang="en-US" sz="1700" i="1" dirty="0" smtClean="0">
                        <a:latin typeface="Cambria Math" panose="02040503050406030204" pitchFamily="18" charset="0"/>
                        <a:cs typeface="Times New Roman" panose="02020603050405020304" pitchFamily="18" charset="0"/>
                      </a:rPr>
                      <m:t>𝑖𝑡𝑒𝑟𝑠</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    a. Compute the gradient </a:t>
                </a:r>
                <a14:m>
                  <m:oMath xmlns:m="http://schemas.openxmlformats.org/officeDocument/2006/math">
                    <m:r>
                      <m:rPr>
                        <m:sty m:val="p"/>
                      </m:rP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𝑓</m:t>
                    </m:r>
                    <m:r>
                      <a:rPr lang="en-US" i="1" dirty="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𝒘</m:t>
                    </m:r>
                    <m:r>
                      <a:rPr lang="en-US" i="1" dirty="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partial derivatives of the function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oMath>
                </a14:m>
                <a:r>
                  <a:rPr lang="en-US" dirty="0">
                    <a:latin typeface="Times New Roman" panose="02020603050405020304" pitchFamily="18" charset="0"/>
                    <a:cs typeface="Times New Roman" panose="02020603050405020304" pitchFamily="18" charset="0"/>
                  </a:rPr>
                  <a:t> at </a:t>
                </a:r>
                <a:r>
                  <a:rPr lang="en-US" altLang="zh-CN" dirty="0">
                    <a:latin typeface="Times New Roman" panose="02020603050405020304" pitchFamily="18" charset="0"/>
                    <a:cs typeface="Times New Roman" panose="02020603050405020304" pitchFamily="18" charset="0"/>
                  </a:rPr>
                  <a:t>point</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    b. Update the </a:t>
                </a:r>
                <a:r>
                  <a:rPr lang="en-US" altLang="zh-CN" dirty="0">
                    <a:latin typeface="Times New Roman" panose="02020603050405020304" pitchFamily="18" charset="0"/>
                    <a:cs typeface="Times New Roman" panose="02020603050405020304" pitchFamily="18" charset="0"/>
                  </a:rPr>
                  <a:t>weight</a:t>
                </a: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dirty="0"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by moving in the opposite direction of the gradient</a:t>
                </a:r>
                <a:r>
                  <a:rPr lang="en-US" altLang="zh-C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dirty="0" smtClean="0">
                            <a:latin typeface="Cambria Math" panose="02040503050406030204" pitchFamily="18" charset="0"/>
                            <a:cs typeface="Times New Roman" panose="02020603050405020304" pitchFamily="18" charset="0"/>
                          </a:rPr>
                        </m:ctrlPr>
                      </m:sSubPr>
                      <m:e>
                        <m:r>
                          <a:rPr lang="en-US" altLang="zh-CN" b="1" i="1" dirty="0" smtClean="0">
                            <a:latin typeface="Cambria Math" panose="02040503050406030204" pitchFamily="18" charset="0"/>
                            <a:cs typeface="Times New Roman" panose="02020603050405020304" pitchFamily="18" charset="0"/>
                          </a:rPr>
                          <m:t>𝒘</m:t>
                        </m:r>
                      </m:e>
                      <m:sub>
                        <m:r>
                          <a:rPr lang="en-US" altLang="zh-CN" b="1" i="1" dirty="0" smtClean="0">
                            <a:latin typeface="Cambria Math" panose="02040503050406030204" pitchFamily="18" charset="0"/>
                            <a:cs typeface="Times New Roman" panose="02020603050405020304" pitchFamily="18" charset="0"/>
                          </a:rPr>
                          <m:t>𝒏𝒆𝒘</m:t>
                        </m:r>
                      </m:sub>
                    </m:sSub>
                    <m:r>
                      <a:rPr lang="en-US" i="1" dirty="0">
                        <a:latin typeface="Cambria Math" panose="02040503050406030204" pitchFamily="18" charset="0"/>
                        <a:cs typeface="Times New Roman" panose="02020603050405020304" pitchFamily="18" charset="0"/>
                      </a:rPr>
                      <m:t> = </m:t>
                    </m:r>
                    <m:r>
                      <a:rPr lang="en-US" altLang="zh-CN" b="1" i="1" dirty="0" smtClean="0">
                        <a:latin typeface="Cambria Math" panose="02040503050406030204" pitchFamily="18" charset="0"/>
                        <a:cs typeface="Times New Roman" panose="02020603050405020304" pitchFamily="18" charset="0"/>
                      </a:rPr>
                      <m:t>𝒘</m:t>
                    </m:r>
                    <m:r>
                      <a:rPr lang="en-US" i="1" dirty="0" smtClean="0">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𝛼</m:t>
                    </m:r>
                    <m:r>
                      <a:rPr lang="en-US" i="1" dirty="0">
                        <a:latin typeface="Cambria Math" panose="02040503050406030204" pitchFamily="18" charset="0"/>
                        <a:cs typeface="Times New Roman" panose="02020603050405020304" pitchFamily="18" charset="0"/>
                      </a:rPr>
                      <m:t> ∗</m:t>
                    </m:r>
                    <m:r>
                      <m:rPr>
                        <m:sty m:val="p"/>
                      </m:rPr>
                      <a:rPr lang="en-US" i="1" dirty="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𝑓</m:t>
                    </m:r>
                    <m:r>
                      <a:rPr lang="en-US"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𝒘</m:t>
                    </m:r>
                    <m:r>
                      <a:rPr lang="en-US" i="1" dirty="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    c. </a:t>
                </a:r>
                <a:r>
                  <a:rPr lang="en-US" dirty="0">
                    <a:solidFill>
                      <a:schemeClr val="bg2">
                        <a:lumMod val="90000"/>
                      </a:schemeClr>
                    </a:solidFill>
                    <a:latin typeface="Times New Roman" panose="02020603050405020304" pitchFamily="18" charset="0"/>
                    <a:cs typeface="Times New Roman" panose="02020603050405020304" pitchFamily="18" charset="0"/>
                  </a:rPr>
                  <a:t>If the change in the function value is small enough (i.e., </a:t>
                </a:r>
                <a14:m>
                  <m:oMath xmlns:m="http://schemas.openxmlformats.org/officeDocument/2006/math">
                    <m:r>
                      <a:rPr lang="en-US" i="1" dirty="0" smtClean="0">
                        <a:solidFill>
                          <a:schemeClr val="bg2">
                            <a:lumMod val="90000"/>
                          </a:schemeClr>
                        </a:solidFill>
                        <a:latin typeface="Cambria Math" panose="02040503050406030204" pitchFamily="18" charset="0"/>
                        <a:cs typeface="Times New Roman" panose="02020603050405020304" pitchFamily="18" charset="0"/>
                      </a:rPr>
                      <m:t>|</m:t>
                    </m:r>
                    <m:r>
                      <a:rPr lang="en-US" i="1" dirty="0" smtClean="0">
                        <a:solidFill>
                          <a:schemeClr val="bg2">
                            <a:lumMod val="90000"/>
                          </a:schemeClr>
                        </a:solidFill>
                        <a:latin typeface="Cambria Math" panose="02040503050406030204" pitchFamily="18" charset="0"/>
                        <a:cs typeface="Times New Roman" panose="02020603050405020304" pitchFamily="18" charset="0"/>
                      </a:rPr>
                      <m:t>𝑓</m:t>
                    </m:r>
                    <m:r>
                      <a:rPr lang="en-US" i="1" dirty="0" smtClean="0">
                        <a:solidFill>
                          <a:schemeClr val="bg2">
                            <a:lumMod val="90000"/>
                          </a:schemeClr>
                        </a:solidFill>
                        <a:latin typeface="Cambria Math" panose="02040503050406030204" pitchFamily="18" charset="0"/>
                        <a:cs typeface="Times New Roman" panose="02020603050405020304" pitchFamily="18" charset="0"/>
                      </a:rPr>
                      <m:t>(</m:t>
                    </m:r>
                    <m:sSub>
                      <m:sSubPr>
                        <m:ctrlP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ctrlPr>
                      </m:sSubPr>
                      <m:e>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e>
                      <m:sub>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𝒏𝒆𝒘</m:t>
                        </m:r>
                      </m:sub>
                    </m:sSub>
                    <m:r>
                      <a:rPr lang="en-US" i="1" dirty="0">
                        <a:solidFill>
                          <a:schemeClr val="bg2">
                            <a:lumMod val="90000"/>
                          </a:schemeClr>
                        </a:solidFill>
                        <a:latin typeface="Cambria Math" panose="02040503050406030204" pitchFamily="18" charset="0"/>
                        <a:cs typeface="Times New Roman" panose="02020603050405020304" pitchFamily="18" charset="0"/>
                      </a:rPr>
                      <m:t>) − </m:t>
                    </m:r>
                    <m:r>
                      <a:rPr lang="en-US" i="1" dirty="0">
                        <a:solidFill>
                          <a:schemeClr val="bg2">
                            <a:lumMod val="90000"/>
                          </a:schemeClr>
                        </a:solidFill>
                        <a:latin typeface="Cambria Math" panose="02040503050406030204" pitchFamily="18" charset="0"/>
                        <a:cs typeface="Times New Roman" panose="02020603050405020304" pitchFamily="18" charset="0"/>
                      </a:rPr>
                      <m:t>𝑓</m:t>
                    </m:r>
                    <m:r>
                      <a:rPr lang="en-US" i="1" dirty="0">
                        <a:solidFill>
                          <a:schemeClr val="bg2">
                            <a:lumMod val="90000"/>
                          </a:schemeClr>
                        </a:solidFill>
                        <a:latin typeface="Cambria Math" panose="02040503050406030204" pitchFamily="18" charset="0"/>
                        <a:cs typeface="Times New Roman" panose="02020603050405020304" pitchFamily="18" charset="0"/>
                      </a:rPr>
                      <m:t>(</m:t>
                    </m:r>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r>
                      <a:rPr lang="en-US" i="1" dirty="0">
                        <a:solidFill>
                          <a:schemeClr val="bg2">
                            <a:lumMod val="90000"/>
                          </a:schemeClr>
                        </a:solidFill>
                        <a:latin typeface="Cambria Math" panose="02040503050406030204" pitchFamily="18" charset="0"/>
                        <a:cs typeface="Times New Roman" panose="02020603050405020304" pitchFamily="18" charset="0"/>
                      </a:rPr>
                      <m:t>)| &lt;</m:t>
                    </m:r>
                    <m:r>
                      <a:rPr lang="en-US" altLang="zh-CN" b="0" i="1" dirty="0" smtClean="0">
                        <a:solidFill>
                          <a:schemeClr val="bg2">
                            <a:lumMod val="90000"/>
                          </a:schemeClr>
                        </a:solidFill>
                        <a:latin typeface="Cambria Math" panose="02040503050406030204" pitchFamily="18" charset="0"/>
                        <a:cs typeface="Times New Roman" panose="02020603050405020304" pitchFamily="18" charset="0"/>
                      </a:rPr>
                      <m:t>𝜀</m:t>
                    </m:r>
                  </m:oMath>
                </a14:m>
                <a:r>
                  <a:rPr lang="en-US" dirty="0">
                    <a:solidFill>
                      <a:schemeClr val="bg2">
                        <a:lumMod val="90000"/>
                      </a:schemeClr>
                    </a:solidFill>
                    <a:latin typeface="Times New Roman" panose="02020603050405020304" pitchFamily="18" charset="0"/>
                    <a:cs typeface="Times New Roman" panose="02020603050405020304" pitchFamily="18" charset="0"/>
                  </a:rPr>
                  <a:t>), then</a:t>
                </a:r>
                <a:r>
                  <a:rPr lang="en-US" altLang="zh-CN" dirty="0">
                    <a:solidFill>
                      <a:schemeClr val="bg2">
                        <a:lumMod val="90000"/>
                      </a:schemeClr>
                    </a:solidFill>
                    <a:latin typeface="Times New Roman" panose="02020603050405020304" pitchFamily="18" charset="0"/>
                    <a:cs typeface="Times New Roman" panose="02020603050405020304" pitchFamily="18" charset="0"/>
                  </a:rPr>
                  <a:t>:</a:t>
                </a:r>
              </a:p>
              <a:p>
                <a:pPr lvl="1">
                  <a:lnSpc>
                    <a:spcPct val="114000"/>
                  </a:lnSpc>
                </a:pPr>
                <a:r>
                  <a:rPr 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s</a:t>
                </a:r>
                <a:r>
                  <a:rPr lang="en-US" dirty="0">
                    <a:solidFill>
                      <a:schemeClr val="bg2">
                        <a:lumMod val="90000"/>
                      </a:schemeClr>
                    </a:solidFill>
                    <a:latin typeface="Times New Roman" panose="02020603050405020304" pitchFamily="18" charset="0"/>
                    <a:cs typeface="Times New Roman" panose="02020603050405020304" pitchFamily="18" charset="0"/>
                  </a:rPr>
                  <a:t>top and return </a:t>
                </a:r>
                <a14:m>
                  <m:oMath xmlns:m="http://schemas.openxmlformats.org/officeDocument/2006/math">
                    <m:sSub>
                      <m:sSubPr>
                        <m:ctrlP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ctrlPr>
                      </m:sSubPr>
                      <m:e>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𝒘</m:t>
                        </m:r>
                      </m:e>
                      <m:sub>
                        <m:r>
                          <a:rPr lang="en-US" altLang="zh-CN" b="1" i="1" dirty="0" smtClean="0">
                            <a:solidFill>
                              <a:schemeClr val="bg2">
                                <a:lumMod val="90000"/>
                              </a:schemeClr>
                            </a:solidFill>
                            <a:latin typeface="Cambria Math" panose="02040503050406030204" pitchFamily="18" charset="0"/>
                            <a:cs typeface="Times New Roman" panose="02020603050405020304" pitchFamily="18" charset="0"/>
                          </a:rPr>
                          <m:t>𝒏𝒆𝒘</m:t>
                        </m:r>
                      </m:sub>
                    </m:sSub>
                  </m:oMath>
                </a14:m>
                <a:r>
                  <a:rPr lang="en-US" b="1" dirty="0">
                    <a:solidFill>
                      <a:schemeClr val="bg2">
                        <a:lumMod val="90000"/>
                      </a:schemeClr>
                    </a:solidFill>
                    <a:latin typeface="Times New Roman" panose="02020603050405020304" pitchFamily="18" charset="0"/>
                    <a:cs typeface="Times New Roman" panose="02020603050405020304" pitchFamily="18" charset="0"/>
                  </a:rPr>
                  <a:t> </a:t>
                </a:r>
                <a:r>
                  <a:rPr lang="en-US" dirty="0">
                    <a:solidFill>
                      <a:schemeClr val="bg2">
                        <a:lumMod val="90000"/>
                      </a:schemeClr>
                    </a:solidFill>
                    <a:latin typeface="Times New Roman" panose="02020603050405020304" pitchFamily="18" charset="0"/>
                    <a:cs typeface="Times New Roman" panose="02020603050405020304" pitchFamily="18" charset="0"/>
                  </a:rPr>
                  <a:t>as the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optimal</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weight</a:t>
                </a:r>
                <a:r>
                  <a:rPr lang="en-US" dirty="0">
                    <a:solidFill>
                      <a:schemeClr val="bg2">
                        <a:lumMod val="90000"/>
                      </a:schemeClr>
                    </a:solidFill>
                    <a:latin typeface="Times New Roman" panose="02020603050405020304" pitchFamily="18" charset="0"/>
                    <a:cs typeface="Times New Roman" panose="02020603050405020304" pitchFamily="18" charset="0"/>
                  </a:rPr>
                  <a:t>.</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(optional</a:t>
                </a:r>
                <a:r>
                  <a:rPr lang="zh-CN" altLang="en-US" dirty="0">
                    <a:solidFill>
                      <a:schemeClr val="bg2">
                        <a:lumMod val="90000"/>
                      </a:schemeClr>
                    </a:solidFill>
                    <a:latin typeface="Times New Roman" panose="02020603050405020304" pitchFamily="18" charset="0"/>
                    <a:cs typeface="Times New Roman" panose="02020603050405020304" pitchFamily="18" charset="0"/>
                  </a:rPr>
                  <a:t> </a:t>
                </a:r>
                <a:r>
                  <a:rPr lang="en-US" altLang="zh-CN" dirty="0">
                    <a:solidFill>
                      <a:schemeClr val="bg2">
                        <a:lumMod val="90000"/>
                      </a:schemeClr>
                    </a:solidFill>
                    <a:latin typeface="Times New Roman" panose="02020603050405020304" pitchFamily="18" charset="0"/>
                    <a:cs typeface="Times New Roman" panose="02020603050405020304" pitchFamily="18" charset="0"/>
                  </a:rPr>
                  <a:t>step)</a:t>
                </a:r>
                <a:endParaRPr lang="en-US" dirty="0">
                  <a:latin typeface="Times New Roman" panose="02020603050405020304" pitchFamily="18" charset="0"/>
                  <a:cs typeface="Times New Roman" panose="02020603050405020304" pitchFamily="18" charset="0"/>
                </a:endParaRPr>
              </a:p>
              <a:p>
                <a:pPr lvl="1">
                  <a:lnSpc>
                    <a:spcPct val="114000"/>
                  </a:lnSpc>
                </a:pPr>
                <a:r>
                  <a:rPr lang="en-US" dirty="0">
                    <a:latin typeface="Times New Roman" panose="02020603050405020304" pitchFamily="18" charset="0"/>
                    <a:cs typeface="Times New Roman" panose="02020603050405020304" pitchFamily="18" charset="0"/>
                  </a:rPr>
                  <a:t>    d. Update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 to</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𝒘</m:t>
                        </m:r>
                      </m:e>
                      <m:sub>
                        <m:r>
                          <a:rPr lang="en-US" altLang="zh-CN" b="1" i="1" smtClean="0">
                            <a:latin typeface="Cambria Math" panose="02040503050406030204" pitchFamily="18" charset="0"/>
                            <a:cs typeface="Times New Roman" panose="02020603050405020304" pitchFamily="18" charset="0"/>
                          </a:rPr>
                          <m:t>𝒏𝒆𝒘</m:t>
                        </m:r>
                      </m:sub>
                    </m:sSub>
                  </m:oMath>
                </a14:m>
                <a:r>
                  <a:rPr lang="en-US" dirty="0">
                    <a:latin typeface="Times New Roman" panose="02020603050405020304" pitchFamily="18" charset="0"/>
                    <a:cs typeface="Times New Roman" panose="02020603050405020304" pitchFamily="18" charset="0"/>
                  </a:rPr>
                  <a:t>.</a:t>
                </a:r>
              </a:p>
              <a:p>
                <a:pPr lvl="1">
                  <a:lnSpc>
                    <a:spcPct val="114000"/>
                  </a:lnSpc>
                </a:pPr>
                <a:r>
                  <a:rPr lang="en-US" dirty="0">
                    <a:latin typeface="Times New Roman" panose="02020603050405020304" pitchFamily="18" charset="0"/>
                    <a:cs typeface="Times New Roman" panose="02020603050405020304" pitchFamily="18" charset="0"/>
                  </a:rPr>
                  <a:t>2. If the maximum number of iterations is reached, return the current value of </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𝒘</m:t>
                    </m:r>
                  </m:oMath>
                </a14:m>
                <a:r>
                  <a:rPr lang="en-US" dirty="0">
                    <a:latin typeface="Times New Roman" panose="02020603050405020304" pitchFamily="18" charset="0"/>
                    <a:cs typeface="Times New Roman" panose="02020603050405020304" pitchFamily="18" charset="0"/>
                  </a:rPr>
                  <a:t>.</a:t>
                </a:r>
              </a:p>
              <a:p>
                <a:pPr>
                  <a:lnSpc>
                    <a:spcPct val="114000"/>
                  </a:lnSpc>
                </a:pPr>
                <a:r>
                  <a:rPr lang="en-US" altLang="zh-CN" b="1" dirty="0">
                    <a:latin typeface="Times New Roman" panose="02020603050405020304" pitchFamily="18" charset="0"/>
                    <a:cs typeface="Times New Roman" panose="02020603050405020304" pitchFamily="18" charset="0"/>
                  </a:rPr>
                  <a:t>End</a:t>
                </a:r>
                <a:endParaRPr lang="en-US" b="1" dirty="0">
                  <a:latin typeface="Times New Roman" panose="02020603050405020304" pitchFamily="18" charset="0"/>
                  <a:cs typeface="Times New Roman" panose="02020603050405020304" pitchFamily="18" charset="0"/>
                </a:endParaRPr>
              </a:p>
            </p:txBody>
          </p:sp>
        </mc:Choice>
        <mc:Fallback>
          <p:sp>
            <p:nvSpPr>
              <p:cNvPr id="8" name="TextBox 7">
                <a:extLst>
                  <a:ext uri="{FF2B5EF4-FFF2-40B4-BE49-F238E27FC236}">
                    <a16:creationId xmlns:a16="http://schemas.microsoft.com/office/drawing/2014/main" id="{33B7E8F9-C2DA-B596-14F8-E1F5BA017C66}"/>
                  </a:ext>
                </a:extLst>
              </p:cNvPr>
              <p:cNvSpPr txBox="1">
                <a:spLocks noRot="1" noChangeAspect="1" noMove="1" noResize="1" noEditPoints="1" noAdjustHandles="1" noChangeArrowheads="1" noChangeShapeType="1" noTextEdit="1"/>
              </p:cNvSpPr>
              <p:nvPr/>
            </p:nvSpPr>
            <p:spPr>
              <a:xfrm>
                <a:off x="873825" y="1534976"/>
                <a:ext cx="10515600" cy="4804329"/>
              </a:xfrm>
              <a:prstGeom prst="rect">
                <a:avLst/>
              </a:prstGeom>
              <a:blipFill>
                <a:blip r:embed="rId3"/>
                <a:stretch>
                  <a:fillRect l="-483" t="-263" b="-78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FDECC47-A462-9DA3-D87E-A1BE6F2EE976}"/>
              </a:ext>
            </a:extLst>
          </p:cNvPr>
          <p:cNvGrpSpPr/>
          <p:nvPr/>
        </p:nvGrpSpPr>
        <p:grpSpPr>
          <a:xfrm>
            <a:off x="5940630" y="365125"/>
            <a:ext cx="6108866" cy="3226042"/>
            <a:chOff x="968823" y="2509088"/>
            <a:chExt cx="6108866" cy="3226042"/>
          </a:xfrm>
        </p:grpSpPr>
        <p:sp>
          <p:nvSpPr>
            <p:cNvPr id="7" name="Rounded Rectangle 6">
              <a:extLst>
                <a:ext uri="{FF2B5EF4-FFF2-40B4-BE49-F238E27FC236}">
                  <a16:creationId xmlns:a16="http://schemas.microsoft.com/office/drawing/2014/main" id="{7B1E5173-FE94-B24D-5DB7-C592CD90F2DF}"/>
                </a:ext>
              </a:extLst>
            </p:cNvPr>
            <p:cNvSpPr/>
            <p:nvPr/>
          </p:nvSpPr>
          <p:spPr>
            <a:xfrm>
              <a:off x="968823" y="2509088"/>
              <a:ext cx="6108866" cy="3226042"/>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60CEF6CC-3170-0A3F-92FC-67448333B907}"/>
                </a:ext>
              </a:extLst>
            </p:cNvPr>
            <p:cNvSpPr txBox="1"/>
            <p:nvPr/>
          </p:nvSpPr>
          <p:spPr>
            <a:xfrm>
              <a:off x="1248280" y="2633157"/>
              <a:ext cx="5549952" cy="3046988"/>
            </a:xfrm>
            <a:prstGeom prst="rect">
              <a:avLst/>
            </a:prstGeom>
            <a:noFill/>
          </p:spPr>
          <p:txBody>
            <a:bodyPr wrap="square">
              <a:spAutoFit/>
            </a:bodyPr>
            <a:lstStyle/>
            <a:p>
              <a:pPr algn="l"/>
              <a:r>
                <a:rPr lang="en-US" sz="1200" b="0" i="0" u="none" strike="noStrike" dirty="0">
                  <a:solidFill>
                    <a:srgbClr val="000000"/>
                  </a:solidFill>
                  <a:effectLst/>
                  <a:latin typeface="Courier New" panose="02070309020205020404" pitchFamily="49" charset="0"/>
                </a:rPr>
                <a:t>model = </a:t>
              </a:r>
              <a:r>
                <a:rPr lang="en-US" sz="1200" b="0" i="0" u="none" strike="noStrike" dirty="0" err="1">
                  <a:solidFill>
                    <a:srgbClr val="000000"/>
                  </a:solidFill>
                  <a:effectLst/>
                  <a:latin typeface="Courier New" panose="02070309020205020404" pitchFamily="49" charset="0"/>
                </a:rPr>
                <a:t>SimpleNet</a:t>
              </a:r>
              <a:r>
                <a:rPr lang="en-US" sz="1200" b="0" i="0" u="none" strike="noStrike" dirty="0">
                  <a:solidFill>
                    <a:srgbClr val="000000"/>
                  </a:solidFill>
                  <a:effectLst/>
                  <a:latin typeface="Courier New" panose="02070309020205020404" pitchFamily="49" charset="0"/>
                </a:rPr>
                <a:t>()</a:t>
              </a:r>
              <a:endParaRPr lang="en-US" sz="1200" dirty="0">
                <a:solidFill>
                  <a:srgbClr val="000000"/>
                </a:solidFill>
                <a:latin typeface="Courier New" panose="02070309020205020404" pitchFamily="49" charset="0"/>
              </a:endParaRPr>
            </a:p>
            <a:p>
              <a:pPr algn="l"/>
              <a:r>
                <a:rPr lang="en-US" sz="1200" b="0" i="0" u="none" strike="noStrike" dirty="0" err="1">
                  <a:solidFill>
                    <a:srgbClr val="000000"/>
                  </a:solidFill>
                  <a:effectLst/>
                  <a:latin typeface="Courier New" panose="02070309020205020404" pitchFamily="49" charset="0"/>
                </a:rPr>
                <a:t>loss_function</a:t>
              </a:r>
              <a:r>
                <a:rPr lang="en-US" sz="1200" b="0" i="0" u="none" strike="noStrike" dirty="0">
                  <a:solidFill>
                    <a:srgbClr val="000000"/>
                  </a:solidFill>
                  <a:effectLst/>
                  <a:latin typeface="Courier New" panose="02070309020205020404" pitchFamily="49" charset="0"/>
                </a:rPr>
                <a:t> = </a:t>
              </a:r>
              <a:r>
                <a:rPr lang="en-US" sz="1200" b="0" i="0" u="none" strike="noStrike" dirty="0" err="1">
                  <a:solidFill>
                    <a:srgbClr val="000000"/>
                  </a:solidFill>
                  <a:effectLst/>
                  <a:latin typeface="Courier New" panose="02070309020205020404" pitchFamily="49" charset="0"/>
                </a:rPr>
                <a:t>nn.CrossEntropyLoss</a:t>
              </a:r>
              <a:r>
                <a:rPr lang="en-US" sz="1200" b="0" i="0" u="none" strike="noStrike" dirty="0">
                  <a:solidFill>
                    <a:srgbClr val="000000"/>
                  </a:solidFill>
                  <a:effectLst/>
                  <a:latin typeface="Courier New" panose="02070309020205020404" pitchFamily="49" charset="0"/>
                </a:rPr>
                <a:t>()</a:t>
              </a:r>
            </a:p>
            <a:p>
              <a:pPr algn="l"/>
              <a:r>
                <a:rPr lang="en-US" sz="1200" b="0" i="0" u="none" strike="noStrike" dirty="0">
                  <a:solidFill>
                    <a:srgbClr val="000000"/>
                  </a:solidFill>
                  <a:effectLst/>
                  <a:latin typeface="Courier New" panose="02070309020205020404" pitchFamily="49" charset="0"/>
                </a:rPr>
                <a:t>optimizer = </a:t>
              </a:r>
              <a:r>
                <a:rPr lang="en-US" sz="1200" b="0" i="0" u="none" strike="noStrike" dirty="0" err="1">
                  <a:solidFill>
                    <a:srgbClr val="000000"/>
                  </a:solidFill>
                  <a:effectLst/>
                  <a:latin typeface="Courier New" panose="02070309020205020404" pitchFamily="49" charset="0"/>
                </a:rPr>
                <a:t>torch.optim.SGD</a:t>
              </a:r>
              <a:r>
                <a:rPr lang="en-US" sz="1200" b="0" i="0" u="none" strike="noStrike" dirty="0">
                  <a:solidFill>
                    <a:srgbClr val="000000"/>
                  </a:solidFill>
                  <a:effectLst/>
                  <a:latin typeface="Courier New" panose="02070309020205020404" pitchFamily="49" charset="0"/>
                </a:rPr>
                <a:t>(</a:t>
              </a:r>
              <a:r>
                <a:rPr lang="en-US" sz="1200" b="0" i="0" u="none" strike="noStrike" dirty="0" err="1">
                  <a:solidFill>
                    <a:srgbClr val="000000"/>
                  </a:solidFill>
                  <a:effectLst/>
                  <a:latin typeface="Courier New" panose="02070309020205020404" pitchFamily="49" charset="0"/>
                </a:rPr>
                <a:t>model.parameters</a:t>
              </a:r>
              <a:r>
                <a:rPr lang="en-US" sz="1200" b="0" i="0" u="none" strike="noStrike" dirty="0">
                  <a:solidFill>
                    <a:srgbClr val="000000"/>
                  </a:solidFill>
                  <a:effectLst/>
                  <a:latin typeface="Courier New" panose="02070309020205020404" pitchFamily="49" charset="0"/>
                </a:rPr>
                <a:t>(), </a:t>
              </a:r>
              <a:r>
                <a:rPr lang="en-US" sz="1200" b="0" i="0" u="none" strike="noStrike" dirty="0" err="1">
                  <a:solidFill>
                    <a:srgbClr val="000000"/>
                  </a:solidFill>
                  <a:effectLst/>
                  <a:latin typeface="Courier New" panose="02070309020205020404" pitchFamily="49" charset="0"/>
                </a:rPr>
                <a:t>lr</a:t>
              </a:r>
              <a:r>
                <a:rPr lang="en-US" sz="1200" b="0" i="0" u="none" strike="noStrike" dirty="0">
                  <a:solidFill>
                    <a:srgbClr val="000000"/>
                  </a:solidFill>
                  <a:effectLst/>
                  <a:latin typeface="Courier New" panose="02070309020205020404" pitchFamily="49" charset="0"/>
                </a:rPr>
                <a:t>=</a:t>
              </a:r>
              <a:r>
                <a:rPr lang="en-US" sz="1200" b="0" i="0" u="none" strike="noStrike" dirty="0">
                  <a:solidFill>
                    <a:srgbClr val="116644"/>
                  </a:solidFill>
                  <a:effectLst/>
                  <a:latin typeface="Courier New" panose="02070309020205020404" pitchFamily="49" charset="0"/>
                </a:rPr>
                <a:t>0.01</a:t>
              </a:r>
              <a:r>
                <a:rPr lang="en-US" sz="1200" b="0" i="0" u="none" strike="noStrike" dirty="0">
                  <a:solidFill>
                    <a:srgbClr val="000000"/>
                  </a:solidFill>
                  <a:effectLst/>
                  <a:latin typeface="Courier New" panose="02070309020205020404" pitchFamily="49" charset="0"/>
                </a:rPr>
                <a:t>)</a:t>
              </a:r>
            </a:p>
            <a:p>
              <a:r>
                <a:rPr lang="en-US" sz="1200" b="0" i="0" u="none" strike="noStrike" dirty="0" err="1">
                  <a:solidFill>
                    <a:srgbClr val="000000"/>
                  </a:solidFill>
                  <a:effectLst/>
                  <a:latin typeface="Courier New" panose="02070309020205020404" pitchFamily="49" charset="0"/>
                </a:rPr>
                <a:t>num_epochs</a:t>
              </a:r>
              <a:r>
                <a:rPr lang="en-US" sz="1200" b="0" i="0" u="none" strike="noStrike" dirty="0">
                  <a:solidFill>
                    <a:srgbClr val="000000"/>
                  </a:solidFill>
                  <a:effectLst/>
                  <a:latin typeface="Courier New" panose="02070309020205020404" pitchFamily="49" charset="0"/>
                </a:rPr>
                <a:t> = </a:t>
              </a:r>
              <a:r>
                <a:rPr lang="en-US" sz="1200" b="0" i="0" u="none" strike="noStrike" dirty="0">
                  <a:solidFill>
                    <a:srgbClr val="116644"/>
                  </a:solidFill>
                  <a:effectLst/>
                  <a:latin typeface="Courier New" panose="02070309020205020404" pitchFamily="49" charset="0"/>
                </a:rPr>
                <a:t>30</a:t>
              </a:r>
              <a:br>
                <a:rPr lang="en-US" sz="1200" b="0" i="0" u="none" strike="noStrike" dirty="0">
                  <a:solidFill>
                    <a:srgbClr val="000000"/>
                  </a:solidFill>
                  <a:effectLst/>
                  <a:latin typeface="Courier New" panose="02070309020205020404" pitchFamily="49" charset="0"/>
                </a:rPr>
              </a:br>
              <a:r>
                <a:rPr lang="en-US" sz="1200" b="0" i="0" u="none" strike="noStrike" dirty="0">
                  <a:solidFill>
                    <a:srgbClr val="008000"/>
                  </a:solidFill>
                  <a:effectLst/>
                  <a:latin typeface="Courier New" panose="02070309020205020404" pitchFamily="49" charset="0"/>
                </a:rPr>
                <a:t># </a:t>
              </a:r>
              <a:r>
                <a:rPr lang="en-US" altLang="zh-CN" sz="1200" dirty="0">
                  <a:solidFill>
                    <a:srgbClr val="008000"/>
                  </a:solidFill>
                  <a:latin typeface="Courier New" panose="02070309020205020404" pitchFamily="49" charset="0"/>
                </a:rPr>
                <a:t>Iteratively</a:t>
              </a:r>
              <a:r>
                <a:rPr lang="zh-CN" altLang="en-US" sz="1200" dirty="0">
                  <a:solidFill>
                    <a:srgbClr val="008000"/>
                  </a:solidFill>
                  <a:latin typeface="Courier New" panose="02070309020205020404" pitchFamily="49" charset="0"/>
                </a:rPr>
                <a:t> </a:t>
              </a:r>
              <a:r>
                <a:rPr lang="en-US" altLang="zh-CN" sz="1200" dirty="0">
                  <a:solidFill>
                    <a:srgbClr val="008000"/>
                  </a:solidFill>
                  <a:latin typeface="Courier New" panose="02070309020205020404" pitchFamily="49" charset="0"/>
                </a:rPr>
                <a:t>train</a:t>
              </a:r>
              <a:r>
                <a:rPr lang="zh-CN" altLang="en-US" sz="1200" dirty="0">
                  <a:solidFill>
                    <a:srgbClr val="008000"/>
                  </a:solidFill>
                  <a:latin typeface="Courier New" panose="02070309020205020404" pitchFamily="49" charset="0"/>
                </a:rPr>
                <a:t> </a:t>
              </a:r>
              <a:r>
                <a:rPr lang="en-US" altLang="zh-CN" sz="1200" dirty="0">
                  <a:solidFill>
                    <a:srgbClr val="008000"/>
                  </a:solidFill>
                  <a:latin typeface="Courier New" panose="02070309020205020404" pitchFamily="49" charset="0"/>
                </a:rPr>
                <a:t>the</a:t>
              </a:r>
              <a:r>
                <a:rPr lang="zh-CN" altLang="en-US" sz="1200" dirty="0">
                  <a:solidFill>
                    <a:srgbClr val="008000"/>
                  </a:solidFill>
                  <a:latin typeface="Courier New" panose="02070309020205020404" pitchFamily="49" charset="0"/>
                </a:rPr>
                <a:t> </a:t>
              </a:r>
              <a:r>
                <a:rPr lang="en-US" altLang="zh-CN" sz="1200" dirty="0">
                  <a:solidFill>
                    <a:srgbClr val="008000"/>
                  </a:solidFill>
                  <a:latin typeface="Courier New" panose="02070309020205020404" pitchFamily="49" charset="0"/>
                </a:rPr>
                <a:t>model</a:t>
              </a:r>
              <a:r>
                <a:rPr lang="zh-CN" altLang="en-US" sz="1200" dirty="0">
                  <a:solidFill>
                    <a:srgbClr val="008000"/>
                  </a:solidFill>
                  <a:latin typeface="Courier New" panose="02070309020205020404" pitchFamily="49" charset="0"/>
                </a:rPr>
                <a:t> </a:t>
              </a:r>
              <a:r>
                <a:rPr lang="en-US" altLang="zh-CN" sz="1200" dirty="0">
                  <a:solidFill>
                    <a:srgbClr val="008000"/>
                  </a:solidFill>
                  <a:latin typeface="Courier New" panose="02070309020205020404" pitchFamily="49" charset="0"/>
                </a:rPr>
                <a:t>on</a:t>
              </a:r>
              <a:r>
                <a:rPr lang="en-US" sz="1200" b="0" i="0" u="none" strike="noStrike" dirty="0">
                  <a:solidFill>
                    <a:srgbClr val="008000"/>
                  </a:solidFill>
                  <a:effectLst/>
                  <a:latin typeface="Courier New" panose="02070309020205020404" pitchFamily="49" charset="0"/>
                </a:rPr>
                <a:t> the dataset</a:t>
              </a:r>
              <a:endParaRPr lang="en-US" sz="1200" b="0" i="0" u="none" strike="noStrike" dirty="0">
                <a:solidFill>
                  <a:srgbClr val="000000"/>
                </a:solidFill>
                <a:effectLst/>
                <a:latin typeface="Courier New" panose="02070309020205020404" pitchFamily="49" charset="0"/>
              </a:endParaRPr>
            </a:p>
            <a:p>
              <a:pPr algn="l"/>
              <a:r>
                <a:rPr lang="en-US" sz="1200" b="0" i="0" u="none" strike="noStrike" dirty="0">
                  <a:solidFill>
                    <a:srgbClr val="AF00DB"/>
                  </a:solidFill>
                  <a:effectLst/>
                  <a:latin typeface="Courier New" panose="02070309020205020404" pitchFamily="49" charset="0"/>
                </a:rPr>
                <a:t>for</a:t>
              </a:r>
              <a:r>
                <a:rPr lang="en-US" sz="1200" b="0" i="0" u="none" strike="noStrike" dirty="0">
                  <a:solidFill>
                    <a:srgbClr val="000000"/>
                  </a:solidFill>
                  <a:effectLst/>
                  <a:latin typeface="Courier New" panose="02070309020205020404" pitchFamily="49" charset="0"/>
                </a:rPr>
                <a:t> epoch </a:t>
              </a:r>
              <a:r>
                <a:rPr lang="en-US" sz="1200" b="0" i="0" u="none" strike="noStrike" dirty="0">
                  <a:solidFill>
                    <a:srgbClr val="0000FF"/>
                  </a:solidFill>
                  <a:effectLst/>
                  <a:latin typeface="Courier New" panose="02070309020205020404" pitchFamily="49" charset="0"/>
                </a:rPr>
                <a:t>in</a:t>
              </a:r>
              <a:r>
                <a:rPr lang="en-US" sz="1200" b="0" i="0" u="none" strike="noStrike" dirty="0">
                  <a:solidFill>
                    <a:srgbClr val="000000"/>
                  </a:solidFill>
                  <a:effectLst/>
                  <a:latin typeface="Courier New" panose="02070309020205020404" pitchFamily="49" charset="0"/>
                </a:rPr>
                <a:t> </a:t>
              </a:r>
              <a:r>
                <a:rPr lang="en-US" sz="1200" b="0" i="0" u="none" strike="noStrike" dirty="0">
                  <a:solidFill>
                    <a:srgbClr val="795E26"/>
                  </a:solidFill>
                  <a:effectLst/>
                  <a:latin typeface="Courier New" panose="02070309020205020404" pitchFamily="49" charset="0"/>
                </a:rPr>
                <a:t>range</a:t>
              </a:r>
              <a:r>
                <a:rPr lang="en-US" sz="1200" b="0" i="0" u="none" strike="noStrike" dirty="0">
                  <a:solidFill>
                    <a:srgbClr val="000000"/>
                  </a:solidFill>
                  <a:effectLst/>
                  <a:latin typeface="Courier New" panose="02070309020205020404" pitchFamily="49" charset="0"/>
                </a:rPr>
                <a:t>(</a:t>
              </a:r>
              <a:r>
                <a:rPr lang="en-US" sz="1200" b="0" i="0" u="none" strike="noStrike" dirty="0" err="1">
                  <a:solidFill>
                    <a:srgbClr val="000000"/>
                  </a:solidFill>
                  <a:effectLst/>
                  <a:latin typeface="Courier New" panose="02070309020205020404" pitchFamily="49" charset="0"/>
                </a:rPr>
                <a:t>num_epochs</a:t>
              </a:r>
              <a:r>
                <a:rPr lang="en-US" sz="1200" b="0" i="0" u="none" strike="noStrike" dirty="0">
                  <a:solidFill>
                    <a:srgbClr val="000000"/>
                  </a:solidFill>
                  <a:effectLst/>
                  <a:latin typeface="Courier New" panose="02070309020205020404" pitchFamily="49" charset="0"/>
                </a:rPr>
                <a:t>):</a:t>
              </a:r>
            </a:p>
            <a:p>
              <a:pPr lvl="1"/>
              <a:r>
                <a:rPr lang="en-US" sz="1200" b="0" i="0" u="none" strike="noStrike" dirty="0" err="1">
                  <a:solidFill>
                    <a:srgbClr val="000000"/>
                  </a:solidFill>
                  <a:effectLst/>
                  <a:latin typeface="Courier New" panose="02070309020205020404" pitchFamily="49" charset="0"/>
                </a:rPr>
                <a:t>running_loss</a:t>
              </a:r>
              <a:r>
                <a:rPr lang="en-US" sz="1200" b="0" i="0" u="none" strike="noStrike" dirty="0">
                  <a:solidFill>
                    <a:srgbClr val="000000"/>
                  </a:solidFill>
                  <a:effectLst/>
                  <a:latin typeface="Courier New" panose="02070309020205020404" pitchFamily="49" charset="0"/>
                </a:rPr>
                <a:t> = </a:t>
              </a:r>
              <a:r>
                <a:rPr lang="en-US" sz="1200" b="0" i="0" u="none" strike="noStrike" dirty="0">
                  <a:solidFill>
                    <a:srgbClr val="116644"/>
                  </a:solidFill>
                  <a:effectLst/>
                  <a:latin typeface="Courier New" panose="02070309020205020404" pitchFamily="49" charset="0"/>
                </a:rPr>
                <a:t>0.0</a:t>
              </a:r>
              <a:endParaRPr lang="en-US" sz="1200" b="0" i="0" u="none" strike="noStrike" dirty="0">
                <a:solidFill>
                  <a:srgbClr val="000000"/>
                </a:solidFill>
                <a:effectLst/>
                <a:latin typeface="Courier New" panose="02070309020205020404" pitchFamily="49" charset="0"/>
              </a:endParaRPr>
            </a:p>
            <a:p>
              <a:pPr lvl="1"/>
              <a:r>
                <a:rPr lang="en-US" sz="1200" b="0" i="0" u="none" strike="noStrike" dirty="0" err="1">
                  <a:solidFill>
                    <a:srgbClr val="000000"/>
                  </a:solidFill>
                  <a:effectLst/>
                  <a:latin typeface="Courier New" panose="02070309020205020404" pitchFamily="49" charset="0"/>
                </a:rPr>
                <a:t>optimizer.zero_grad</a:t>
              </a:r>
              <a:r>
                <a:rPr lang="en-US" sz="1200" b="0" i="0" u="none" strike="noStrike" dirty="0">
                  <a:solidFill>
                    <a:srgbClr val="000000"/>
                  </a:solidFill>
                  <a:effectLst/>
                  <a:latin typeface="Courier New" panose="02070309020205020404" pitchFamily="49" charset="0"/>
                </a:rPr>
                <a:t>()</a:t>
              </a:r>
            </a:p>
            <a:p>
              <a:pPr lvl="1"/>
              <a:r>
                <a:rPr lang="en-US" sz="1200" b="0" i="0" u="none" strike="noStrike" dirty="0">
                  <a:solidFill>
                    <a:srgbClr val="000000"/>
                  </a:solidFill>
                  <a:effectLst/>
                  <a:latin typeface="Courier New" panose="02070309020205020404" pitchFamily="49" charset="0"/>
                </a:rPr>
                <a:t>outputs = model(</a:t>
              </a:r>
              <a:r>
                <a:rPr lang="en-US" sz="1200" b="0" i="0" u="none" strike="noStrike" dirty="0" err="1">
                  <a:solidFill>
                    <a:srgbClr val="000000"/>
                  </a:solidFill>
                  <a:effectLst/>
                  <a:latin typeface="Courier New" panose="02070309020205020404" pitchFamily="49" charset="0"/>
                </a:rPr>
                <a:t>input_data</a:t>
              </a:r>
              <a:r>
                <a:rPr lang="en-US" sz="1200" b="0" i="0" u="none" strike="noStrike" dirty="0">
                  <a:solidFill>
                    <a:srgbClr val="000000"/>
                  </a:solidFill>
                  <a:effectLst/>
                  <a:latin typeface="Courier New" panose="02070309020205020404" pitchFamily="49" charset="0"/>
                </a:rPr>
                <a:t>)</a:t>
              </a:r>
            </a:p>
            <a:p>
              <a:pPr lvl="1"/>
              <a:r>
                <a:rPr lang="en-US" sz="1200" b="0" i="0" u="none" strike="noStrike" dirty="0">
                  <a:solidFill>
                    <a:srgbClr val="000000"/>
                  </a:solidFill>
                  <a:effectLst/>
                  <a:latin typeface="Courier New" panose="02070309020205020404" pitchFamily="49" charset="0"/>
                </a:rPr>
                <a:t>loss = </a:t>
              </a:r>
              <a:r>
                <a:rPr lang="en-US" sz="1200" b="0" i="0" u="none" strike="noStrike" dirty="0" err="1">
                  <a:solidFill>
                    <a:srgbClr val="000000"/>
                  </a:solidFill>
                  <a:effectLst/>
                  <a:latin typeface="Courier New" panose="02070309020205020404" pitchFamily="49" charset="0"/>
                </a:rPr>
                <a:t>loss_function</a:t>
              </a:r>
              <a:r>
                <a:rPr lang="en-US" sz="1200" b="0" i="0" u="none" strike="noStrike" dirty="0">
                  <a:solidFill>
                    <a:srgbClr val="000000"/>
                  </a:solidFill>
                  <a:effectLst/>
                  <a:latin typeface="Courier New" panose="02070309020205020404" pitchFamily="49" charset="0"/>
                </a:rPr>
                <a:t>(outputs, labels</a:t>
              </a:r>
              <a:r>
                <a:rPr lang="en-US" altLang="zh-CN" sz="1200" b="0" i="0" u="none" strike="noStrike" dirty="0">
                  <a:solidFill>
                    <a:srgbClr val="000000"/>
                  </a:solidFill>
                  <a:effectLst/>
                  <a:latin typeface="Courier New" panose="02070309020205020404" pitchFamily="49" charset="0"/>
                </a:rPr>
                <a:t>)</a:t>
              </a:r>
              <a:endParaRPr lang="en-US" sz="1200" b="0" i="0" u="none" strike="noStrike" dirty="0">
                <a:solidFill>
                  <a:srgbClr val="000000"/>
                </a:solidFill>
                <a:effectLst/>
                <a:latin typeface="Courier New" panose="02070309020205020404" pitchFamily="49" charset="0"/>
              </a:endParaRPr>
            </a:p>
            <a:p>
              <a:pPr lvl="1"/>
              <a:r>
                <a:rPr lang="en-US" sz="1200" b="0" i="0" u="none" strike="noStrike" dirty="0" err="1">
                  <a:solidFill>
                    <a:srgbClr val="000000"/>
                  </a:solidFill>
                  <a:effectLst/>
                  <a:latin typeface="Courier New" panose="02070309020205020404" pitchFamily="49" charset="0"/>
                </a:rPr>
                <a:t>loss.backward</a:t>
              </a:r>
              <a:r>
                <a:rPr lang="en-US" sz="1200" b="0" i="0" u="none" strike="noStrike" dirty="0">
                  <a:solidFill>
                    <a:srgbClr val="000000"/>
                  </a:solidFill>
                  <a:effectLst/>
                  <a:latin typeface="Courier New" panose="02070309020205020404" pitchFamily="49" charset="0"/>
                </a:rPr>
                <a:t>()</a:t>
              </a:r>
            </a:p>
            <a:p>
              <a:pPr lvl="1"/>
              <a:r>
                <a:rPr lang="en-US" sz="1200" b="0" i="0" u="none" strike="noStrike" dirty="0" err="1">
                  <a:solidFill>
                    <a:srgbClr val="000000"/>
                  </a:solidFill>
                  <a:effectLst/>
                  <a:latin typeface="Courier New" panose="02070309020205020404" pitchFamily="49" charset="0"/>
                </a:rPr>
                <a:t>optimizer.step</a:t>
              </a:r>
              <a:r>
                <a:rPr lang="en-US" sz="1200" b="0" i="0" u="none" strike="noStrike" dirty="0">
                  <a:solidFill>
                    <a:srgbClr val="000000"/>
                  </a:solidFill>
                  <a:effectLst/>
                  <a:latin typeface="Courier New" panose="02070309020205020404" pitchFamily="49" charset="0"/>
                </a:rPr>
                <a:t>()</a:t>
              </a:r>
            </a:p>
            <a:p>
              <a:pPr lvl="1"/>
              <a:br>
                <a:rPr lang="en-US" sz="1200" b="0" i="0" u="none" strike="noStrike" dirty="0">
                  <a:solidFill>
                    <a:srgbClr val="000000"/>
                  </a:solidFill>
                  <a:effectLst/>
                  <a:latin typeface="Courier New" panose="02070309020205020404" pitchFamily="49" charset="0"/>
                </a:rPr>
              </a:br>
              <a:r>
                <a:rPr lang="en-US" sz="1200" b="0" i="0" u="none" strike="noStrike" dirty="0">
                  <a:solidFill>
                    <a:srgbClr val="008000"/>
                  </a:solidFill>
                  <a:effectLst/>
                  <a:latin typeface="Courier New" panose="02070309020205020404" pitchFamily="49" charset="0"/>
                </a:rPr>
                <a:t># Print statistics</a:t>
              </a:r>
              <a:endParaRPr lang="en-US" sz="1200" b="0" i="0" u="none" strike="noStrike" dirty="0">
                <a:solidFill>
                  <a:srgbClr val="000000"/>
                </a:solidFill>
                <a:effectLst/>
                <a:latin typeface="Courier New" panose="02070309020205020404" pitchFamily="49" charset="0"/>
              </a:endParaRPr>
            </a:p>
            <a:p>
              <a:pPr lvl="1"/>
              <a:r>
                <a:rPr lang="en-US" sz="1200" b="0" i="0" u="none" strike="noStrike" dirty="0" err="1">
                  <a:solidFill>
                    <a:srgbClr val="000000"/>
                  </a:solidFill>
                  <a:effectLst/>
                  <a:latin typeface="Courier New" panose="02070309020205020404" pitchFamily="49" charset="0"/>
                </a:rPr>
                <a:t>running_loss</a:t>
              </a:r>
              <a:r>
                <a:rPr lang="en-US" sz="1200" b="0" i="0" u="none" strike="noStrike" dirty="0">
                  <a:solidFill>
                    <a:srgbClr val="000000"/>
                  </a:solidFill>
                  <a:effectLst/>
                  <a:latin typeface="Courier New" panose="02070309020205020404" pitchFamily="49" charset="0"/>
                </a:rPr>
                <a:t> += </a:t>
              </a:r>
              <a:r>
                <a:rPr lang="en-US" sz="1200" b="0" i="0" u="none" strike="noStrike" dirty="0" err="1">
                  <a:solidFill>
                    <a:srgbClr val="000000"/>
                  </a:solidFill>
                  <a:effectLst/>
                  <a:latin typeface="Courier New" panose="02070309020205020404" pitchFamily="49" charset="0"/>
                </a:rPr>
                <a:t>loss.item</a:t>
              </a:r>
              <a:r>
                <a:rPr lang="en-US" sz="1200" b="0" i="0" u="none" strike="noStrike" dirty="0">
                  <a:solidFill>
                    <a:srgbClr val="000000"/>
                  </a:solidFill>
                  <a:effectLst/>
                  <a:latin typeface="Courier New" panose="02070309020205020404" pitchFamily="49" charset="0"/>
                </a:rPr>
                <a:t>()</a:t>
              </a:r>
            </a:p>
            <a:p>
              <a:pPr lvl="1"/>
              <a:r>
                <a:rPr lang="en-US" sz="1200" b="0" i="0" u="none" strike="noStrike" dirty="0">
                  <a:solidFill>
                    <a:srgbClr val="795E26"/>
                  </a:solidFill>
                  <a:effectLst/>
                  <a:latin typeface="Courier New" panose="02070309020205020404" pitchFamily="49" charset="0"/>
                </a:rPr>
                <a:t>print</a:t>
              </a:r>
              <a:r>
                <a:rPr lang="en-US" sz="1200" b="0" i="0" u="none" strike="noStrike" dirty="0">
                  <a:solidFill>
                    <a:srgbClr val="000000"/>
                  </a:solidFill>
                  <a:effectLst/>
                  <a:latin typeface="Courier New" panose="02070309020205020404" pitchFamily="49" charset="0"/>
                </a:rPr>
                <a:t>(</a:t>
              </a:r>
              <a:r>
                <a:rPr lang="en-US" sz="1200" b="0" i="0" u="none" strike="noStrike" dirty="0" err="1">
                  <a:solidFill>
                    <a:srgbClr val="0000FF"/>
                  </a:solidFill>
                  <a:effectLst/>
                  <a:latin typeface="Courier New" panose="02070309020205020404" pitchFamily="49" charset="0"/>
                </a:rPr>
                <a:t>f</a:t>
              </a:r>
              <a:r>
                <a:rPr lang="en-US" sz="1200" b="0" i="0" u="none" strike="noStrike" dirty="0" err="1">
                  <a:solidFill>
                    <a:srgbClr val="A31515"/>
                  </a:solidFill>
                  <a:effectLst/>
                  <a:latin typeface="Courier New" panose="02070309020205020404" pitchFamily="49" charset="0"/>
                </a:rPr>
                <a:t>"Epoch</a:t>
              </a:r>
              <a:r>
                <a:rPr lang="en-US" sz="1200" b="0" i="0" u="none" strike="noStrike" dirty="0">
                  <a:solidFill>
                    <a:srgbClr val="A31515"/>
                  </a:solidFill>
                  <a:effectLst/>
                  <a:latin typeface="Courier New" panose="02070309020205020404" pitchFamily="49" charset="0"/>
                </a:rPr>
                <a:t> </a:t>
              </a:r>
              <a:r>
                <a:rPr lang="en-US" sz="1200" b="0" i="0" u="none" strike="noStrike" dirty="0">
                  <a:solidFill>
                    <a:srgbClr val="000000"/>
                  </a:solidFill>
                  <a:effectLst/>
                  <a:latin typeface="Courier New" panose="02070309020205020404" pitchFamily="49" charset="0"/>
                </a:rPr>
                <a:t>{epoch + </a:t>
              </a:r>
              <a:r>
                <a:rPr lang="en-US" sz="1200" b="0" i="0" u="none" strike="noStrike" dirty="0">
                  <a:solidFill>
                    <a:srgbClr val="116644"/>
                  </a:solidFill>
                  <a:effectLst/>
                  <a:latin typeface="Courier New" panose="02070309020205020404" pitchFamily="49" charset="0"/>
                </a:rPr>
                <a:t>1</a:t>
              </a:r>
              <a:r>
                <a:rPr lang="en-US" sz="1200" b="0" i="0" u="none" strike="noStrike" dirty="0">
                  <a:solidFill>
                    <a:srgbClr val="000000"/>
                  </a:solidFill>
                  <a:effectLst/>
                  <a:latin typeface="Courier New" panose="02070309020205020404" pitchFamily="49" charset="0"/>
                </a:rPr>
                <a:t>}</a:t>
              </a:r>
              <a:r>
                <a:rPr lang="en-US" sz="1200" b="0" i="0" u="none" strike="noStrike" dirty="0">
                  <a:solidFill>
                    <a:srgbClr val="A31515"/>
                  </a:solidFill>
                  <a:effectLst/>
                  <a:latin typeface="Courier New" panose="02070309020205020404" pitchFamily="49" charset="0"/>
                </a:rPr>
                <a:t>, Loss: </a:t>
              </a:r>
              <a:r>
                <a:rPr lang="en-US" sz="1200" b="0" i="0" u="none" strike="noStrike" dirty="0">
                  <a:solidFill>
                    <a:srgbClr val="000000"/>
                  </a:solidFill>
                  <a:effectLst/>
                  <a:latin typeface="Courier New" panose="02070309020205020404" pitchFamily="49" charset="0"/>
                </a:rPr>
                <a:t>{</a:t>
              </a:r>
              <a:r>
                <a:rPr lang="en-US" sz="1200" b="0" i="0" u="none" strike="noStrike" dirty="0" err="1">
                  <a:solidFill>
                    <a:srgbClr val="000000"/>
                  </a:solidFill>
                  <a:effectLst/>
                  <a:latin typeface="Courier New" panose="02070309020205020404" pitchFamily="49" charset="0"/>
                </a:rPr>
                <a:t>running_loss</a:t>
              </a:r>
              <a:r>
                <a:rPr lang="en-US" sz="1200" b="0" i="0" u="none" strike="noStrike" dirty="0">
                  <a:solidFill>
                    <a:srgbClr val="000000"/>
                  </a:solidFill>
                  <a:effectLst/>
                  <a:latin typeface="Courier New" panose="02070309020205020404" pitchFamily="49" charset="0"/>
                </a:rPr>
                <a:t>}</a:t>
              </a:r>
              <a:r>
                <a:rPr lang="en-US" sz="1200" b="0" i="0" u="none" strike="noStrike" dirty="0">
                  <a:solidFill>
                    <a:srgbClr val="A31515"/>
                  </a:solidFill>
                  <a:effectLst/>
                  <a:latin typeface="Courier New" panose="02070309020205020404" pitchFamily="49" charset="0"/>
                </a:rPr>
                <a:t>"</a:t>
              </a:r>
              <a:r>
                <a:rPr lang="en-US" sz="1200" b="0" i="0" u="none" strike="noStrike" dirty="0">
                  <a:solidFill>
                    <a:srgbClr val="000000"/>
                  </a:solidFill>
                  <a:effectLst/>
                  <a:latin typeface="Courier New" panose="02070309020205020404" pitchFamily="49" charset="0"/>
                </a:rPr>
                <a:t>)</a:t>
              </a:r>
            </a:p>
          </p:txBody>
        </p:sp>
      </p:grpSp>
      <p:cxnSp>
        <p:nvCxnSpPr>
          <p:cNvPr id="14" name="Straight Arrow Connector 13">
            <a:extLst>
              <a:ext uri="{FF2B5EF4-FFF2-40B4-BE49-F238E27FC236}">
                <a16:creationId xmlns:a16="http://schemas.microsoft.com/office/drawing/2014/main" id="{073A9836-3035-58DE-FE5E-4818DA51D000}"/>
              </a:ext>
            </a:extLst>
          </p:cNvPr>
          <p:cNvCxnSpPr>
            <a:cxnSpLocks/>
          </p:cNvCxnSpPr>
          <p:nvPr/>
        </p:nvCxnSpPr>
        <p:spPr>
          <a:xfrm flipV="1">
            <a:off x="3705101" y="641268"/>
            <a:ext cx="2514986" cy="1318161"/>
          </a:xfrm>
          <a:prstGeom prst="straightConnector1">
            <a:avLst/>
          </a:prstGeom>
          <a:ln w="28575">
            <a:solidFill>
              <a:srgbClr val="4B9CD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7C24B8-6CA8-6B86-91E5-F9360D36C391}"/>
              </a:ext>
            </a:extLst>
          </p:cNvPr>
          <p:cNvCxnSpPr>
            <a:cxnSpLocks/>
          </p:cNvCxnSpPr>
          <p:nvPr/>
        </p:nvCxnSpPr>
        <p:spPr>
          <a:xfrm flipV="1">
            <a:off x="3425644" y="1104107"/>
            <a:ext cx="7737161" cy="1131465"/>
          </a:xfrm>
          <a:prstGeom prst="straightConnector1">
            <a:avLst/>
          </a:prstGeom>
          <a:ln w="28575">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DD58462-5E38-5532-4C76-3543502B715C}"/>
              </a:ext>
            </a:extLst>
          </p:cNvPr>
          <p:cNvCxnSpPr>
            <a:cxnSpLocks/>
          </p:cNvCxnSpPr>
          <p:nvPr/>
        </p:nvCxnSpPr>
        <p:spPr>
          <a:xfrm flipV="1">
            <a:off x="5367647" y="1172701"/>
            <a:ext cx="888065" cy="1801853"/>
          </a:xfrm>
          <a:prstGeom prst="straightConnector1">
            <a:avLst/>
          </a:prstGeom>
          <a:ln w="28575">
            <a:solidFill>
              <a:srgbClr val="FFBF5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D519A87-8226-8B6E-781F-151A5487CE34}"/>
              </a:ext>
            </a:extLst>
          </p:cNvPr>
          <p:cNvCxnSpPr>
            <a:cxnSpLocks/>
          </p:cNvCxnSpPr>
          <p:nvPr/>
        </p:nvCxnSpPr>
        <p:spPr>
          <a:xfrm flipV="1">
            <a:off x="4962594" y="2515696"/>
            <a:ext cx="1782590" cy="1628709"/>
          </a:xfrm>
          <a:prstGeom prst="straightConnector1">
            <a:avLst/>
          </a:prstGeom>
          <a:ln w="28575">
            <a:solidFill>
              <a:srgbClr val="00AF9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D252A89-07F8-A7F8-FE44-615F1C5AE682}"/>
              </a:ext>
            </a:extLst>
          </p:cNvPr>
          <p:cNvCxnSpPr>
            <a:cxnSpLocks/>
          </p:cNvCxnSpPr>
          <p:nvPr/>
        </p:nvCxnSpPr>
        <p:spPr>
          <a:xfrm flipH="1" flipV="1">
            <a:off x="8265226" y="2660073"/>
            <a:ext cx="1805049" cy="1745672"/>
          </a:xfrm>
          <a:prstGeom prst="straightConnector1">
            <a:avLst/>
          </a:prstGeom>
          <a:ln w="28575">
            <a:solidFill>
              <a:srgbClr val="653C7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C71869E-982B-7E73-8C3B-978600AAD065}"/>
              </a:ext>
            </a:extLst>
          </p:cNvPr>
          <p:cNvCxnSpPr>
            <a:cxnSpLocks/>
          </p:cNvCxnSpPr>
          <p:nvPr/>
        </p:nvCxnSpPr>
        <p:spPr>
          <a:xfrm flipV="1">
            <a:off x="3515096" y="2736470"/>
            <a:ext cx="4369516" cy="2761805"/>
          </a:xfrm>
          <a:prstGeom prst="straightConnector1">
            <a:avLst/>
          </a:prstGeom>
          <a:ln w="28575">
            <a:solidFill>
              <a:srgbClr val="653C7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50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childTnLst>
                          </p:cTn>
                        </p:par>
                        <p:par>
                          <p:cTn id="25" fill="hold">
                            <p:stCondLst>
                              <p:cond delay="2000"/>
                            </p:stCondLst>
                            <p:childTnLst>
                              <p:par>
                                <p:cTn id="26" presetID="22" presetClass="entr" presetSubtype="4"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down)">
                                      <p:cBhvr>
                                        <p:cTn id="28" dur="500"/>
                                        <p:tgtEl>
                                          <p:spTgt spid="55"/>
                                        </p:tgtEl>
                                      </p:cBhvr>
                                    </p:animEffect>
                                  </p:childTnLst>
                                </p:cTn>
                              </p:par>
                              <p:par>
                                <p:cTn id="29" presetID="22" presetClass="entr" presetSubtype="4"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down)">
                                      <p:cBhvr>
                                        <p:cTn id="3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Gradient</a:t>
            </a:r>
            <a:r>
              <a:rPr lang="zh-CN" altLang="en-US" dirty="0"/>
              <a:t> </a:t>
            </a:r>
            <a:r>
              <a:rPr lang="en-US" altLang="zh-CN" dirty="0"/>
              <a:t>Descent</a:t>
            </a:r>
            <a:endParaRPr lang="en-US" dirty="0"/>
          </a:p>
        </p:txBody>
      </p:sp>
      <p:pic>
        <p:nvPicPr>
          <p:cNvPr id="3" name="Picture 2">
            <a:extLst>
              <a:ext uri="{FF2B5EF4-FFF2-40B4-BE49-F238E27FC236}">
                <a16:creationId xmlns:a16="http://schemas.microsoft.com/office/drawing/2014/main" id="{0C399276-606E-AB3C-F785-C89BECCCF155}"/>
              </a:ext>
            </a:extLst>
          </p:cNvPr>
          <p:cNvPicPr>
            <a:picLocks noChangeAspect="1"/>
          </p:cNvPicPr>
          <p:nvPr/>
        </p:nvPicPr>
        <p:blipFill>
          <a:blip r:embed="rId3"/>
          <a:stretch>
            <a:fillRect/>
          </a:stretch>
        </p:blipFill>
        <p:spPr>
          <a:xfrm>
            <a:off x="903514" y="1540781"/>
            <a:ext cx="9847568" cy="4551259"/>
          </a:xfrm>
          <a:prstGeom prst="rect">
            <a:avLst/>
          </a:prstGeom>
        </p:spPr>
      </p:pic>
    </p:spTree>
    <p:extLst>
      <p:ext uri="{BB962C8B-B14F-4D97-AF65-F5344CB8AC3E}">
        <p14:creationId xmlns:p14="http://schemas.microsoft.com/office/powerpoint/2010/main" val="2745736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Gradient</a:t>
            </a:r>
            <a:r>
              <a:rPr lang="zh-CN" altLang="en-US" dirty="0"/>
              <a:t> </a:t>
            </a:r>
            <a:r>
              <a:rPr lang="en-US" altLang="zh-CN" dirty="0"/>
              <a:t>Computation:</a:t>
            </a:r>
            <a:r>
              <a:rPr lang="zh-CN" altLang="en-US" dirty="0"/>
              <a:t> </a:t>
            </a:r>
            <a:r>
              <a:rPr lang="en-US" altLang="zh-CN" dirty="0"/>
              <a:t>Backpropagation</a:t>
            </a:r>
            <a:endParaRPr lang="en-US" dirty="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5D69B045-6D2C-BA56-3444-499FA0FE72A3}"/>
                  </a:ext>
                </a:extLst>
              </p:cNvPr>
              <p:cNvSpPr txBox="1"/>
              <p:nvPr/>
            </p:nvSpPr>
            <p:spPr>
              <a:xfrm>
                <a:off x="838200" y="3574469"/>
                <a:ext cx="2199904" cy="7399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ℒ</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𝑿</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𝑾</m:t>
                              </m:r>
                            </m:e>
                          </m:d>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𝒚</m:t>
                          </m:r>
                          <m:r>
                            <a:rPr lang="en-US" sz="2000" i="1">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𝑤</m:t>
                              </m:r>
                            </m:e>
                            <m:sub>
                              <m:r>
                                <a:rPr lang="en-US" altLang="zh-CN" sz="2000" b="0" i="1" smtClean="0">
                                  <a:latin typeface="Cambria Math" panose="02040503050406030204" pitchFamily="18" charset="0"/>
                                  <a:ea typeface="Cambria Math" panose="02040503050406030204" pitchFamily="18" charset="0"/>
                                </a:rPr>
                                <m:t>1</m:t>
                              </m:r>
                            </m:sub>
                          </m:sSub>
                        </m:den>
                      </m:f>
                    </m:oMath>
                  </m:oMathPara>
                </a14:m>
                <a:endParaRPr lang="en-US" sz="2000" dirty="0"/>
              </a:p>
            </p:txBody>
          </p:sp>
        </mc:Choice>
        <mc:Fallback>
          <p:sp>
            <p:nvSpPr>
              <p:cNvPr id="31" name="TextBox 30">
                <a:extLst>
                  <a:ext uri="{FF2B5EF4-FFF2-40B4-BE49-F238E27FC236}">
                    <a16:creationId xmlns:a16="http://schemas.microsoft.com/office/drawing/2014/main" id="{5D69B045-6D2C-BA56-3444-499FA0FE72A3}"/>
                  </a:ext>
                </a:extLst>
              </p:cNvPr>
              <p:cNvSpPr txBox="1">
                <a:spLocks noRot="1" noChangeAspect="1" noMove="1" noResize="1" noEditPoints="1" noAdjustHandles="1" noChangeArrowheads="1" noChangeShapeType="1" noTextEdit="1"/>
              </p:cNvSpPr>
              <p:nvPr/>
            </p:nvSpPr>
            <p:spPr>
              <a:xfrm>
                <a:off x="838200" y="3574469"/>
                <a:ext cx="2199904" cy="739946"/>
              </a:xfrm>
              <a:prstGeom prst="rect">
                <a:avLst/>
              </a:prstGeom>
              <a:blipFill>
                <a:blip r:embed="rId2"/>
                <a:stretch>
                  <a:fillRect b="-1695"/>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BE30ED36-623C-3524-D0C7-9FEC9DBF0E8F}"/>
              </a:ext>
            </a:extLst>
          </p:cNvPr>
          <p:cNvGrpSpPr/>
          <p:nvPr/>
        </p:nvGrpSpPr>
        <p:grpSpPr>
          <a:xfrm>
            <a:off x="976899" y="2237903"/>
            <a:ext cx="9065938" cy="675656"/>
            <a:chOff x="893773" y="2237903"/>
            <a:chExt cx="9065938" cy="675656"/>
          </a:xfrm>
        </p:grpSpPr>
        <p:grpSp>
          <p:nvGrpSpPr>
            <p:cNvPr id="3" name="Group 2">
              <a:extLst>
                <a:ext uri="{FF2B5EF4-FFF2-40B4-BE49-F238E27FC236}">
                  <a16:creationId xmlns:a16="http://schemas.microsoft.com/office/drawing/2014/main" id="{E035BB62-B373-E9AE-B8B9-BF6851E48B39}"/>
                </a:ext>
              </a:extLst>
            </p:cNvPr>
            <p:cNvGrpSpPr/>
            <p:nvPr/>
          </p:nvGrpSpPr>
          <p:grpSpPr>
            <a:xfrm>
              <a:off x="893773" y="2303959"/>
              <a:ext cx="609600" cy="609600"/>
              <a:chOff x="1807029" y="1719942"/>
              <a:chExt cx="609600" cy="609600"/>
            </a:xfrm>
          </p:grpSpPr>
          <p:sp>
            <p:nvSpPr>
              <p:cNvPr id="4" name="Oval 3">
                <a:extLst>
                  <a:ext uri="{FF2B5EF4-FFF2-40B4-BE49-F238E27FC236}">
                    <a16:creationId xmlns:a16="http://schemas.microsoft.com/office/drawing/2014/main" id="{5294C930-DE1C-CB1B-632F-36601CD4F0A7}"/>
                  </a:ext>
                </a:extLst>
              </p:cNvPr>
              <p:cNvSpPr/>
              <p:nvPr/>
            </p:nvSpPr>
            <p:spPr>
              <a:xfrm>
                <a:off x="1807029" y="1719942"/>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C270513-51D3-F150-726B-BAA65FF52AB5}"/>
                      </a:ext>
                    </a:extLst>
                  </p:cNvPr>
                  <p:cNvSpPr txBox="1"/>
                  <p:nvPr/>
                </p:nvSpPr>
                <p:spPr>
                  <a:xfrm>
                    <a:off x="1905222" y="1842168"/>
                    <a:ext cx="4607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15" name="TextBox 14">
                    <a:extLst>
                      <a:ext uri="{FF2B5EF4-FFF2-40B4-BE49-F238E27FC236}">
                        <a16:creationId xmlns:a16="http://schemas.microsoft.com/office/drawing/2014/main" id="{6C270513-51D3-F150-726B-BAA65FF52AB5}"/>
                      </a:ext>
                    </a:extLst>
                  </p:cNvPr>
                  <p:cNvSpPr txBox="1">
                    <a:spLocks noRot="1" noChangeAspect="1" noMove="1" noResize="1" noEditPoints="1" noAdjustHandles="1" noChangeArrowheads="1" noChangeShapeType="1" noTextEdit="1"/>
                  </p:cNvSpPr>
                  <p:nvPr/>
                </p:nvSpPr>
                <p:spPr>
                  <a:xfrm>
                    <a:off x="1905222" y="1842168"/>
                    <a:ext cx="460767" cy="369332"/>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6" name="Oval 15">
                  <a:extLst>
                    <a:ext uri="{FF2B5EF4-FFF2-40B4-BE49-F238E27FC236}">
                      <a16:creationId xmlns:a16="http://schemas.microsoft.com/office/drawing/2014/main" id="{3DBE055F-EBBE-C0E1-8D85-85B4BF3650B5}"/>
                    </a:ext>
                  </a:extLst>
                </p:cNvPr>
                <p:cNvSpPr>
                  <a:spLocks noChangeAspect="1"/>
                </p:cNvSpPr>
                <p:nvPr/>
              </p:nvSpPr>
              <p:spPr>
                <a:xfrm>
                  <a:off x="3359799" y="2300911"/>
                  <a:ext cx="612648" cy="612648"/>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1</m:t>
                            </m:r>
                          </m:sub>
                        </m:sSub>
                      </m:oMath>
                    </m:oMathPara>
                  </a14:m>
                  <a:endParaRPr lang="en-US" sz="2000" dirty="0">
                    <a:solidFill>
                      <a:schemeClr val="tx1"/>
                    </a:solidFill>
                  </a:endParaRPr>
                </a:p>
              </p:txBody>
            </p:sp>
          </mc:Choice>
          <mc:Fallback>
            <p:sp>
              <p:nvSpPr>
                <p:cNvPr id="16" name="Oval 15">
                  <a:extLst>
                    <a:ext uri="{FF2B5EF4-FFF2-40B4-BE49-F238E27FC236}">
                      <a16:creationId xmlns:a16="http://schemas.microsoft.com/office/drawing/2014/main" id="{3DBE055F-EBBE-C0E1-8D85-85B4BF3650B5}"/>
                    </a:ext>
                  </a:extLst>
                </p:cNvPr>
                <p:cNvSpPr>
                  <a:spLocks noRot="1" noChangeAspect="1" noMove="1" noResize="1" noEditPoints="1" noAdjustHandles="1" noChangeArrowheads="1" noChangeShapeType="1" noTextEdit="1"/>
                </p:cNvSpPr>
                <p:nvPr/>
              </p:nvSpPr>
              <p:spPr>
                <a:xfrm>
                  <a:off x="3359799" y="2300911"/>
                  <a:ext cx="612648" cy="612648"/>
                </a:xfrm>
                <a:prstGeom prst="ellipse">
                  <a:avLst/>
                </a:prstGeom>
                <a:blipFill>
                  <a:blip r:embed="rId4"/>
                  <a:stretch>
                    <a:fillRect/>
                  </a:stretch>
                </a:blipFill>
                <a:ln>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64A4F47-C4F9-F5F6-0BBA-C48E1F9A0A66}"/>
                </a:ext>
              </a:extLst>
            </p:cNvPr>
            <p:cNvCxnSpPr>
              <a:stCxn id="15" idx="3"/>
              <a:endCxn id="16" idx="2"/>
            </p:cNvCxnSpPr>
            <p:nvPr/>
          </p:nvCxnSpPr>
          <p:spPr>
            <a:xfrm flipV="1">
              <a:off x="1452733" y="2607235"/>
              <a:ext cx="1907066" cy="3616"/>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FA6C07-61B6-E0A4-2CBA-929DEA4B84B4}"/>
                </a:ext>
              </a:extLst>
            </p:cNvPr>
            <p:cNvCxnSpPr>
              <a:cxnSpLocks/>
              <a:stCxn id="16" idx="6"/>
              <a:endCxn id="21" idx="2"/>
            </p:cNvCxnSpPr>
            <p:nvPr/>
          </p:nvCxnSpPr>
          <p:spPr>
            <a:xfrm>
              <a:off x="3972447" y="2607235"/>
              <a:ext cx="1628253" cy="0"/>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Oval 20">
                  <a:extLst>
                    <a:ext uri="{FF2B5EF4-FFF2-40B4-BE49-F238E27FC236}">
                      <a16:creationId xmlns:a16="http://schemas.microsoft.com/office/drawing/2014/main" id="{3F6435F4-5449-F89C-ED7B-80D8823AE7F0}"/>
                    </a:ext>
                  </a:extLst>
                </p:cNvPr>
                <p:cNvSpPr>
                  <a:spLocks noChangeAspect="1"/>
                </p:cNvSpPr>
                <p:nvPr/>
              </p:nvSpPr>
              <p:spPr>
                <a:xfrm>
                  <a:off x="5600700" y="2300911"/>
                  <a:ext cx="612648" cy="612648"/>
                </a:xfrm>
                <a:prstGeom prst="ellipse">
                  <a:avLst/>
                </a:prstGeom>
                <a:solidFill>
                  <a:srgbClr val="653C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sz="2000" b="1" i="1" smtClean="0">
                                <a:solidFill>
                                  <a:schemeClr val="bg1"/>
                                </a:solidFill>
                                <a:latin typeface="Cambria Math" panose="02040503050406030204" pitchFamily="18" charset="0"/>
                              </a:rPr>
                            </m:ctrlPr>
                          </m:accPr>
                          <m:e>
                            <m:r>
                              <a:rPr lang="en-US" altLang="zh-CN" sz="2000" b="1" i="1" smtClean="0">
                                <a:solidFill>
                                  <a:schemeClr val="bg1"/>
                                </a:solidFill>
                                <a:latin typeface="Cambria Math" panose="02040503050406030204" pitchFamily="18" charset="0"/>
                              </a:rPr>
                              <m:t>𝒚</m:t>
                            </m:r>
                          </m:e>
                        </m:acc>
                      </m:oMath>
                    </m:oMathPara>
                  </a14:m>
                  <a:endParaRPr lang="en-US" sz="2000" b="1" dirty="0">
                    <a:solidFill>
                      <a:schemeClr val="bg1"/>
                    </a:solidFill>
                  </a:endParaRPr>
                </a:p>
              </p:txBody>
            </p:sp>
          </mc:Choice>
          <mc:Fallback>
            <p:sp>
              <p:nvSpPr>
                <p:cNvPr id="21" name="Oval 20">
                  <a:extLst>
                    <a:ext uri="{FF2B5EF4-FFF2-40B4-BE49-F238E27FC236}">
                      <a16:creationId xmlns:a16="http://schemas.microsoft.com/office/drawing/2014/main" id="{3F6435F4-5449-F89C-ED7B-80D8823AE7F0}"/>
                    </a:ext>
                  </a:extLst>
                </p:cNvPr>
                <p:cNvSpPr>
                  <a:spLocks noRot="1" noChangeAspect="1" noMove="1" noResize="1" noEditPoints="1" noAdjustHandles="1" noChangeArrowheads="1" noChangeShapeType="1" noTextEdit="1"/>
                </p:cNvSpPr>
                <p:nvPr/>
              </p:nvSpPr>
              <p:spPr>
                <a:xfrm>
                  <a:off x="5600700" y="2300911"/>
                  <a:ext cx="612648" cy="612648"/>
                </a:xfrm>
                <a:prstGeom prst="ellipse">
                  <a:avLst/>
                </a:prstGeom>
                <a:blipFill>
                  <a:blip r:embed="rId5"/>
                  <a:stretch>
                    <a:fillRect/>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A64B4CCF-3A29-BE8C-D354-E5F8901268C6}"/>
                </a:ext>
              </a:extLst>
            </p:cNvPr>
            <p:cNvCxnSpPr>
              <a:cxnSpLocks/>
              <a:stCxn id="21" idx="6"/>
            </p:cNvCxnSpPr>
            <p:nvPr/>
          </p:nvCxnSpPr>
          <p:spPr>
            <a:xfrm>
              <a:off x="6213348" y="2607235"/>
              <a:ext cx="1628253" cy="0"/>
            </a:xfrm>
            <a:prstGeom prst="straightConnector1">
              <a:avLst/>
            </a:prstGeom>
            <a:ln w="19050">
              <a:solidFill>
                <a:srgbClr val="653C7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6F976D1-9FDE-D2F2-DE04-3E1B70CF4DEC}"/>
                    </a:ext>
                  </a:extLst>
                </p:cNvPr>
                <p:cNvSpPr txBox="1"/>
                <p:nvPr/>
              </p:nvSpPr>
              <p:spPr>
                <a:xfrm>
                  <a:off x="7759807" y="2422569"/>
                  <a:ext cx="219990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ℒ</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𝑿</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𝑾</m:t>
                            </m:r>
                          </m:e>
                        </m:d>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𝒚</m:t>
                        </m:r>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29" name="TextBox 28">
                  <a:extLst>
                    <a:ext uri="{FF2B5EF4-FFF2-40B4-BE49-F238E27FC236}">
                      <a16:creationId xmlns:a16="http://schemas.microsoft.com/office/drawing/2014/main" id="{16F976D1-9FDE-D2F2-DE04-3E1B70CF4DEC}"/>
                    </a:ext>
                  </a:extLst>
                </p:cNvPr>
                <p:cNvSpPr txBox="1">
                  <a:spLocks noRot="1" noChangeAspect="1" noMove="1" noResize="1" noEditPoints="1" noAdjustHandles="1" noChangeArrowheads="1" noChangeShapeType="1" noTextEdit="1"/>
                </p:cNvSpPr>
                <p:nvPr/>
              </p:nvSpPr>
              <p:spPr>
                <a:xfrm>
                  <a:off x="7759807" y="2422569"/>
                  <a:ext cx="2199904" cy="400110"/>
                </a:xfrm>
                <a:prstGeom prst="rect">
                  <a:avLst/>
                </a:prstGeom>
                <a:blipFill>
                  <a:blip r:embed="rId6"/>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99E2730D-CF3C-61C7-12F8-079293441250}"/>
                    </a:ext>
                  </a:extLst>
                </p:cNvPr>
                <p:cNvSpPr txBox="1"/>
                <p:nvPr/>
              </p:nvSpPr>
              <p:spPr>
                <a:xfrm>
                  <a:off x="2155364" y="2262265"/>
                  <a:ext cx="50180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en-US" dirty="0"/>
                </a:p>
              </p:txBody>
            </p:sp>
          </mc:Choice>
          <mc:Fallback>
            <p:sp>
              <p:nvSpPr>
                <p:cNvPr id="32" name="TextBox 31">
                  <a:extLst>
                    <a:ext uri="{FF2B5EF4-FFF2-40B4-BE49-F238E27FC236}">
                      <a16:creationId xmlns:a16="http://schemas.microsoft.com/office/drawing/2014/main" id="{99E2730D-CF3C-61C7-12F8-079293441250}"/>
                    </a:ext>
                  </a:extLst>
                </p:cNvPr>
                <p:cNvSpPr txBox="1">
                  <a:spLocks noRot="1" noChangeAspect="1" noMove="1" noResize="1" noEditPoints="1" noAdjustHandles="1" noChangeArrowheads="1" noChangeShapeType="1" noTextEdit="1"/>
                </p:cNvSpPr>
                <p:nvPr/>
              </p:nvSpPr>
              <p:spPr>
                <a:xfrm>
                  <a:off x="2155364" y="2262265"/>
                  <a:ext cx="50180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F72A93C-E4B3-E37B-650F-82AA01A2CF8B}"/>
                    </a:ext>
                  </a:extLst>
                </p:cNvPr>
                <p:cNvSpPr txBox="1"/>
                <p:nvPr/>
              </p:nvSpPr>
              <p:spPr>
                <a:xfrm>
                  <a:off x="4541670" y="2237903"/>
                  <a:ext cx="50712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en-US" dirty="0"/>
                </a:p>
              </p:txBody>
            </p:sp>
          </mc:Choice>
          <mc:Fallback>
            <p:sp>
              <p:nvSpPr>
                <p:cNvPr id="33" name="TextBox 32">
                  <a:extLst>
                    <a:ext uri="{FF2B5EF4-FFF2-40B4-BE49-F238E27FC236}">
                      <a16:creationId xmlns:a16="http://schemas.microsoft.com/office/drawing/2014/main" id="{1F72A93C-E4B3-E37B-650F-82AA01A2CF8B}"/>
                    </a:ext>
                  </a:extLst>
                </p:cNvPr>
                <p:cNvSpPr txBox="1">
                  <a:spLocks noRot="1" noChangeAspect="1" noMove="1" noResize="1" noEditPoints="1" noAdjustHandles="1" noChangeArrowheads="1" noChangeShapeType="1" noTextEdit="1"/>
                </p:cNvSpPr>
                <p:nvPr/>
              </p:nvSpPr>
              <p:spPr>
                <a:xfrm>
                  <a:off x="4541670" y="2237903"/>
                  <a:ext cx="507127"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D509CDC-F1CD-9BC7-57AF-D0DE8BC63BC0}"/>
                  </a:ext>
                </a:extLst>
              </p:cNvPr>
              <p:cNvSpPr txBox="1"/>
              <p:nvPr/>
            </p:nvSpPr>
            <p:spPr>
              <a:xfrm>
                <a:off x="2740294" y="3744387"/>
                <a:ext cx="128431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35" name="TextBox 34">
                <a:extLst>
                  <a:ext uri="{FF2B5EF4-FFF2-40B4-BE49-F238E27FC236}">
                    <a16:creationId xmlns:a16="http://schemas.microsoft.com/office/drawing/2014/main" id="{0D509CDC-F1CD-9BC7-57AF-D0DE8BC63BC0}"/>
                  </a:ext>
                </a:extLst>
              </p:cNvPr>
              <p:cNvSpPr txBox="1">
                <a:spLocks noRot="1" noChangeAspect="1" noMove="1" noResize="1" noEditPoints="1" noAdjustHandles="1" noChangeArrowheads="1" noChangeShapeType="1" noTextEdit="1"/>
              </p:cNvSpPr>
              <p:nvPr/>
            </p:nvSpPr>
            <p:spPr>
              <a:xfrm>
                <a:off x="2740294" y="3744387"/>
                <a:ext cx="128431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B9E820CA-2D90-6E33-BF3F-CAB8F2C78314}"/>
                  </a:ext>
                </a:extLst>
              </p:cNvPr>
              <p:cNvSpPr txBox="1"/>
              <p:nvPr/>
            </p:nvSpPr>
            <p:spPr>
              <a:xfrm>
                <a:off x="3726802" y="3574469"/>
                <a:ext cx="2199904" cy="7357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ℒ</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𝑿</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𝑾</m:t>
                              </m:r>
                            </m:e>
                          </m:d>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𝒚</m:t>
                          </m:r>
                          <m:r>
                            <a:rPr lang="en-US" sz="2000" i="1">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m:t>
                          </m:r>
                          <m:acc>
                            <m:accPr>
                              <m:chr m:val="̂"/>
                              <m:ctrlPr>
                                <a:rPr lang="en-US" sz="200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𝑦</m:t>
                              </m:r>
                            </m:e>
                          </m:acc>
                        </m:den>
                      </m:f>
                      <m:r>
                        <a:rPr lang="zh-CN" alt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36" name="TextBox 35">
                <a:extLst>
                  <a:ext uri="{FF2B5EF4-FFF2-40B4-BE49-F238E27FC236}">
                    <a16:creationId xmlns:a16="http://schemas.microsoft.com/office/drawing/2014/main" id="{B9E820CA-2D90-6E33-BF3F-CAB8F2C78314}"/>
                  </a:ext>
                </a:extLst>
              </p:cNvPr>
              <p:cNvSpPr txBox="1">
                <a:spLocks noRot="1" noChangeAspect="1" noMove="1" noResize="1" noEditPoints="1" noAdjustHandles="1" noChangeArrowheads="1" noChangeShapeType="1" noTextEdit="1"/>
              </p:cNvSpPr>
              <p:nvPr/>
            </p:nvSpPr>
            <p:spPr>
              <a:xfrm>
                <a:off x="3726802" y="3574469"/>
                <a:ext cx="2199904" cy="735714"/>
              </a:xfrm>
              <a:prstGeom prst="rect">
                <a:avLst/>
              </a:prstGeom>
              <a:blipFill>
                <a:blip r:embed="rId10"/>
                <a:stretch>
                  <a:fillRect b="-50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BE59034F-D82A-15AC-F3EC-ECF38481E9CE}"/>
                  </a:ext>
                </a:extLst>
              </p:cNvPr>
              <p:cNvSpPr txBox="1"/>
              <p:nvPr/>
            </p:nvSpPr>
            <p:spPr>
              <a:xfrm>
                <a:off x="5950456" y="3581714"/>
                <a:ext cx="724245" cy="728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acc>
                            <m:accPr>
                              <m:chr m:val="̂"/>
                              <m:ctrlPr>
                                <a:rPr lang="en-US" sz="200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𝑦</m:t>
                              </m:r>
                            </m:e>
                          </m:acc>
                        </m:num>
                        <m:den>
                          <m:r>
                            <a:rPr lang="en-US" sz="200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𝑤</m:t>
                              </m:r>
                            </m:e>
                            <m:sub>
                              <m:r>
                                <a:rPr lang="en-US" altLang="zh-CN" sz="2000" b="0" i="1" smtClean="0">
                                  <a:latin typeface="Cambria Math" panose="02040503050406030204" pitchFamily="18" charset="0"/>
                                  <a:ea typeface="Cambria Math" panose="02040503050406030204" pitchFamily="18" charset="0"/>
                                </a:rPr>
                                <m:t>1</m:t>
                              </m:r>
                            </m:sub>
                          </m:sSub>
                        </m:den>
                      </m:f>
                    </m:oMath>
                  </m:oMathPara>
                </a14:m>
                <a:endParaRPr lang="en-US" sz="2000" dirty="0"/>
              </a:p>
            </p:txBody>
          </p:sp>
        </mc:Choice>
        <mc:Fallback>
          <p:sp>
            <p:nvSpPr>
              <p:cNvPr id="37" name="TextBox 36">
                <a:extLst>
                  <a:ext uri="{FF2B5EF4-FFF2-40B4-BE49-F238E27FC236}">
                    <a16:creationId xmlns:a16="http://schemas.microsoft.com/office/drawing/2014/main" id="{BE59034F-D82A-15AC-F3EC-ECF38481E9CE}"/>
                  </a:ext>
                </a:extLst>
              </p:cNvPr>
              <p:cNvSpPr txBox="1">
                <a:spLocks noRot="1" noChangeAspect="1" noMove="1" noResize="1" noEditPoints="1" noAdjustHandles="1" noChangeArrowheads="1" noChangeShapeType="1" noTextEdit="1"/>
              </p:cNvSpPr>
              <p:nvPr/>
            </p:nvSpPr>
            <p:spPr>
              <a:xfrm>
                <a:off x="5950456" y="3581714"/>
                <a:ext cx="724245" cy="728469"/>
              </a:xfrm>
              <a:prstGeom prst="rect">
                <a:avLst/>
              </a:prstGeom>
              <a:blipFill>
                <a:blip r:embed="rId11"/>
                <a:stretch>
                  <a:fillRect t="-6897" b="-1724"/>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76D2CE5-F17B-7AF1-7E46-B54FC93780F3}"/>
              </a:ext>
            </a:extLst>
          </p:cNvPr>
          <p:cNvSpPr txBox="1"/>
          <p:nvPr/>
        </p:nvSpPr>
        <p:spPr>
          <a:xfrm>
            <a:off x="7110600" y="3786126"/>
            <a:ext cx="115288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Chain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rule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1709CB7-0DEC-24C8-D430-95B143731CCE}"/>
                  </a:ext>
                </a:extLst>
              </p:cNvPr>
              <p:cNvSpPr txBox="1"/>
              <p:nvPr/>
            </p:nvSpPr>
            <p:spPr>
              <a:xfrm>
                <a:off x="1593499" y="4611090"/>
                <a:ext cx="724245" cy="728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acc>
                            <m:accPr>
                              <m:chr m:val="̂"/>
                              <m:ctrlPr>
                                <a:rPr lang="en-US" sz="200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𝑦</m:t>
                              </m:r>
                            </m:e>
                          </m:acc>
                        </m:num>
                        <m:den>
                          <m:r>
                            <a:rPr lang="en-US" sz="200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𝑤</m:t>
                              </m:r>
                            </m:e>
                            <m:sub>
                              <m:r>
                                <a:rPr lang="en-US" altLang="zh-CN" sz="2000" b="0" i="1" smtClean="0">
                                  <a:latin typeface="Cambria Math" panose="02040503050406030204" pitchFamily="18" charset="0"/>
                                  <a:ea typeface="Cambria Math" panose="02040503050406030204" pitchFamily="18" charset="0"/>
                                </a:rPr>
                                <m:t>1</m:t>
                              </m:r>
                            </m:sub>
                          </m:sSub>
                        </m:den>
                      </m:f>
                    </m:oMath>
                  </m:oMathPara>
                </a14:m>
                <a:endParaRPr lang="en-US" sz="2000" dirty="0"/>
              </a:p>
            </p:txBody>
          </p:sp>
        </mc:Choice>
        <mc:Fallback>
          <p:sp>
            <p:nvSpPr>
              <p:cNvPr id="40" name="TextBox 39">
                <a:extLst>
                  <a:ext uri="{FF2B5EF4-FFF2-40B4-BE49-F238E27FC236}">
                    <a16:creationId xmlns:a16="http://schemas.microsoft.com/office/drawing/2014/main" id="{41709CB7-0DEC-24C8-D430-95B143731CCE}"/>
                  </a:ext>
                </a:extLst>
              </p:cNvPr>
              <p:cNvSpPr txBox="1">
                <a:spLocks noRot="1" noChangeAspect="1" noMove="1" noResize="1" noEditPoints="1" noAdjustHandles="1" noChangeArrowheads="1" noChangeShapeType="1" noTextEdit="1"/>
              </p:cNvSpPr>
              <p:nvPr/>
            </p:nvSpPr>
            <p:spPr>
              <a:xfrm>
                <a:off x="1593499" y="4611090"/>
                <a:ext cx="724245" cy="728469"/>
              </a:xfrm>
              <a:prstGeom prst="rect">
                <a:avLst/>
              </a:prstGeom>
              <a:blipFill>
                <a:blip r:embed="rId12"/>
                <a:stretch>
                  <a:fillRect t="-5085" b="-16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491FCC53-316E-D92E-C4D9-C1997F200195}"/>
                  </a:ext>
                </a:extLst>
              </p:cNvPr>
              <p:cNvSpPr txBox="1"/>
              <p:nvPr/>
            </p:nvSpPr>
            <p:spPr>
              <a:xfrm>
                <a:off x="2740294" y="4771038"/>
                <a:ext cx="128431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41" name="TextBox 40">
                <a:extLst>
                  <a:ext uri="{FF2B5EF4-FFF2-40B4-BE49-F238E27FC236}">
                    <a16:creationId xmlns:a16="http://schemas.microsoft.com/office/drawing/2014/main" id="{491FCC53-316E-D92E-C4D9-C1997F200195}"/>
                  </a:ext>
                </a:extLst>
              </p:cNvPr>
              <p:cNvSpPr txBox="1">
                <a:spLocks noRot="1" noChangeAspect="1" noMove="1" noResize="1" noEditPoints="1" noAdjustHandles="1" noChangeArrowheads="1" noChangeShapeType="1" noTextEdit="1"/>
              </p:cNvSpPr>
              <p:nvPr/>
            </p:nvSpPr>
            <p:spPr>
              <a:xfrm>
                <a:off x="2740294" y="4771038"/>
                <a:ext cx="1284318"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DF63E8B8-EFFB-1F85-97C2-329054D63BF8}"/>
                  </a:ext>
                </a:extLst>
              </p:cNvPr>
              <p:cNvSpPr txBox="1"/>
              <p:nvPr/>
            </p:nvSpPr>
            <p:spPr>
              <a:xfrm>
                <a:off x="3726802" y="4611090"/>
                <a:ext cx="2199904" cy="728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acc>
                            <m:accPr>
                              <m:chr m:val="̂"/>
                              <m:ctrlPr>
                                <a:rPr lang="en-US" sz="200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𝑦</m:t>
                              </m:r>
                            </m:e>
                          </m:acc>
                        </m:num>
                        <m:den>
                          <m:r>
                            <a:rPr lang="en-US" sz="200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𝑧</m:t>
                              </m:r>
                            </m:e>
                            <m:sub>
                              <m:r>
                                <a:rPr lang="en-US" altLang="zh-CN" sz="2000" b="0" i="1" smtClean="0">
                                  <a:latin typeface="Cambria Math" panose="02040503050406030204" pitchFamily="18" charset="0"/>
                                  <a:ea typeface="Cambria Math" panose="02040503050406030204" pitchFamily="18" charset="0"/>
                                </a:rPr>
                                <m:t>1</m:t>
                              </m:r>
                            </m:sub>
                          </m:sSub>
                        </m:den>
                      </m:f>
                      <m:r>
                        <a:rPr lang="zh-CN" alt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42" name="TextBox 41">
                <a:extLst>
                  <a:ext uri="{FF2B5EF4-FFF2-40B4-BE49-F238E27FC236}">
                    <a16:creationId xmlns:a16="http://schemas.microsoft.com/office/drawing/2014/main" id="{DF63E8B8-EFFB-1F85-97C2-329054D63BF8}"/>
                  </a:ext>
                </a:extLst>
              </p:cNvPr>
              <p:cNvSpPr txBox="1">
                <a:spLocks noRot="1" noChangeAspect="1" noMove="1" noResize="1" noEditPoints="1" noAdjustHandles="1" noChangeArrowheads="1" noChangeShapeType="1" noTextEdit="1"/>
              </p:cNvSpPr>
              <p:nvPr/>
            </p:nvSpPr>
            <p:spPr>
              <a:xfrm>
                <a:off x="3726802" y="4611090"/>
                <a:ext cx="2199904" cy="728469"/>
              </a:xfrm>
              <a:prstGeom prst="rect">
                <a:avLst/>
              </a:prstGeom>
              <a:blipFill>
                <a:blip r:embed="rId14"/>
                <a:stretch>
                  <a:fillRect t="-5085" b="-16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32EC6AC1-D250-7BB4-EC46-60D7F597EBDB}"/>
                  </a:ext>
                </a:extLst>
              </p:cNvPr>
              <p:cNvSpPr txBox="1"/>
              <p:nvPr/>
            </p:nvSpPr>
            <p:spPr>
              <a:xfrm>
                <a:off x="5433670" y="4614103"/>
                <a:ext cx="724245" cy="7278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𝑧</m:t>
                              </m:r>
                            </m:e>
                            <m:sub>
                              <m:r>
                                <a:rPr lang="en-US" altLang="zh-CN" sz="2000" b="0" i="1" smtClean="0">
                                  <a:latin typeface="Cambria Math" panose="02040503050406030204" pitchFamily="18" charset="0"/>
                                  <a:ea typeface="Cambria Math" panose="02040503050406030204" pitchFamily="18" charset="0"/>
                                </a:rPr>
                                <m:t>1</m:t>
                              </m:r>
                            </m:sub>
                          </m:sSub>
                        </m:num>
                        <m:den>
                          <m:r>
                            <a:rPr lang="en-US" sz="200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𝑤</m:t>
                              </m:r>
                            </m:e>
                            <m:sub>
                              <m:r>
                                <a:rPr lang="en-US" altLang="zh-CN" sz="2000" b="0" i="1" smtClean="0">
                                  <a:latin typeface="Cambria Math" panose="02040503050406030204" pitchFamily="18" charset="0"/>
                                  <a:ea typeface="Cambria Math" panose="02040503050406030204" pitchFamily="18" charset="0"/>
                                </a:rPr>
                                <m:t>1</m:t>
                              </m:r>
                            </m:sub>
                          </m:sSub>
                        </m:den>
                      </m:f>
                    </m:oMath>
                  </m:oMathPara>
                </a14:m>
                <a:endParaRPr lang="en-US" sz="2000" dirty="0"/>
              </a:p>
            </p:txBody>
          </p:sp>
        </mc:Choice>
        <mc:Fallback>
          <p:sp>
            <p:nvSpPr>
              <p:cNvPr id="43" name="TextBox 42">
                <a:extLst>
                  <a:ext uri="{FF2B5EF4-FFF2-40B4-BE49-F238E27FC236}">
                    <a16:creationId xmlns:a16="http://schemas.microsoft.com/office/drawing/2014/main" id="{32EC6AC1-D250-7BB4-EC46-60D7F597EBDB}"/>
                  </a:ext>
                </a:extLst>
              </p:cNvPr>
              <p:cNvSpPr txBox="1">
                <a:spLocks noRot="1" noChangeAspect="1" noMove="1" noResize="1" noEditPoints="1" noAdjustHandles="1" noChangeArrowheads="1" noChangeShapeType="1" noTextEdit="1"/>
              </p:cNvSpPr>
              <p:nvPr/>
            </p:nvSpPr>
            <p:spPr>
              <a:xfrm>
                <a:off x="5433670" y="4614103"/>
                <a:ext cx="724245" cy="727892"/>
              </a:xfrm>
              <a:prstGeom prst="rect">
                <a:avLst/>
              </a:prstGeom>
              <a:blipFill>
                <a:blip r:embed="rId15"/>
                <a:stretch>
                  <a:fillRect b="-1724"/>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62779AC-5558-ABF2-54E8-FE8DF7C1ECEB}"/>
              </a:ext>
            </a:extLst>
          </p:cNvPr>
          <p:cNvSpPr txBox="1"/>
          <p:nvPr/>
        </p:nvSpPr>
        <p:spPr>
          <a:xfrm>
            <a:off x="7110600" y="4793383"/>
            <a:ext cx="17107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Chain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rule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again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37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6" grpId="0"/>
      <p:bldP spid="37" grpId="0"/>
      <p:bldP spid="38" grpId="0"/>
      <p:bldP spid="40" grpId="0"/>
      <p:bldP spid="41" grpId="0"/>
      <p:bldP spid="42" grpId="0"/>
      <p:bldP spid="43" grpId="0"/>
      <p:bldP spid="4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28DB-734C-86CC-8E0B-2B0B8FB77523}"/>
              </a:ext>
            </a:extLst>
          </p:cNvPr>
          <p:cNvSpPr>
            <a:spLocks noGrp="1"/>
          </p:cNvSpPr>
          <p:nvPr>
            <p:ph type="title"/>
          </p:nvPr>
        </p:nvSpPr>
        <p:spPr/>
        <p:txBody>
          <a:bodyPr/>
          <a:lstStyle/>
          <a:p>
            <a:r>
              <a:rPr lang="en-US" altLang="zh-CN" dirty="0"/>
              <a:t>Gradient</a:t>
            </a:r>
            <a:r>
              <a:rPr lang="zh-CN" altLang="en-US" dirty="0"/>
              <a:t> </a:t>
            </a:r>
            <a:r>
              <a:rPr lang="en-US" altLang="zh-CN" dirty="0"/>
              <a:t>Computation:</a:t>
            </a:r>
            <a:r>
              <a:rPr lang="zh-CN" altLang="en-US" dirty="0"/>
              <a:t> </a:t>
            </a:r>
            <a:r>
              <a:rPr lang="en-US" altLang="zh-CN" dirty="0"/>
              <a:t>Backpropagation</a:t>
            </a:r>
            <a:endParaRPr lang="en-US" dirty="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5D69B045-6D2C-BA56-3444-499FA0FE72A3}"/>
                  </a:ext>
                </a:extLst>
              </p:cNvPr>
              <p:cNvSpPr txBox="1"/>
              <p:nvPr/>
            </p:nvSpPr>
            <p:spPr>
              <a:xfrm>
                <a:off x="838200" y="3574469"/>
                <a:ext cx="2199904" cy="7399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ℒ</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𝑿</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𝑾</m:t>
                              </m:r>
                            </m:e>
                          </m:d>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𝒚</m:t>
                          </m:r>
                          <m:r>
                            <a:rPr lang="en-US" sz="2000" i="1">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𝑤</m:t>
                              </m:r>
                            </m:e>
                            <m:sub>
                              <m:r>
                                <a:rPr lang="en-US" altLang="zh-CN" sz="2000" b="0" i="1" smtClean="0">
                                  <a:latin typeface="Cambria Math" panose="02040503050406030204" pitchFamily="18" charset="0"/>
                                  <a:ea typeface="Cambria Math" panose="02040503050406030204" pitchFamily="18" charset="0"/>
                                </a:rPr>
                                <m:t>1</m:t>
                              </m:r>
                            </m:sub>
                          </m:sSub>
                        </m:den>
                      </m:f>
                    </m:oMath>
                  </m:oMathPara>
                </a14:m>
                <a:endParaRPr lang="en-US" sz="2000" dirty="0"/>
              </a:p>
            </p:txBody>
          </p:sp>
        </mc:Choice>
        <mc:Fallback>
          <p:sp>
            <p:nvSpPr>
              <p:cNvPr id="31" name="TextBox 30">
                <a:extLst>
                  <a:ext uri="{FF2B5EF4-FFF2-40B4-BE49-F238E27FC236}">
                    <a16:creationId xmlns:a16="http://schemas.microsoft.com/office/drawing/2014/main" id="{5D69B045-6D2C-BA56-3444-499FA0FE72A3}"/>
                  </a:ext>
                </a:extLst>
              </p:cNvPr>
              <p:cNvSpPr txBox="1">
                <a:spLocks noRot="1" noChangeAspect="1" noMove="1" noResize="1" noEditPoints="1" noAdjustHandles="1" noChangeArrowheads="1" noChangeShapeType="1" noTextEdit="1"/>
              </p:cNvSpPr>
              <p:nvPr/>
            </p:nvSpPr>
            <p:spPr>
              <a:xfrm>
                <a:off x="838200" y="3574469"/>
                <a:ext cx="2199904" cy="739946"/>
              </a:xfrm>
              <a:prstGeom prst="rect">
                <a:avLst/>
              </a:prstGeom>
              <a:blipFill>
                <a:blip r:embed="rId2"/>
                <a:stretch>
                  <a:fillRect b="-1695"/>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BE30ED36-623C-3524-D0C7-9FEC9DBF0E8F}"/>
              </a:ext>
            </a:extLst>
          </p:cNvPr>
          <p:cNvGrpSpPr/>
          <p:nvPr/>
        </p:nvGrpSpPr>
        <p:grpSpPr>
          <a:xfrm>
            <a:off x="976899" y="2237903"/>
            <a:ext cx="9065938" cy="675656"/>
            <a:chOff x="893773" y="2237903"/>
            <a:chExt cx="9065938" cy="675656"/>
          </a:xfrm>
        </p:grpSpPr>
        <p:grpSp>
          <p:nvGrpSpPr>
            <p:cNvPr id="3" name="Group 2">
              <a:extLst>
                <a:ext uri="{FF2B5EF4-FFF2-40B4-BE49-F238E27FC236}">
                  <a16:creationId xmlns:a16="http://schemas.microsoft.com/office/drawing/2014/main" id="{E035BB62-B373-E9AE-B8B9-BF6851E48B39}"/>
                </a:ext>
              </a:extLst>
            </p:cNvPr>
            <p:cNvGrpSpPr/>
            <p:nvPr/>
          </p:nvGrpSpPr>
          <p:grpSpPr>
            <a:xfrm>
              <a:off x="893773" y="2303959"/>
              <a:ext cx="609600" cy="609600"/>
              <a:chOff x="1807029" y="1719942"/>
              <a:chExt cx="609600" cy="609600"/>
            </a:xfrm>
          </p:grpSpPr>
          <p:sp>
            <p:nvSpPr>
              <p:cNvPr id="4" name="Oval 3">
                <a:extLst>
                  <a:ext uri="{FF2B5EF4-FFF2-40B4-BE49-F238E27FC236}">
                    <a16:creationId xmlns:a16="http://schemas.microsoft.com/office/drawing/2014/main" id="{5294C930-DE1C-CB1B-632F-36601CD4F0A7}"/>
                  </a:ext>
                </a:extLst>
              </p:cNvPr>
              <p:cNvSpPr/>
              <p:nvPr/>
            </p:nvSpPr>
            <p:spPr>
              <a:xfrm>
                <a:off x="1807029" y="1719942"/>
                <a:ext cx="609600" cy="609600"/>
              </a:xfrm>
              <a:prstGeom prst="ellipse">
                <a:avLst/>
              </a:prstGeom>
              <a:solidFill>
                <a:srgbClr val="F17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C270513-51D3-F150-726B-BAA65FF52AB5}"/>
                      </a:ext>
                    </a:extLst>
                  </p:cNvPr>
                  <p:cNvSpPr txBox="1"/>
                  <p:nvPr/>
                </p:nvSpPr>
                <p:spPr>
                  <a:xfrm>
                    <a:off x="1905222" y="1842168"/>
                    <a:ext cx="4607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15" name="TextBox 14">
                    <a:extLst>
                      <a:ext uri="{FF2B5EF4-FFF2-40B4-BE49-F238E27FC236}">
                        <a16:creationId xmlns:a16="http://schemas.microsoft.com/office/drawing/2014/main" id="{6C270513-51D3-F150-726B-BAA65FF52AB5}"/>
                      </a:ext>
                    </a:extLst>
                  </p:cNvPr>
                  <p:cNvSpPr txBox="1">
                    <a:spLocks noRot="1" noChangeAspect="1" noMove="1" noResize="1" noEditPoints="1" noAdjustHandles="1" noChangeArrowheads="1" noChangeShapeType="1" noTextEdit="1"/>
                  </p:cNvSpPr>
                  <p:nvPr/>
                </p:nvSpPr>
                <p:spPr>
                  <a:xfrm>
                    <a:off x="1905222" y="1842168"/>
                    <a:ext cx="460767" cy="369332"/>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6" name="Oval 15">
                  <a:extLst>
                    <a:ext uri="{FF2B5EF4-FFF2-40B4-BE49-F238E27FC236}">
                      <a16:creationId xmlns:a16="http://schemas.microsoft.com/office/drawing/2014/main" id="{3DBE055F-EBBE-C0E1-8D85-85B4BF3650B5}"/>
                    </a:ext>
                  </a:extLst>
                </p:cNvPr>
                <p:cNvSpPr>
                  <a:spLocks noChangeAspect="1"/>
                </p:cNvSpPr>
                <p:nvPr/>
              </p:nvSpPr>
              <p:spPr>
                <a:xfrm>
                  <a:off x="3359799" y="2300911"/>
                  <a:ext cx="612648" cy="612648"/>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0" rtlCol="0" anchor="ctr"/>
                <a:lstStyle/>
                <a:p>
                  <a:pPr algn="ctr"/>
                  <a14:m>
                    <m:oMathPara xmlns:m="http://schemas.openxmlformats.org/officeDocument/2006/math">
                      <m:oMathParaPr>
                        <m:jc m:val="center"/>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𝑧</m:t>
                            </m:r>
                          </m:e>
                          <m:sub>
                            <m:r>
                              <a:rPr lang="en-US" altLang="zh-CN" sz="2000" b="0" i="1" smtClean="0">
                                <a:solidFill>
                                  <a:schemeClr val="tx1"/>
                                </a:solidFill>
                                <a:latin typeface="Cambria Math" panose="02040503050406030204" pitchFamily="18" charset="0"/>
                              </a:rPr>
                              <m:t>1</m:t>
                            </m:r>
                          </m:sub>
                        </m:sSub>
                      </m:oMath>
                    </m:oMathPara>
                  </a14:m>
                  <a:endParaRPr lang="en-US" sz="2000" dirty="0">
                    <a:solidFill>
                      <a:schemeClr val="tx1"/>
                    </a:solidFill>
                  </a:endParaRPr>
                </a:p>
              </p:txBody>
            </p:sp>
          </mc:Choice>
          <mc:Fallback>
            <p:sp>
              <p:nvSpPr>
                <p:cNvPr id="16" name="Oval 15">
                  <a:extLst>
                    <a:ext uri="{FF2B5EF4-FFF2-40B4-BE49-F238E27FC236}">
                      <a16:creationId xmlns:a16="http://schemas.microsoft.com/office/drawing/2014/main" id="{3DBE055F-EBBE-C0E1-8D85-85B4BF3650B5}"/>
                    </a:ext>
                  </a:extLst>
                </p:cNvPr>
                <p:cNvSpPr>
                  <a:spLocks noRot="1" noChangeAspect="1" noMove="1" noResize="1" noEditPoints="1" noAdjustHandles="1" noChangeArrowheads="1" noChangeShapeType="1" noTextEdit="1"/>
                </p:cNvSpPr>
                <p:nvPr/>
              </p:nvSpPr>
              <p:spPr>
                <a:xfrm>
                  <a:off x="3359799" y="2300911"/>
                  <a:ext cx="612648" cy="612648"/>
                </a:xfrm>
                <a:prstGeom prst="ellipse">
                  <a:avLst/>
                </a:prstGeom>
                <a:blipFill>
                  <a:blip r:embed="rId4"/>
                  <a:stretch>
                    <a:fillRect/>
                  </a:stretch>
                </a:blipFill>
                <a:ln>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64A4F47-C4F9-F5F6-0BBA-C48E1F9A0A66}"/>
                </a:ext>
              </a:extLst>
            </p:cNvPr>
            <p:cNvCxnSpPr>
              <a:stCxn id="15" idx="3"/>
              <a:endCxn id="16" idx="2"/>
            </p:cNvCxnSpPr>
            <p:nvPr/>
          </p:nvCxnSpPr>
          <p:spPr>
            <a:xfrm flipV="1">
              <a:off x="1452733" y="2607235"/>
              <a:ext cx="1907066" cy="3616"/>
            </a:xfrm>
            <a:prstGeom prst="straightConnector1">
              <a:avLst/>
            </a:prstGeom>
            <a:ln w="19050">
              <a:solidFill>
                <a:srgbClr val="F1747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FA6C07-61B6-E0A4-2CBA-929DEA4B84B4}"/>
                </a:ext>
              </a:extLst>
            </p:cNvPr>
            <p:cNvCxnSpPr>
              <a:cxnSpLocks/>
              <a:stCxn id="16" idx="6"/>
              <a:endCxn id="21" idx="2"/>
            </p:cNvCxnSpPr>
            <p:nvPr/>
          </p:nvCxnSpPr>
          <p:spPr>
            <a:xfrm>
              <a:off x="3972447" y="2607235"/>
              <a:ext cx="1628253" cy="0"/>
            </a:xfrm>
            <a:prstGeom prst="straightConnector1">
              <a:avLst/>
            </a:prstGeom>
            <a:ln w="19050">
              <a:solidFill>
                <a:srgbClr val="FFBF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Oval 20">
                  <a:extLst>
                    <a:ext uri="{FF2B5EF4-FFF2-40B4-BE49-F238E27FC236}">
                      <a16:creationId xmlns:a16="http://schemas.microsoft.com/office/drawing/2014/main" id="{3F6435F4-5449-F89C-ED7B-80D8823AE7F0}"/>
                    </a:ext>
                  </a:extLst>
                </p:cNvPr>
                <p:cNvSpPr>
                  <a:spLocks noChangeAspect="1"/>
                </p:cNvSpPr>
                <p:nvPr/>
              </p:nvSpPr>
              <p:spPr>
                <a:xfrm>
                  <a:off x="5600700" y="2300911"/>
                  <a:ext cx="612648" cy="612648"/>
                </a:xfrm>
                <a:prstGeom prst="ellipse">
                  <a:avLst/>
                </a:prstGeom>
                <a:solidFill>
                  <a:srgbClr val="653C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acc>
                          <m:accPr>
                            <m:chr m:val="̂"/>
                            <m:ctrlPr>
                              <a:rPr lang="en-US" sz="2000" b="1" i="1" smtClean="0">
                                <a:solidFill>
                                  <a:schemeClr val="bg1"/>
                                </a:solidFill>
                                <a:latin typeface="Cambria Math" panose="02040503050406030204" pitchFamily="18" charset="0"/>
                              </a:rPr>
                            </m:ctrlPr>
                          </m:accPr>
                          <m:e>
                            <m:r>
                              <a:rPr lang="en-US" altLang="zh-CN" sz="2000" b="1" i="1" smtClean="0">
                                <a:solidFill>
                                  <a:schemeClr val="bg1"/>
                                </a:solidFill>
                                <a:latin typeface="Cambria Math" panose="02040503050406030204" pitchFamily="18" charset="0"/>
                              </a:rPr>
                              <m:t>𝒚</m:t>
                            </m:r>
                          </m:e>
                        </m:acc>
                      </m:oMath>
                    </m:oMathPara>
                  </a14:m>
                  <a:endParaRPr lang="en-US" sz="2000" b="1" dirty="0">
                    <a:solidFill>
                      <a:schemeClr val="bg1"/>
                    </a:solidFill>
                  </a:endParaRPr>
                </a:p>
              </p:txBody>
            </p:sp>
          </mc:Choice>
          <mc:Fallback>
            <p:sp>
              <p:nvSpPr>
                <p:cNvPr id="21" name="Oval 20">
                  <a:extLst>
                    <a:ext uri="{FF2B5EF4-FFF2-40B4-BE49-F238E27FC236}">
                      <a16:creationId xmlns:a16="http://schemas.microsoft.com/office/drawing/2014/main" id="{3F6435F4-5449-F89C-ED7B-80D8823AE7F0}"/>
                    </a:ext>
                  </a:extLst>
                </p:cNvPr>
                <p:cNvSpPr>
                  <a:spLocks noRot="1" noChangeAspect="1" noMove="1" noResize="1" noEditPoints="1" noAdjustHandles="1" noChangeArrowheads="1" noChangeShapeType="1" noTextEdit="1"/>
                </p:cNvSpPr>
                <p:nvPr/>
              </p:nvSpPr>
              <p:spPr>
                <a:xfrm>
                  <a:off x="5600700" y="2300911"/>
                  <a:ext cx="612648" cy="612648"/>
                </a:xfrm>
                <a:prstGeom prst="ellipse">
                  <a:avLst/>
                </a:prstGeom>
                <a:blipFill>
                  <a:blip r:embed="rId5"/>
                  <a:stretch>
                    <a:fillRect/>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A64B4CCF-3A29-BE8C-D354-E5F8901268C6}"/>
                </a:ext>
              </a:extLst>
            </p:cNvPr>
            <p:cNvCxnSpPr>
              <a:cxnSpLocks/>
              <a:stCxn id="21" idx="6"/>
            </p:cNvCxnSpPr>
            <p:nvPr/>
          </p:nvCxnSpPr>
          <p:spPr>
            <a:xfrm>
              <a:off x="6213348" y="2607235"/>
              <a:ext cx="1628253" cy="0"/>
            </a:xfrm>
            <a:prstGeom prst="straightConnector1">
              <a:avLst/>
            </a:prstGeom>
            <a:ln w="19050">
              <a:solidFill>
                <a:srgbClr val="653C7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6F976D1-9FDE-D2F2-DE04-3E1B70CF4DEC}"/>
                    </a:ext>
                  </a:extLst>
                </p:cNvPr>
                <p:cNvSpPr txBox="1"/>
                <p:nvPr/>
              </p:nvSpPr>
              <p:spPr>
                <a:xfrm>
                  <a:off x="7759807" y="2422569"/>
                  <a:ext cx="219990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ℒ</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𝑿</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𝑾</m:t>
                            </m:r>
                          </m:e>
                        </m:d>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𝒚</m:t>
                        </m:r>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29" name="TextBox 28">
                  <a:extLst>
                    <a:ext uri="{FF2B5EF4-FFF2-40B4-BE49-F238E27FC236}">
                      <a16:creationId xmlns:a16="http://schemas.microsoft.com/office/drawing/2014/main" id="{16F976D1-9FDE-D2F2-DE04-3E1B70CF4DEC}"/>
                    </a:ext>
                  </a:extLst>
                </p:cNvPr>
                <p:cNvSpPr txBox="1">
                  <a:spLocks noRot="1" noChangeAspect="1" noMove="1" noResize="1" noEditPoints="1" noAdjustHandles="1" noChangeArrowheads="1" noChangeShapeType="1" noTextEdit="1"/>
                </p:cNvSpPr>
                <p:nvPr/>
              </p:nvSpPr>
              <p:spPr>
                <a:xfrm>
                  <a:off x="7759807" y="2422569"/>
                  <a:ext cx="2199904" cy="400110"/>
                </a:xfrm>
                <a:prstGeom prst="rect">
                  <a:avLst/>
                </a:prstGeom>
                <a:blipFill>
                  <a:blip r:embed="rId6"/>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99E2730D-CF3C-61C7-12F8-079293441250}"/>
                    </a:ext>
                  </a:extLst>
                </p:cNvPr>
                <p:cNvSpPr txBox="1"/>
                <p:nvPr/>
              </p:nvSpPr>
              <p:spPr>
                <a:xfrm>
                  <a:off x="2155364" y="2262265"/>
                  <a:ext cx="50180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en-US" dirty="0"/>
                </a:p>
              </p:txBody>
            </p:sp>
          </mc:Choice>
          <mc:Fallback>
            <p:sp>
              <p:nvSpPr>
                <p:cNvPr id="32" name="TextBox 31">
                  <a:extLst>
                    <a:ext uri="{FF2B5EF4-FFF2-40B4-BE49-F238E27FC236}">
                      <a16:creationId xmlns:a16="http://schemas.microsoft.com/office/drawing/2014/main" id="{99E2730D-CF3C-61C7-12F8-079293441250}"/>
                    </a:ext>
                  </a:extLst>
                </p:cNvPr>
                <p:cNvSpPr txBox="1">
                  <a:spLocks noRot="1" noChangeAspect="1" noMove="1" noResize="1" noEditPoints="1" noAdjustHandles="1" noChangeArrowheads="1" noChangeShapeType="1" noTextEdit="1"/>
                </p:cNvSpPr>
                <p:nvPr/>
              </p:nvSpPr>
              <p:spPr>
                <a:xfrm>
                  <a:off x="2155364" y="2262265"/>
                  <a:ext cx="50180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F72A93C-E4B3-E37B-650F-82AA01A2CF8B}"/>
                    </a:ext>
                  </a:extLst>
                </p:cNvPr>
                <p:cNvSpPr txBox="1"/>
                <p:nvPr/>
              </p:nvSpPr>
              <p:spPr>
                <a:xfrm>
                  <a:off x="4541670" y="2237903"/>
                  <a:ext cx="50712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en-US" dirty="0"/>
                </a:p>
              </p:txBody>
            </p:sp>
          </mc:Choice>
          <mc:Fallback>
            <p:sp>
              <p:nvSpPr>
                <p:cNvPr id="33" name="TextBox 32">
                  <a:extLst>
                    <a:ext uri="{FF2B5EF4-FFF2-40B4-BE49-F238E27FC236}">
                      <a16:creationId xmlns:a16="http://schemas.microsoft.com/office/drawing/2014/main" id="{1F72A93C-E4B3-E37B-650F-82AA01A2CF8B}"/>
                    </a:ext>
                  </a:extLst>
                </p:cNvPr>
                <p:cNvSpPr txBox="1">
                  <a:spLocks noRot="1" noChangeAspect="1" noMove="1" noResize="1" noEditPoints="1" noAdjustHandles="1" noChangeArrowheads="1" noChangeShapeType="1" noTextEdit="1"/>
                </p:cNvSpPr>
                <p:nvPr/>
              </p:nvSpPr>
              <p:spPr>
                <a:xfrm>
                  <a:off x="4541670" y="2237903"/>
                  <a:ext cx="507127"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D509CDC-F1CD-9BC7-57AF-D0DE8BC63BC0}"/>
                  </a:ext>
                </a:extLst>
              </p:cNvPr>
              <p:cNvSpPr txBox="1"/>
              <p:nvPr/>
            </p:nvSpPr>
            <p:spPr>
              <a:xfrm>
                <a:off x="2740294" y="3744387"/>
                <a:ext cx="128431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35" name="TextBox 34">
                <a:extLst>
                  <a:ext uri="{FF2B5EF4-FFF2-40B4-BE49-F238E27FC236}">
                    <a16:creationId xmlns:a16="http://schemas.microsoft.com/office/drawing/2014/main" id="{0D509CDC-F1CD-9BC7-57AF-D0DE8BC63BC0}"/>
                  </a:ext>
                </a:extLst>
              </p:cNvPr>
              <p:cNvSpPr txBox="1">
                <a:spLocks noRot="1" noChangeAspect="1" noMove="1" noResize="1" noEditPoints="1" noAdjustHandles="1" noChangeArrowheads="1" noChangeShapeType="1" noTextEdit="1"/>
              </p:cNvSpPr>
              <p:nvPr/>
            </p:nvSpPr>
            <p:spPr>
              <a:xfrm>
                <a:off x="2740294" y="3744387"/>
                <a:ext cx="128431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B9E820CA-2D90-6E33-BF3F-CAB8F2C78314}"/>
                  </a:ext>
                </a:extLst>
              </p:cNvPr>
              <p:cNvSpPr txBox="1"/>
              <p:nvPr/>
            </p:nvSpPr>
            <p:spPr>
              <a:xfrm>
                <a:off x="3726802" y="3574469"/>
                <a:ext cx="2199904" cy="7357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ℒ</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𝑿</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𝑾</m:t>
                              </m:r>
                            </m:e>
                          </m:d>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𝒚</m:t>
                          </m:r>
                          <m:r>
                            <a:rPr lang="en-US" sz="2000" i="1">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m:t>
                          </m:r>
                          <m:acc>
                            <m:accPr>
                              <m:chr m:val="̂"/>
                              <m:ctrlPr>
                                <a:rPr lang="en-US" sz="200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𝑦</m:t>
                              </m:r>
                            </m:e>
                          </m:acc>
                        </m:den>
                      </m:f>
                      <m:r>
                        <a:rPr lang="zh-CN" alt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36" name="TextBox 35">
                <a:extLst>
                  <a:ext uri="{FF2B5EF4-FFF2-40B4-BE49-F238E27FC236}">
                    <a16:creationId xmlns:a16="http://schemas.microsoft.com/office/drawing/2014/main" id="{B9E820CA-2D90-6E33-BF3F-CAB8F2C78314}"/>
                  </a:ext>
                </a:extLst>
              </p:cNvPr>
              <p:cNvSpPr txBox="1">
                <a:spLocks noRot="1" noChangeAspect="1" noMove="1" noResize="1" noEditPoints="1" noAdjustHandles="1" noChangeArrowheads="1" noChangeShapeType="1" noTextEdit="1"/>
              </p:cNvSpPr>
              <p:nvPr/>
            </p:nvSpPr>
            <p:spPr>
              <a:xfrm>
                <a:off x="3726802" y="3574469"/>
                <a:ext cx="2199904" cy="735714"/>
              </a:xfrm>
              <a:prstGeom prst="rect">
                <a:avLst/>
              </a:prstGeom>
              <a:blipFill>
                <a:blip r:embed="rId10"/>
                <a:stretch>
                  <a:fillRect b="-50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91D15AA-EC4B-5A0F-DE97-7FDCF5C689E2}"/>
                  </a:ext>
                </a:extLst>
              </p:cNvPr>
              <p:cNvSpPr txBox="1"/>
              <p:nvPr/>
            </p:nvSpPr>
            <p:spPr>
              <a:xfrm>
                <a:off x="5840221" y="3581714"/>
                <a:ext cx="1384112" cy="728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acc>
                            <m:accPr>
                              <m:chr m:val="̂"/>
                              <m:ctrlPr>
                                <a:rPr lang="en-US" sz="200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𝑦</m:t>
                              </m:r>
                            </m:e>
                          </m:acc>
                        </m:num>
                        <m:den>
                          <m:r>
                            <a:rPr lang="en-US" sz="200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𝑧</m:t>
                              </m:r>
                            </m:e>
                            <m:sub>
                              <m:r>
                                <a:rPr lang="en-US" altLang="zh-CN" sz="2000" b="0" i="1" smtClean="0">
                                  <a:latin typeface="Cambria Math" panose="02040503050406030204" pitchFamily="18" charset="0"/>
                                  <a:ea typeface="Cambria Math" panose="02040503050406030204" pitchFamily="18" charset="0"/>
                                </a:rPr>
                                <m:t>1</m:t>
                              </m:r>
                            </m:sub>
                          </m:sSub>
                        </m:den>
                      </m:f>
                      <m:r>
                        <a:rPr lang="zh-CN" alt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5" name="TextBox 4">
                <a:extLst>
                  <a:ext uri="{FF2B5EF4-FFF2-40B4-BE49-F238E27FC236}">
                    <a16:creationId xmlns:a16="http://schemas.microsoft.com/office/drawing/2014/main" id="{191D15AA-EC4B-5A0F-DE97-7FDCF5C689E2}"/>
                  </a:ext>
                </a:extLst>
              </p:cNvPr>
              <p:cNvSpPr txBox="1">
                <a:spLocks noRot="1" noChangeAspect="1" noMove="1" noResize="1" noEditPoints="1" noAdjustHandles="1" noChangeArrowheads="1" noChangeShapeType="1" noTextEdit="1"/>
              </p:cNvSpPr>
              <p:nvPr/>
            </p:nvSpPr>
            <p:spPr>
              <a:xfrm>
                <a:off x="5840221" y="3581714"/>
                <a:ext cx="1384112" cy="728469"/>
              </a:xfrm>
              <a:prstGeom prst="rect">
                <a:avLst/>
              </a:prstGeom>
              <a:blipFill>
                <a:blip r:embed="rId11"/>
                <a:stretch>
                  <a:fillRect t="-6897" b="-17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8098646-5D5D-A713-0D0E-793D83CDFE2D}"/>
                  </a:ext>
                </a:extLst>
              </p:cNvPr>
              <p:cNvSpPr txBox="1"/>
              <p:nvPr/>
            </p:nvSpPr>
            <p:spPr>
              <a:xfrm>
                <a:off x="7110600" y="3581714"/>
                <a:ext cx="724245" cy="7278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𝑧</m:t>
                              </m:r>
                            </m:e>
                            <m:sub>
                              <m:r>
                                <a:rPr lang="en-US" altLang="zh-CN" sz="2000" b="0" i="1" smtClean="0">
                                  <a:latin typeface="Cambria Math" panose="02040503050406030204" pitchFamily="18" charset="0"/>
                                  <a:ea typeface="Cambria Math" panose="02040503050406030204" pitchFamily="18" charset="0"/>
                                </a:rPr>
                                <m:t>1</m:t>
                              </m:r>
                            </m:sub>
                          </m:sSub>
                        </m:num>
                        <m:den>
                          <m:r>
                            <a:rPr lang="en-US" sz="200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𝑤</m:t>
                              </m:r>
                            </m:e>
                            <m:sub>
                              <m:r>
                                <a:rPr lang="en-US" altLang="zh-CN" sz="2000" b="0" i="1" smtClean="0">
                                  <a:latin typeface="Cambria Math" panose="02040503050406030204" pitchFamily="18" charset="0"/>
                                  <a:ea typeface="Cambria Math" panose="02040503050406030204" pitchFamily="18" charset="0"/>
                                </a:rPr>
                                <m:t>1</m:t>
                              </m:r>
                            </m:sub>
                          </m:sSub>
                        </m:den>
                      </m:f>
                    </m:oMath>
                  </m:oMathPara>
                </a14:m>
                <a:endParaRPr lang="en-US" sz="2000" dirty="0"/>
              </a:p>
            </p:txBody>
          </p:sp>
        </mc:Choice>
        <mc:Fallback>
          <p:sp>
            <p:nvSpPr>
              <p:cNvPr id="6" name="TextBox 5">
                <a:extLst>
                  <a:ext uri="{FF2B5EF4-FFF2-40B4-BE49-F238E27FC236}">
                    <a16:creationId xmlns:a16="http://schemas.microsoft.com/office/drawing/2014/main" id="{D8098646-5D5D-A713-0D0E-793D83CDFE2D}"/>
                  </a:ext>
                </a:extLst>
              </p:cNvPr>
              <p:cNvSpPr txBox="1">
                <a:spLocks noRot="1" noChangeAspect="1" noMove="1" noResize="1" noEditPoints="1" noAdjustHandles="1" noChangeArrowheads="1" noChangeShapeType="1" noTextEdit="1"/>
              </p:cNvSpPr>
              <p:nvPr/>
            </p:nvSpPr>
            <p:spPr>
              <a:xfrm>
                <a:off x="7110600" y="3581714"/>
                <a:ext cx="724245" cy="727892"/>
              </a:xfrm>
              <a:prstGeom prst="rect">
                <a:avLst/>
              </a:prstGeom>
              <a:blipFill>
                <a:blip r:embed="rId12"/>
                <a:stretch>
                  <a:fillRect b="-1724"/>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FF5E4E0-E437-B3B5-FD02-CB41D6CBB90A}"/>
              </a:ext>
            </a:extLst>
          </p:cNvPr>
          <p:cNvCxnSpPr/>
          <p:nvPr/>
        </p:nvCxnSpPr>
        <p:spPr>
          <a:xfrm flipH="1">
            <a:off x="6284598" y="2671327"/>
            <a:ext cx="1628253" cy="0"/>
          </a:xfrm>
          <a:prstGeom prst="line">
            <a:avLst/>
          </a:prstGeom>
          <a:ln w="5715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755C6D0-6AF0-5917-9F02-62C016FE354B}"/>
              </a:ext>
            </a:extLst>
          </p:cNvPr>
          <p:cNvCxnSpPr/>
          <p:nvPr/>
        </p:nvCxnSpPr>
        <p:spPr>
          <a:xfrm flipH="1">
            <a:off x="3871929" y="4403145"/>
            <a:ext cx="1628253" cy="0"/>
          </a:xfrm>
          <a:prstGeom prst="line">
            <a:avLst/>
          </a:prstGeom>
          <a:ln w="5715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A036D3-F0B6-A249-B9A1-6C9B360C6E6B}"/>
              </a:ext>
            </a:extLst>
          </p:cNvPr>
          <p:cNvCxnSpPr>
            <a:cxnSpLocks/>
          </p:cNvCxnSpPr>
          <p:nvPr/>
        </p:nvCxnSpPr>
        <p:spPr>
          <a:xfrm flipH="1">
            <a:off x="6096000" y="4410441"/>
            <a:ext cx="518556" cy="0"/>
          </a:xfrm>
          <a:prstGeom prst="line">
            <a:avLst/>
          </a:prstGeom>
          <a:ln w="57150">
            <a:solidFill>
              <a:srgbClr val="4B9CD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CD9BDB-F909-27C9-098A-1E23314DA4B7}"/>
              </a:ext>
            </a:extLst>
          </p:cNvPr>
          <p:cNvCxnSpPr>
            <a:cxnSpLocks/>
          </p:cNvCxnSpPr>
          <p:nvPr/>
        </p:nvCxnSpPr>
        <p:spPr>
          <a:xfrm flipH="1">
            <a:off x="4055573" y="2671327"/>
            <a:ext cx="1628253" cy="0"/>
          </a:xfrm>
          <a:prstGeom prst="line">
            <a:avLst/>
          </a:prstGeom>
          <a:ln w="57150">
            <a:solidFill>
              <a:srgbClr val="4B9CD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8BC083-5608-1E24-8B1B-622C12853BA5}"/>
              </a:ext>
            </a:extLst>
          </p:cNvPr>
          <p:cNvCxnSpPr>
            <a:cxnSpLocks/>
          </p:cNvCxnSpPr>
          <p:nvPr/>
        </p:nvCxnSpPr>
        <p:spPr>
          <a:xfrm flipH="1">
            <a:off x="7193725" y="4413157"/>
            <a:ext cx="51855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A4BD06-4C33-381D-122E-73083CC83AA9}"/>
              </a:ext>
            </a:extLst>
          </p:cNvPr>
          <p:cNvCxnSpPr>
            <a:cxnSpLocks/>
          </p:cNvCxnSpPr>
          <p:nvPr/>
        </p:nvCxnSpPr>
        <p:spPr>
          <a:xfrm flipH="1">
            <a:off x="1586499" y="2671327"/>
            <a:ext cx="185642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CC1B8CA-A398-5B95-2457-0279C450FDDE}"/>
              </a:ext>
            </a:extLst>
          </p:cNvPr>
          <p:cNvCxnSpPr/>
          <p:nvPr/>
        </p:nvCxnSpPr>
        <p:spPr>
          <a:xfrm flipH="1">
            <a:off x="1330036" y="3230088"/>
            <a:ext cx="65946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1BE8E17-FAC4-09EE-8706-5F624CDF92E1}"/>
              </a:ext>
            </a:extLst>
          </p:cNvPr>
          <p:cNvSpPr txBox="1"/>
          <p:nvPr/>
        </p:nvSpPr>
        <p:spPr>
          <a:xfrm>
            <a:off x="8107692" y="3056300"/>
            <a:ext cx="1935145"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Backpropagation</a:t>
            </a:r>
            <a:endParaRPr lang="en-US" sz="2000" dirty="0">
              <a:latin typeface="Times New Roman" panose="02020603050405020304" pitchFamily="18" charset="0"/>
              <a:cs typeface="Times New Roman" panose="02020603050405020304" pitchFamily="18" charset="0"/>
            </a:endParaRPr>
          </a:p>
        </p:txBody>
      </p:sp>
      <p:pic>
        <p:nvPicPr>
          <p:cNvPr id="27" name="Picture 4" descr="Backpropagation. From mystery to mastery: Decoding the… | by Jorgecardete |  Towards AI">
            <a:extLst>
              <a:ext uri="{FF2B5EF4-FFF2-40B4-BE49-F238E27FC236}">
                <a16:creationId xmlns:a16="http://schemas.microsoft.com/office/drawing/2014/main" id="{D348F82D-8CF5-E0ED-2572-CF4AB4E72F3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267"/>
          <a:stretch/>
        </p:blipFill>
        <p:spPr bwMode="auto">
          <a:xfrm>
            <a:off x="8184731" y="4144497"/>
            <a:ext cx="3716212" cy="198336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6C4507E-D3BC-2D20-A860-A3128429A2D8}"/>
              </a:ext>
            </a:extLst>
          </p:cNvPr>
          <p:cNvSpPr txBox="1"/>
          <p:nvPr/>
        </p:nvSpPr>
        <p:spPr>
          <a:xfrm>
            <a:off x="976899" y="4929204"/>
            <a:ext cx="569617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Repeat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process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each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layer,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visual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left: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568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right)">
                                      <p:cBhvr>
                                        <p:cTn id="42" dur="500"/>
                                        <p:tgtEl>
                                          <p:spTgt spid="2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4"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27DE-A396-E5C0-29AA-CD7FDA402E63}"/>
              </a:ext>
            </a:extLst>
          </p:cNvPr>
          <p:cNvSpPr>
            <a:spLocks noGrp="1"/>
          </p:cNvSpPr>
          <p:nvPr>
            <p:ph type="title"/>
          </p:nvPr>
        </p:nvSpPr>
        <p:spPr/>
        <p:txBody>
          <a:bodyPr/>
          <a:lstStyle/>
          <a:p>
            <a:r>
              <a:rPr lang="en-US" dirty="0"/>
              <a:t>Training of a Neural Network</a:t>
            </a:r>
          </a:p>
        </p:txBody>
      </p:sp>
      <p:sp>
        <p:nvSpPr>
          <p:cNvPr id="4" name="TextBox 3">
            <a:extLst>
              <a:ext uri="{FF2B5EF4-FFF2-40B4-BE49-F238E27FC236}">
                <a16:creationId xmlns:a16="http://schemas.microsoft.com/office/drawing/2014/main" id="{5716B30B-A7D9-1541-3F3D-9EA9A89F8AF1}"/>
              </a:ext>
            </a:extLst>
          </p:cNvPr>
          <p:cNvSpPr txBox="1"/>
          <p:nvPr/>
        </p:nvSpPr>
        <p:spPr>
          <a:xfrm>
            <a:off x="870858" y="1554842"/>
            <a:ext cx="100219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2 Steps:</a:t>
            </a:r>
          </a:p>
        </p:txBody>
      </p:sp>
      <p:sp>
        <p:nvSpPr>
          <p:cNvPr id="5" name="TextBox 4">
            <a:extLst>
              <a:ext uri="{FF2B5EF4-FFF2-40B4-BE49-F238E27FC236}">
                <a16:creationId xmlns:a16="http://schemas.microsoft.com/office/drawing/2014/main" id="{31FCC7D3-B1C1-98C4-A746-0CC612A0F88B}"/>
              </a:ext>
            </a:extLst>
          </p:cNvPr>
          <p:cNvSpPr txBox="1"/>
          <p:nvPr/>
        </p:nvSpPr>
        <p:spPr>
          <a:xfrm>
            <a:off x="870858" y="2017775"/>
            <a:ext cx="282340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1. </a:t>
            </a:r>
            <a:r>
              <a:rPr lang="en-US" sz="2000" b="1" dirty="0">
                <a:latin typeface="Times New Roman" panose="02020603050405020304" pitchFamily="18" charset="0"/>
                <a:cs typeface="Times New Roman" panose="02020603050405020304" pitchFamily="18" charset="0"/>
              </a:rPr>
              <a:t>Forward Propagation</a:t>
            </a:r>
          </a:p>
        </p:txBody>
      </p:sp>
      <p:sp>
        <p:nvSpPr>
          <p:cNvPr id="6" name="TextBox 5">
            <a:extLst>
              <a:ext uri="{FF2B5EF4-FFF2-40B4-BE49-F238E27FC236}">
                <a16:creationId xmlns:a16="http://schemas.microsoft.com/office/drawing/2014/main" id="{E01B76C8-591D-3381-6041-1D8390E17064}"/>
              </a:ext>
            </a:extLst>
          </p:cNvPr>
          <p:cNvSpPr txBox="1"/>
          <p:nvPr/>
        </p:nvSpPr>
        <p:spPr>
          <a:xfrm>
            <a:off x="870858" y="3472551"/>
            <a:ext cx="233127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2. </a:t>
            </a:r>
            <a:r>
              <a:rPr lang="en-US" sz="2000" b="1" dirty="0">
                <a:latin typeface="Times New Roman" panose="02020603050405020304" pitchFamily="18" charset="0"/>
                <a:cs typeface="Times New Roman" panose="02020603050405020304" pitchFamily="18" charset="0"/>
              </a:rPr>
              <a:t>Backpropagation</a:t>
            </a:r>
          </a:p>
        </p:txBody>
      </p:sp>
      <p:sp>
        <p:nvSpPr>
          <p:cNvPr id="7" name="TextBox 6">
            <a:extLst>
              <a:ext uri="{FF2B5EF4-FFF2-40B4-BE49-F238E27FC236}">
                <a16:creationId xmlns:a16="http://schemas.microsoft.com/office/drawing/2014/main" id="{051AC1F0-9445-44CB-A9C9-486497A0CBFB}"/>
              </a:ext>
            </a:extLst>
          </p:cNvPr>
          <p:cNvSpPr txBox="1"/>
          <p:nvPr/>
        </p:nvSpPr>
        <p:spPr>
          <a:xfrm>
            <a:off x="900073" y="2417885"/>
            <a:ext cx="6781800" cy="1014830"/>
          </a:xfrm>
          <a:prstGeom prst="rect">
            <a:avLst/>
          </a:prstGeom>
          <a:noFill/>
        </p:spPr>
        <p:txBody>
          <a:bodyPr wrap="square" rtlCol="0">
            <a:spAutoFit/>
          </a:bodyPr>
          <a:lstStyle/>
          <a:p>
            <a:pPr marL="285750" indent="-285750">
              <a:lnSpc>
                <a:spcPct val="114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Forward propagation is </a:t>
            </a:r>
            <a:r>
              <a:rPr lang="en-US" b="1" dirty="0">
                <a:latin typeface="Times New Roman" panose="02020603050405020304" pitchFamily="18" charset="0"/>
                <a:cs typeface="Times New Roman" panose="02020603050405020304" pitchFamily="18" charset="0"/>
              </a:rPr>
              <a:t>how neural networks make predictions</a:t>
            </a:r>
            <a:r>
              <a:rPr lang="en-US" altLang="zh-CN" b="1" dirty="0">
                <a:latin typeface="Times New Roman" panose="02020603050405020304" pitchFamily="18" charset="0"/>
                <a:cs typeface="Times New Roman" panose="02020603050405020304" pitchFamily="18" charset="0"/>
              </a:rPr>
              <a:t>.</a:t>
            </a:r>
          </a:p>
          <a:p>
            <a:pPr marL="285750" indent="-285750">
              <a:lnSpc>
                <a:spcPct val="114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Involves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assing input data through the network layer by layer to the output.</a:t>
            </a:r>
          </a:p>
        </p:txBody>
      </p:sp>
      <p:sp>
        <p:nvSpPr>
          <p:cNvPr id="8" name="TextBox 7">
            <a:extLst>
              <a:ext uri="{FF2B5EF4-FFF2-40B4-BE49-F238E27FC236}">
                <a16:creationId xmlns:a16="http://schemas.microsoft.com/office/drawing/2014/main" id="{A9FE933B-9936-CBFE-5958-714D98F2D2F4}"/>
              </a:ext>
            </a:extLst>
          </p:cNvPr>
          <p:cNvSpPr txBox="1"/>
          <p:nvPr/>
        </p:nvSpPr>
        <p:spPr>
          <a:xfrm>
            <a:off x="900073" y="3872661"/>
            <a:ext cx="6640286" cy="1646413"/>
          </a:xfrm>
          <a:prstGeom prst="rect">
            <a:avLst/>
          </a:prstGeom>
          <a:noFill/>
        </p:spPr>
        <p:txBody>
          <a:bodyPr wrap="square" rtlCol="0">
            <a:spAutoFit/>
          </a:bodyPr>
          <a:lstStyle/>
          <a:p>
            <a:pPr marL="285750" indent="-285750">
              <a:lnSpc>
                <a:spcPct val="114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Backpropagation is the process of adjusting the weights of the network </a:t>
            </a:r>
            <a:r>
              <a:rPr lang="en-US" altLang="zh-CN" dirty="0">
                <a:latin typeface="Times New Roman" panose="02020603050405020304" pitchFamily="18" charset="0"/>
                <a:cs typeface="Times New Roman" panose="02020603050405020304" pitchFamily="18" charset="0"/>
              </a:rPr>
              <a:t>by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propagating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through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neural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network</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backward</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lnSpc>
                <a:spcPct val="114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nvolves calculating the gradient of the loss function with respect to each weight by the chain rule.</a:t>
            </a:r>
          </a:p>
          <a:p>
            <a:pPr marL="285750" indent="-285750">
              <a:lnSpc>
                <a:spcPct val="114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weights are adjusted in the direction that reduces the loss.</a:t>
            </a:r>
          </a:p>
        </p:txBody>
      </p:sp>
      <p:grpSp>
        <p:nvGrpSpPr>
          <p:cNvPr id="10" name="Group 9">
            <a:extLst>
              <a:ext uri="{FF2B5EF4-FFF2-40B4-BE49-F238E27FC236}">
                <a16:creationId xmlns:a16="http://schemas.microsoft.com/office/drawing/2014/main" id="{20B75DEB-C3A6-1D74-DD94-DF1B753417A4}"/>
              </a:ext>
            </a:extLst>
          </p:cNvPr>
          <p:cNvGrpSpPr/>
          <p:nvPr/>
        </p:nvGrpSpPr>
        <p:grpSpPr>
          <a:xfrm>
            <a:off x="8131627" y="1685471"/>
            <a:ext cx="3453748" cy="2242657"/>
            <a:chOff x="8131627" y="1554842"/>
            <a:chExt cx="3453748" cy="2242657"/>
          </a:xfrm>
        </p:grpSpPr>
        <p:pic>
          <p:nvPicPr>
            <p:cNvPr id="1026" name="Picture 2" descr="A beginner intro to neural networks - Purnasai G">
              <a:extLst>
                <a:ext uri="{FF2B5EF4-FFF2-40B4-BE49-F238E27FC236}">
                  <a16:creationId xmlns:a16="http://schemas.microsoft.com/office/drawing/2014/main" id="{A3286026-C0B5-7370-8B23-A79CD8B61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627" y="1849585"/>
              <a:ext cx="3453748" cy="19479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5635BA-B0D9-E365-2D67-9C64F8D1D253}"/>
                </a:ext>
              </a:extLst>
            </p:cNvPr>
            <p:cNvSpPr txBox="1"/>
            <p:nvPr/>
          </p:nvSpPr>
          <p:spPr>
            <a:xfrm>
              <a:off x="9113745" y="1554842"/>
              <a:ext cx="14895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Forward</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Propagation</a:t>
              </a:r>
              <a:endParaRPr lang="en-US" sz="1200"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5CA28110-B86F-4CAF-950F-C6FEE722380D}"/>
              </a:ext>
            </a:extLst>
          </p:cNvPr>
          <p:cNvGrpSpPr/>
          <p:nvPr/>
        </p:nvGrpSpPr>
        <p:grpSpPr>
          <a:xfrm>
            <a:off x="8131625" y="4007576"/>
            <a:ext cx="3453749" cy="2120287"/>
            <a:chOff x="8120740" y="4094947"/>
            <a:chExt cx="3453749" cy="2120287"/>
          </a:xfrm>
        </p:grpSpPr>
        <p:pic>
          <p:nvPicPr>
            <p:cNvPr id="1028" name="Picture 4" descr="Backpropagation. From mystery to mastery: Decoding the… | by Jorgecardete |  Towards AI">
              <a:extLst>
                <a:ext uri="{FF2B5EF4-FFF2-40B4-BE49-F238E27FC236}">
                  <a16:creationId xmlns:a16="http://schemas.microsoft.com/office/drawing/2014/main" id="{39990067-C641-14CE-36A8-773397061F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67"/>
            <a:stretch/>
          </p:blipFill>
          <p:spPr bwMode="auto">
            <a:xfrm>
              <a:off x="8120740" y="4371946"/>
              <a:ext cx="3453749" cy="18432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3C2CEA-82AE-079A-60A6-7A516AF4D9BF}"/>
                </a:ext>
              </a:extLst>
            </p:cNvPr>
            <p:cNvSpPr txBox="1"/>
            <p:nvPr/>
          </p:nvSpPr>
          <p:spPr>
            <a:xfrm>
              <a:off x="9238779" y="4094947"/>
              <a:ext cx="123944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Backpropagation</a:t>
              </a:r>
            </a:p>
          </p:txBody>
        </p:sp>
      </p:grpSp>
      <p:sp>
        <p:nvSpPr>
          <p:cNvPr id="13" name="TextBox 12">
            <a:extLst>
              <a:ext uri="{FF2B5EF4-FFF2-40B4-BE49-F238E27FC236}">
                <a16:creationId xmlns:a16="http://schemas.microsoft.com/office/drawing/2014/main" id="{40FD632E-C5BE-B921-13A0-2E1CD691E639}"/>
              </a:ext>
            </a:extLst>
          </p:cNvPr>
          <p:cNvSpPr txBox="1"/>
          <p:nvPr/>
        </p:nvSpPr>
        <p:spPr>
          <a:xfrm>
            <a:off x="870858" y="5614423"/>
            <a:ext cx="681101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Both steps are iteratively repeated for several epochs to minimize the loss and improve the model's accuracy</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9750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C812-734F-EEE6-F018-733B5B17C9A9}"/>
              </a:ext>
            </a:extLst>
          </p:cNvPr>
          <p:cNvSpPr>
            <a:spLocks noGrp="1"/>
          </p:cNvSpPr>
          <p:nvPr>
            <p:ph type="title"/>
          </p:nvPr>
        </p:nvSpPr>
        <p:spPr/>
        <p:txBody>
          <a:bodyPr/>
          <a:lstStyle/>
          <a:p>
            <a:r>
              <a:rPr lang="en-US" altLang="zh-CN" dirty="0"/>
              <a:t>Effect</a:t>
            </a:r>
            <a:r>
              <a:rPr lang="zh-CN" altLang="en-US" dirty="0"/>
              <a:t> </a:t>
            </a:r>
            <a:r>
              <a:rPr lang="en-US" altLang="zh-CN" dirty="0"/>
              <a:t>of</a:t>
            </a:r>
            <a:r>
              <a:rPr lang="zh-CN" altLang="en-US" dirty="0"/>
              <a:t> </a:t>
            </a:r>
            <a:r>
              <a:rPr lang="en-US" altLang="zh-CN" dirty="0"/>
              <a:t>Learning</a:t>
            </a:r>
            <a:r>
              <a:rPr lang="zh-CN" altLang="en-US" dirty="0"/>
              <a:t> </a:t>
            </a:r>
            <a:r>
              <a:rPr lang="en-US" altLang="zh-CN" dirty="0"/>
              <a:t>Rate</a:t>
            </a:r>
            <a:r>
              <a:rPr lang="zh-CN" altLang="en-US" dirty="0"/>
              <a:t> </a:t>
            </a:r>
            <a:r>
              <a:rPr lang="en-US" altLang="zh-CN" dirty="0"/>
              <a:t>on</a:t>
            </a:r>
            <a:r>
              <a:rPr lang="zh-CN" altLang="en-US" dirty="0"/>
              <a:t> </a:t>
            </a:r>
            <a:r>
              <a:rPr lang="en-US" altLang="zh-CN" dirty="0"/>
              <a:t>Optimization</a:t>
            </a:r>
            <a:endParaRPr lang="en-US" dirty="0"/>
          </a:p>
        </p:txBody>
      </p:sp>
      <p:pic>
        <p:nvPicPr>
          <p:cNvPr id="49154" name="Picture 2" descr="Setting the learning rate of your neural network.">
            <a:extLst>
              <a:ext uri="{FF2B5EF4-FFF2-40B4-BE49-F238E27FC236}">
                <a16:creationId xmlns:a16="http://schemas.microsoft.com/office/drawing/2014/main" id="{DA449F29-49F2-DC71-CEE5-1C1CAF900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46316"/>
            <a:ext cx="10515600" cy="4078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9117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A55B-36ED-AD27-9B6E-A000892EF549}"/>
              </a:ext>
            </a:extLst>
          </p:cNvPr>
          <p:cNvSpPr>
            <a:spLocks noGrp="1"/>
          </p:cNvSpPr>
          <p:nvPr>
            <p:ph type="title"/>
          </p:nvPr>
        </p:nvSpPr>
        <p:spPr/>
        <p:txBody>
          <a:bodyPr/>
          <a:lstStyle/>
          <a:p>
            <a:r>
              <a:rPr lang="en-US" altLang="zh-CN" dirty="0"/>
              <a:t>Adaptive</a:t>
            </a:r>
            <a:r>
              <a:rPr lang="zh-CN" altLang="en-US" dirty="0"/>
              <a:t> </a:t>
            </a:r>
            <a:r>
              <a:rPr lang="en-US" altLang="zh-CN" dirty="0"/>
              <a:t>Learning</a:t>
            </a:r>
            <a:r>
              <a:rPr lang="zh-CN" altLang="en-US" dirty="0"/>
              <a:t> </a:t>
            </a:r>
            <a:r>
              <a:rPr lang="en-US" altLang="zh-CN" dirty="0"/>
              <a:t>Rate</a:t>
            </a:r>
            <a:endParaRPr lang="en-US" dirty="0"/>
          </a:p>
        </p:txBody>
      </p:sp>
      <p:pic>
        <p:nvPicPr>
          <p:cNvPr id="4" name="Picture 4" descr="5 Regression Loss Functions All Machine Learners Should Know | by ...">
            <a:extLst>
              <a:ext uri="{FF2B5EF4-FFF2-40B4-BE49-F238E27FC236}">
                <a16:creationId xmlns:a16="http://schemas.microsoft.com/office/drawing/2014/main" id="{49AAE7D7-158A-16E4-0C94-A6F3D6DD1A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037" b="4126"/>
          <a:stretch/>
        </p:blipFill>
        <p:spPr bwMode="auto">
          <a:xfrm>
            <a:off x="5586987" y="1690687"/>
            <a:ext cx="6372882" cy="37215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452407-672C-A25C-0101-CE7452BB3902}"/>
              </a:ext>
            </a:extLst>
          </p:cNvPr>
          <p:cNvSpPr txBox="1"/>
          <p:nvPr/>
        </p:nvSpPr>
        <p:spPr>
          <a:xfrm>
            <a:off x="842639" y="1690688"/>
            <a:ext cx="4878539"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Recall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MAE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loss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function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regression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task:</a:t>
            </a: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6FA8480-C7E8-05DB-5295-F14B25CFD687}"/>
              </a:ext>
            </a:extLst>
          </p:cNvPr>
          <p:cNvSpPr txBox="1"/>
          <p:nvPr/>
        </p:nvSpPr>
        <p:spPr>
          <a:xfrm>
            <a:off x="842640" y="2694920"/>
            <a:ext cx="4744348" cy="1468159"/>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ts gradient is the same throughout, which means the gradient will be large even for small loss values</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thus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step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token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obtain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new</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weight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will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large</a:t>
            </a:r>
            <a:r>
              <a:rPr lang="en-US" sz="2000" dirty="0">
                <a:latin typeface="Times New Roman" panose="02020603050405020304" pitchFamily="18" charset="0"/>
                <a:cs typeface="Times New Roman" panose="02020603050405020304" pitchFamily="18" charset="0"/>
              </a:rPr>
              <a:t>. </a:t>
            </a:r>
          </a:p>
        </p:txBody>
      </p:sp>
      <p:sp>
        <p:nvSpPr>
          <p:cNvPr id="7" name="Oval 6">
            <a:extLst>
              <a:ext uri="{FF2B5EF4-FFF2-40B4-BE49-F238E27FC236}">
                <a16:creationId xmlns:a16="http://schemas.microsoft.com/office/drawing/2014/main" id="{2FF3590C-7338-AF56-2FBF-1BC65E32172B}"/>
              </a:ext>
            </a:extLst>
          </p:cNvPr>
          <p:cNvSpPr/>
          <p:nvPr/>
        </p:nvSpPr>
        <p:spPr>
          <a:xfrm>
            <a:off x="8344069" y="3934863"/>
            <a:ext cx="1507524" cy="1044910"/>
          </a:xfrm>
          <a:prstGeom prst="ellipse">
            <a:avLst/>
          </a:prstGeom>
          <a:solidFill>
            <a:srgbClr val="FFBF53">
              <a:alpha val="15000"/>
            </a:srgbClr>
          </a:solidFill>
          <a:ln w="28575">
            <a:solidFill>
              <a:srgbClr val="FFBF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5FFC6A-A3B7-F0CD-E5EC-1278E43DD82F}"/>
              </a:ext>
            </a:extLst>
          </p:cNvPr>
          <p:cNvSpPr txBox="1"/>
          <p:nvPr/>
        </p:nvSpPr>
        <p:spPr>
          <a:xfrm>
            <a:off x="838200" y="4460289"/>
            <a:ext cx="4744348" cy="1117294"/>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case,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dynamic learning rate that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can decrease as we move closer to the minima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efficient.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80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A55B-36ED-AD27-9B6E-A000892EF549}"/>
              </a:ext>
            </a:extLst>
          </p:cNvPr>
          <p:cNvSpPr>
            <a:spLocks noGrp="1"/>
          </p:cNvSpPr>
          <p:nvPr>
            <p:ph type="title"/>
          </p:nvPr>
        </p:nvSpPr>
        <p:spPr/>
        <p:txBody>
          <a:bodyPr/>
          <a:lstStyle/>
          <a:p>
            <a:r>
              <a:rPr lang="en-US" altLang="zh-CN" dirty="0"/>
              <a:t>Adaptive</a:t>
            </a:r>
            <a:r>
              <a:rPr lang="zh-CN" altLang="en-US" dirty="0"/>
              <a:t> </a:t>
            </a:r>
            <a:r>
              <a:rPr lang="en-US" altLang="zh-CN" dirty="0"/>
              <a:t>Learning</a:t>
            </a:r>
            <a:r>
              <a:rPr lang="zh-CN" altLang="en-US" dirty="0"/>
              <a:t> </a:t>
            </a:r>
            <a:r>
              <a:rPr lang="en-US" altLang="zh-CN" dirty="0"/>
              <a:t>Rate</a:t>
            </a:r>
            <a:endParaRPr lang="en-US" dirty="0"/>
          </a:p>
        </p:txBody>
      </p:sp>
      <p:sp>
        <p:nvSpPr>
          <p:cNvPr id="5" name="TextBox 4">
            <a:extLst>
              <a:ext uri="{FF2B5EF4-FFF2-40B4-BE49-F238E27FC236}">
                <a16:creationId xmlns:a16="http://schemas.microsoft.com/office/drawing/2014/main" id="{38452407-672C-A25C-0101-CE7452BB3902}"/>
              </a:ext>
            </a:extLst>
          </p:cNvPr>
          <p:cNvSpPr txBox="1"/>
          <p:nvPr/>
        </p:nvSpPr>
        <p:spPr>
          <a:xfrm>
            <a:off x="842639" y="1690688"/>
            <a:ext cx="10511161" cy="766428"/>
          </a:xfrm>
          <a:prstGeom prst="rect">
            <a:avLst/>
          </a:prstGeom>
          <a:noFill/>
        </p:spPr>
        <p:txBody>
          <a:bodyPr wrap="square" rtlCol="0">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Adaptive learning rate methods can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adjust the learning rate dynamically during training for better performance and stability.</a:t>
            </a: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6FA8480-C7E8-05DB-5295-F14B25CFD687}"/>
              </a:ext>
            </a:extLst>
          </p:cNvPr>
          <p:cNvSpPr txBox="1"/>
          <p:nvPr/>
        </p:nvSpPr>
        <p:spPr>
          <a:xfrm>
            <a:off x="838200" y="2849240"/>
            <a:ext cx="10511160" cy="2751587"/>
          </a:xfrm>
          <a:prstGeom prst="rect">
            <a:avLst/>
          </a:prstGeom>
          <a:noFill/>
        </p:spPr>
        <p:txBody>
          <a:bodyPr wrap="square" rtlCol="0">
            <a:spAutoFit/>
          </a:bodyPr>
          <a:lstStyle/>
          <a:p>
            <a:pPr>
              <a:lnSpc>
                <a:spcPct val="114000"/>
              </a:lnSpc>
              <a:spcAft>
                <a:spcPts val="600"/>
              </a:spcAft>
            </a:pPr>
            <a:r>
              <a:rPr lang="en-US" altLang="zh-CN" sz="2000" b="1" dirty="0">
                <a:latin typeface="Times New Roman" panose="02020603050405020304" pitchFamily="18" charset="0"/>
                <a:cs typeface="Times New Roman" panose="02020603050405020304" pitchFamily="18" charset="0"/>
              </a:rPr>
              <a:t>Benefits:</a:t>
            </a:r>
          </a:p>
          <a:p>
            <a:pPr marL="342900" indent="-342900">
              <a:lnSpc>
                <a:spcPct val="114000"/>
              </a:lnSpc>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Faster Convergence: Automatically adjusts the learning rate to take larger steps when far from the minimum and smaller steps when closer.</a:t>
            </a:r>
          </a:p>
          <a:p>
            <a:pPr marL="342900" indent="-342900">
              <a:lnSpc>
                <a:spcPct val="114000"/>
              </a:lnSpc>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Improved Stability: Prevents overshooting the minimum, which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 common problem with a high fixed learning rate.</a:t>
            </a:r>
          </a:p>
          <a:p>
            <a:pPr marL="342900" indent="-342900">
              <a:lnSpc>
                <a:spcPct val="114000"/>
              </a:lnSpc>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No Need for Manual Tuning: Reduces the need for extensive hyperparameter tuning of the learning rate.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572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A55B-36ED-AD27-9B6E-A000892EF549}"/>
              </a:ext>
            </a:extLst>
          </p:cNvPr>
          <p:cNvSpPr>
            <a:spLocks noGrp="1"/>
          </p:cNvSpPr>
          <p:nvPr>
            <p:ph type="title"/>
          </p:nvPr>
        </p:nvSpPr>
        <p:spPr/>
        <p:txBody>
          <a:bodyPr/>
          <a:lstStyle/>
          <a:p>
            <a:r>
              <a:rPr lang="en-US" altLang="zh-CN" dirty="0"/>
              <a:t>Optimization</a:t>
            </a:r>
            <a:r>
              <a:rPr lang="zh-CN" altLang="en-US" dirty="0"/>
              <a:t> </a:t>
            </a:r>
            <a:r>
              <a:rPr lang="en-US" altLang="zh-CN" dirty="0"/>
              <a:t>Algorithms</a:t>
            </a:r>
            <a:r>
              <a:rPr lang="zh-CN" altLang="en-US" dirty="0"/>
              <a:t> </a:t>
            </a:r>
            <a:r>
              <a:rPr lang="en-US" altLang="zh-CN" dirty="0"/>
              <a:t>in</a:t>
            </a:r>
            <a:r>
              <a:rPr lang="zh-CN" altLang="en-US" dirty="0"/>
              <a:t> </a:t>
            </a:r>
            <a:r>
              <a:rPr lang="en-US" altLang="zh-CN" dirty="0" err="1"/>
              <a:t>PyTorch</a:t>
            </a:r>
            <a:endParaRPr lang="en-US" dirty="0"/>
          </a:p>
        </p:txBody>
      </p:sp>
      <p:sp>
        <p:nvSpPr>
          <p:cNvPr id="4" name="TextBox 3">
            <a:extLst>
              <a:ext uri="{FF2B5EF4-FFF2-40B4-BE49-F238E27FC236}">
                <a16:creationId xmlns:a16="http://schemas.microsoft.com/office/drawing/2014/main" id="{22610E72-DA36-1A38-B68F-DE1D2C7D8279}"/>
              </a:ext>
            </a:extLst>
          </p:cNvPr>
          <p:cNvSpPr txBox="1"/>
          <p:nvPr/>
        </p:nvSpPr>
        <p:spPr>
          <a:xfrm>
            <a:off x="838200" y="1734736"/>
            <a:ext cx="6098058"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Stochastic Gradient Descent (SGD)</a:t>
            </a:r>
          </a:p>
        </p:txBody>
      </p:sp>
      <p:sp>
        <p:nvSpPr>
          <p:cNvPr id="8" name="TextBox 7">
            <a:extLst>
              <a:ext uri="{FF2B5EF4-FFF2-40B4-BE49-F238E27FC236}">
                <a16:creationId xmlns:a16="http://schemas.microsoft.com/office/drawing/2014/main" id="{7E45E6F1-B5F7-57C1-E156-1E7B8197100F}"/>
              </a:ext>
            </a:extLst>
          </p:cNvPr>
          <p:cNvSpPr txBox="1"/>
          <p:nvPr/>
        </p:nvSpPr>
        <p:spPr>
          <a:xfrm>
            <a:off x="838200" y="2725350"/>
            <a:ext cx="6098058"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Gradient Descent with Momentum</a:t>
            </a:r>
          </a:p>
        </p:txBody>
      </p:sp>
      <p:sp>
        <p:nvSpPr>
          <p:cNvPr id="10" name="TextBox 9">
            <a:extLst>
              <a:ext uri="{FF2B5EF4-FFF2-40B4-BE49-F238E27FC236}">
                <a16:creationId xmlns:a16="http://schemas.microsoft.com/office/drawing/2014/main" id="{01D72392-A5A3-17EE-5917-851E7988A0C9}"/>
              </a:ext>
            </a:extLst>
          </p:cNvPr>
          <p:cNvSpPr txBox="1"/>
          <p:nvPr/>
        </p:nvSpPr>
        <p:spPr>
          <a:xfrm>
            <a:off x="838200" y="3715964"/>
            <a:ext cx="6098058" cy="400110"/>
          </a:xfrm>
          <a:prstGeom prst="rect">
            <a:avLst/>
          </a:prstGeom>
          <a:noFill/>
        </p:spPr>
        <p:txBody>
          <a:bodyPr wrap="square">
            <a:spAutoFit/>
          </a:bodyPr>
          <a:lstStyle/>
          <a:p>
            <a:r>
              <a:rPr lang="en-US" sz="2000" dirty="0" err="1">
                <a:latin typeface="Times New Roman" panose="02020603050405020304" pitchFamily="18" charset="0"/>
                <a:cs typeface="Times New Roman" panose="02020603050405020304" pitchFamily="18" charset="0"/>
              </a:rPr>
              <a:t>AdaGrad</a:t>
            </a:r>
            <a:r>
              <a:rPr lang="en-US" sz="2000" dirty="0">
                <a:latin typeface="Times New Roman" panose="02020603050405020304" pitchFamily="18" charset="0"/>
                <a:cs typeface="Times New Roman" panose="02020603050405020304" pitchFamily="18" charset="0"/>
              </a:rPr>
              <a:t> (Adaptive Gradient Algorithm)</a:t>
            </a:r>
          </a:p>
        </p:txBody>
      </p:sp>
      <p:sp>
        <p:nvSpPr>
          <p:cNvPr id="12" name="TextBox 11">
            <a:extLst>
              <a:ext uri="{FF2B5EF4-FFF2-40B4-BE49-F238E27FC236}">
                <a16:creationId xmlns:a16="http://schemas.microsoft.com/office/drawing/2014/main" id="{8D863115-DEC2-5442-BA31-691C6486C66A}"/>
              </a:ext>
            </a:extLst>
          </p:cNvPr>
          <p:cNvSpPr txBox="1"/>
          <p:nvPr/>
        </p:nvSpPr>
        <p:spPr>
          <a:xfrm>
            <a:off x="838200" y="4706578"/>
            <a:ext cx="6098058"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Adam (Adaptive Moment Estimation)</a:t>
            </a:r>
          </a:p>
        </p:txBody>
      </p:sp>
      <p:grpSp>
        <p:nvGrpSpPr>
          <p:cNvPr id="13" name="Group 12">
            <a:extLst>
              <a:ext uri="{FF2B5EF4-FFF2-40B4-BE49-F238E27FC236}">
                <a16:creationId xmlns:a16="http://schemas.microsoft.com/office/drawing/2014/main" id="{029AD9B1-79C3-9173-BD45-7CA9C15C003A}"/>
              </a:ext>
            </a:extLst>
          </p:cNvPr>
          <p:cNvGrpSpPr/>
          <p:nvPr/>
        </p:nvGrpSpPr>
        <p:grpSpPr>
          <a:xfrm>
            <a:off x="917731" y="2178894"/>
            <a:ext cx="7207960" cy="363738"/>
            <a:chOff x="6156996" y="2860539"/>
            <a:chExt cx="7207960" cy="363738"/>
          </a:xfrm>
        </p:grpSpPr>
        <p:sp>
          <p:nvSpPr>
            <p:cNvPr id="14" name="Rounded Rectangle 13">
              <a:extLst>
                <a:ext uri="{FF2B5EF4-FFF2-40B4-BE49-F238E27FC236}">
                  <a16:creationId xmlns:a16="http://schemas.microsoft.com/office/drawing/2014/main" id="{4FD3DDC7-A97D-93D8-D816-E29BB268DE0A}"/>
                </a:ext>
              </a:extLst>
            </p:cNvPr>
            <p:cNvSpPr/>
            <p:nvPr/>
          </p:nvSpPr>
          <p:spPr>
            <a:xfrm>
              <a:off x="6156996" y="2860539"/>
              <a:ext cx="7207960" cy="363738"/>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50DA272F-2C47-D839-1C84-CE955933F4EC}"/>
                </a:ext>
              </a:extLst>
            </p:cNvPr>
            <p:cNvSpPr txBox="1"/>
            <p:nvPr/>
          </p:nvSpPr>
          <p:spPr>
            <a:xfrm>
              <a:off x="6156996" y="2903908"/>
              <a:ext cx="5381501" cy="276999"/>
            </a:xfrm>
            <a:prstGeom prst="rect">
              <a:avLst/>
            </a:prstGeom>
            <a:noFill/>
          </p:spPr>
          <p:txBody>
            <a:bodyPr wrap="square">
              <a:spAutoFit/>
            </a:bodyPr>
            <a:lstStyle/>
            <a:p>
              <a:pPr algn="l"/>
              <a:r>
                <a:rPr lang="en-US" sz="1200" b="1" i="0" u="none" strike="noStrike" dirty="0">
                  <a:solidFill>
                    <a:srgbClr val="000000"/>
                  </a:solidFill>
                  <a:effectLst/>
                  <a:latin typeface="Courier New" panose="02070309020205020404" pitchFamily="49" charset="0"/>
                </a:rPr>
                <a:t>optimizer = </a:t>
              </a:r>
              <a:r>
                <a:rPr lang="en-US" sz="1200" b="1" i="0" u="none" strike="noStrike" dirty="0" err="1">
                  <a:solidFill>
                    <a:srgbClr val="000000"/>
                  </a:solidFill>
                  <a:effectLst/>
                  <a:latin typeface="Courier New" panose="02070309020205020404" pitchFamily="49" charset="0"/>
                </a:rPr>
                <a:t>torch.optim.SGD</a:t>
              </a:r>
              <a:r>
                <a:rPr lang="en-US" sz="1200" b="1" i="0" u="none" strike="noStrike" dirty="0">
                  <a:solidFill>
                    <a:srgbClr val="000000"/>
                  </a:solidFill>
                  <a:effectLst/>
                  <a:latin typeface="Courier New" panose="02070309020205020404" pitchFamily="49" charset="0"/>
                </a:rPr>
                <a:t>(</a:t>
              </a:r>
              <a:r>
                <a:rPr lang="en-US" sz="1200" b="1" i="0" u="none" strike="noStrike" dirty="0" err="1">
                  <a:solidFill>
                    <a:srgbClr val="000000"/>
                  </a:solidFill>
                  <a:effectLst/>
                  <a:latin typeface="Courier New" panose="02070309020205020404" pitchFamily="49" charset="0"/>
                </a:rPr>
                <a:t>model.parameters</a:t>
              </a:r>
              <a:r>
                <a:rPr lang="en-US" sz="1200" b="1" i="0" u="none" strike="noStrike" dirty="0">
                  <a:solidFill>
                    <a:srgbClr val="000000"/>
                  </a:solidFill>
                  <a:effectLst/>
                  <a:latin typeface="Courier New" panose="02070309020205020404" pitchFamily="49" charset="0"/>
                </a:rPr>
                <a:t>(), </a:t>
              </a:r>
              <a:r>
                <a:rPr lang="en-US" sz="1200" b="1" i="0" u="none" strike="noStrike" dirty="0" err="1">
                  <a:solidFill>
                    <a:srgbClr val="000000"/>
                  </a:solidFill>
                  <a:effectLst/>
                  <a:latin typeface="Courier New" panose="02070309020205020404" pitchFamily="49" charset="0"/>
                </a:rPr>
                <a:t>lr</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116644"/>
                  </a:solidFill>
                  <a:effectLst/>
                  <a:latin typeface="Courier New" panose="02070309020205020404" pitchFamily="49" charset="0"/>
                </a:rPr>
                <a:t>0.01</a:t>
              </a:r>
              <a:r>
                <a:rPr lang="en-US" sz="1200" b="1" i="0" u="none" strike="noStrike" dirty="0">
                  <a:solidFill>
                    <a:srgbClr val="000000"/>
                  </a:solidFill>
                  <a:effectLst/>
                  <a:latin typeface="Courier New" panose="02070309020205020404" pitchFamily="49" charset="0"/>
                </a:rPr>
                <a:t>)</a:t>
              </a:r>
            </a:p>
          </p:txBody>
        </p:sp>
      </p:grpSp>
      <p:grpSp>
        <p:nvGrpSpPr>
          <p:cNvPr id="16" name="Group 15">
            <a:extLst>
              <a:ext uri="{FF2B5EF4-FFF2-40B4-BE49-F238E27FC236}">
                <a16:creationId xmlns:a16="http://schemas.microsoft.com/office/drawing/2014/main" id="{AF9014D9-C2FC-0059-FFFC-8D735528F4DF}"/>
              </a:ext>
            </a:extLst>
          </p:cNvPr>
          <p:cNvGrpSpPr/>
          <p:nvPr/>
        </p:nvGrpSpPr>
        <p:grpSpPr>
          <a:xfrm>
            <a:off x="917730" y="3125460"/>
            <a:ext cx="7207960" cy="363738"/>
            <a:chOff x="6156995" y="2860539"/>
            <a:chExt cx="7207960" cy="363738"/>
          </a:xfrm>
        </p:grpSpPr>
        <p:sp>
          <p:nvSpPr>
            <p:cNvPr id="17" name="Rounded Rectangle 16">
              <a:extLst>
                <a:ext uri="{FF2B5EF4-FFF2-40B4-BE49-F238E27FC236}">
                  <a16:creationId xmlns:a16="http://schemas.microsoft.com/office/drawing/2014/main" id="{133BA820-19B9-AD62-DD67-87503E345FBB}"/>
                </a:ext>
              </a:extLst>
            </p:cNvPr>
            <p:cNvSpPr/>
            <p:nvPr/>
          </p:nvSpPr>
          <p:spPr>
            <a:xfrm>
              <a:off x="6156995" y="2860539"/>
              <a:ext cx="7207960" cy="363738"/>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F6EB1F2-BDA1-11E9-58FF-D993D6BC3B19}"/>
                </a:ext>
              </a:extLst>
            </p:cNvPr>
            <p:cNvSpPr txBox="1"/>
            <p:nvPr/>
          </p:nvSpPr>
          <p:spPr>
            <a:xfrm>
              <a:off x="6156996" y="2903908"/>
              <a:ext cx="6740369" cy="276999"/>
            </a:xfrm>
            <a:prstGeom prst="rect">
              <a:avLst/>
            </a:prstGeom>
            <a:noFill/>
          </p:spPr>
          <p:txBody>
            <a:bodyPr wrap="square">
              <a:spAutoFit/>
            </a:bodyPr>
            <a:lstStyle/>
            <a:p>
              <a:pPr algn="l"/>
              <a:r>
                <a:rPr lang="en-US" sz="1200" b="1" i="0" u="none" strike="noStrike" dirty="0">
                  <a:solidFill>
                    <a:srgbClr val="000000"/>
                  </a:solidFill>
                  <a:effectLst/>
                  <a:latin typeface="Courier New" panose="02070309020205020404" pitchFamily="49" charset="0"/>
                </a:rPr>
                <a:t>optimizer = </a:t>
              </a:r>
              <a:r>
                <a:rPr lang="en-US" sz="1200" b="1" i="0" u="none" strike="noStrike" dirty="0" err="1">
                  <a:solidFill>
                    <a:srgbClr val="000000"/>
                  </a:solidFill>
                  <a:effectLst/>
                  <a:latin typeface="Courier New" panose="02070309020205020404" pitchFamily="49" charset="0"/>
                </a:rPr>
                <a:t>torch.optim.SGD</a:t>
              </a:r>
              <a:r>
                <a:rPr lang="en-US" sz="1200" b="1" i="0" u="none" strike="noStrike" dirty="0">
                  <a:solidFill>
                    <a:srgbClr val="000000"/>
                  </a:solidFill>
                  <a:effectLst/>
                  <a:latin typeface="Courier New" panose="02070309020205020404" pitchFamily="49" charset="0"/>
                </a:rPr>
                <a:t>(</a:t>
              </a:r>
              <a:r>
                <a:rPr lang="en-US" sz="1200" b="1" i="0" u="none" strike="noStrike" dirty="0" err="1">
                  <a:solidFill>
                    <a:srgbClr val="000000"/>
                  </a:solidFill>
                  <a:effectLst/>
                  <a:latin typeface="Courier New" panose="02070309020205020404" pitchFamily="49" charset="0"/>
                </a:rPr>
                <a:t>model.parameters</a:t>
              </a:r>
              <a:r>
                <a:rPr lang="en-US" sz="1200" b="1" i="0" u="none" strike="noStrike" dirty="0">
                  <a:solidFill>
                    <a:srgbClr val="000000"/>
                  </a:solidFill>
                  <a:effectLst/>
                  <a:latin typeface="Courier New" panose="02070309020205020404" pitchFamily="49" charset="0"/>
                </a:rPr>
                <a:t>(), </a:t>
              </a:r>
              <a:r>
                <a:rPr lang="en-US" sz="1200" b="1" i="0" u="none" strike="noStrike" dirty="0" err="1">
                  <a:solidFill>
                    <a:srgbClr val="000000"/>
                  </a:solidFill>
                  <a:effectLst/>
                  <a:latin typeface="Courier New" panose="02070309020205020404" pitchFamily="49" charset="0"/>
                </a:rPr>
                <a:t>lr</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116644"/>
                  </a:solidFill>
                  <a:effectLst/>
                  <a:latin typeface="Courier New" panose="02070309020205020404" pitchFamily="49" charset="0"/>
                </a:rPr>
                <a:t>0.01</a:t>
              </a:r>
              <a:r>
                <a:rPr lang="en-US" altLang="zh-CN" sz="1200" b="1" i="0" u="none" strike="noStrike" dirty="0">
                  <a:solidFill>
                    <a:srgbClr val="116644"/>
                  </a:solidFill>
                  <a:effectLst/>
                  <a:latin typeface="Courier New" panose="02070309020205020404" pitchFamily="49" charset="0"/>
                </a:rPr>
                <a:t>,</a:t>
              </a:r>
              <a:r>
                <a:rPr lang="zh-CN" altLang="en-US" sz="1200" b="1" i="0" u="none" strike="noStrike" dirty="0">
                  <a:solidFill>
                    <a:srgbClr val="116644"/>
                  </a:solidFill>
                  <a:effectLst/>
                  <a:latin typeface="Courier New" panose="02070309020205020404" pitchFamily="49" charset="0"/>
                </a:rPr>
                <a:t> </a:t>
              </a:r>
              <a:r>
                <a:rPr lang="en-US" altLang="zh-CN" sz="1200" b="1" i="0" u="none" strike="noStrike" dirty="0">
                  <a:effectLst/>
                  <a:latin typeface="Courier New" panose="02070309020205020404" pitchFamily="49" charset="0"/>
                </a:rPr>
                <a:t>momentum=</a:t>
              </a:r>
              <a:r>
                <a:rPr lang="en-US" altLang="zh-CN" sz="1200" b="1" i="0" u="none" strike="noStrike" dirty="0">
                  <a:solidFill>
                    <a:srgbClr val="116644"/>
                  </a:solidFill>
                  <a:effectLst/>
                  <a:latin typeface="Courier New" panose="02070309020205020404" pitchFamily="49" charset="0"/>
                </a:rPr>
                <a:t>0.9</a:t>
              </a:r>
              <a:r>
                <a:rPr lang="en-US" sz="1200" b="1" i="0" u="none" strike="noStrike" dirty="0">
                  <a:solidFill>
                    <a:srgbClr val="000000"/>
                  </a:solidFill>
                  <a:effectLst/>
                  <a:latin typeface="Courier New" panose="02070309020205020404" pitchFamily="49" charset="0"/>
                </a:rPr>
                <a:t>)</a:t>
              </a:r>
            </a:p>
          </p:txBody>
        </p:sp>
      </p:grpSp>
      <p:grpSp>
        <p:nvGrpSpPr>
          <p:cNvPr id="19" name="Group 18">
            <a:extLst>
              <a:ext uri="{FF2B5EF4-FFF2-40B4-BE49-F238E27FC236}">
                <a16:creationId xmlns:a16="http://schemas.microsoft.com/office/drawing/2014/main" id="{B3642915-71E7-F268-050B-39CFFC3636DB}"/>
              </a:ext>
            </a:extLst>
          </p:cNvPr>
          <p:cNvGrpSpPr/>
          <p:nvPr/>
        </p:nvGrpSpPr>
        <p:grpSpPr>
          <a:xfrm>
            <a:off x="917729" y="4160971"/>
            <a:ext cx="7207960" cy="363738"/>
            <a:chOff x="6156995" y="2860539"/>
            <a:chExt cx="7207960" cy="363738"/>
          </a:xfrm>
        </p:grpSpPr>
        <p:sp>
          <p:nvSpPr>
            <p:cNvPr id="20" name="Rounded Rectangle 19">
              <a:extLst>
                <a:ext uri="{FF2B5EF4-FFF2-40B4-BE49-F238E27FC236}">
                  <a16:creationId xmlns:a16="http://schemas.microsoft.com/office/drawing/2014/main" id="{E4456935-AC93-11B4-6F65-35315A1103C1}"/>
                </a:ext>
              </a:extLst>
            </p:cNvPr>
            <p:cNvSpPr/>
            <p:nvPr/>
          </p:nvSpPr>
          <p:spPr>
            <a:xfrm>
              <a:off x="6156995" y="2860539"/>
              <a:ext cx="7207960" cy="363738"/>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1403DE21-D573-1E82-C655-322D3F7A63FA}"/>
                </a:ext>
              </a:extLst>
            </p:cNvPr>
            <p:cNvSpPr txBox="1"/>
            <p:nvPr/>
          </p:nvSpPr>
          <p:spPr>
            <a:xfrm>
              <a:off x="6156996" y="2903908"/>
              <a:ext cx="6740369" cy="276999"/>
            </a:xfrm>
            <a:prstGeom prst="rect">
              <a:avLst/>
            </a:prstGeom>
            <a:noFill/>
          </p:spPr>
          <p:txBody>
            <a:bodyPr wrap="square">
              <a:spAutoFit/>
            </a:bodyPr>
            <a:lstStyle/>
            <a:p>
              <a:pPr algn="l"/>
              <a:r>
                <a:rPr lang="en-US" sz="1200" b="1" i="0" u="none" strike="noStrike" dirty="0">
                  <a:solidFill>
                    <a:srgbClr val="000000"/>
                  </a:solidFill>
                  <a:effectLst/>
                  <a:latin typeface="Courier New" panose="02070309020205020404" pitchFamily="49" charset="0"/>
                </a:rPr>
                <a:t>optimizer = </a:t>
              </a:r>
              <a:r>
                <a:rPr lang="en-US" sz="1200" b="1" i="0" u="none" strike="noStrike" dirty="0" err="1">
                  <a:solidFill>
                    <a:srgbClr val="000000"/>
                  </a:solidFill>
                  <a:effectLst/>
                  <a:latin typeface="Courier New" panose="02070309020205020404" pitchFamily="49" charset="0"/>
                </a:rPr>
                <a:t>torch.optim.</a:t>
              </a:r>
              <a:r>
                <a:rPr lang="en-US" altLang="zh-CN" sz="1200" b="1" dirty="0" err="1">
                  <a:solidFill>
                    <a:srgbClr val="000000"/>
                  </a:solidFill>
                  <a:latin typeface="Courier New" panose="02070309020205020404" pitchFamily="49" charset="0"/>
                </a:rPr>
                <a:t>Adagrad</a:t>
              </a:r>
              <a:r>
                <a:rPr lang="en-US" sz="1200" b="1" i="0" u="none" strike="noStrike" dirty="0">
                  <a:solidFill>
                    <a:srgbClr val="000000"/>
                  </a:solidFill>
                  <a:effectLst/>
                  <a:latin typeface="Courier New" panose="02070309020205020404" pitchFamily="49" charset="0"/>
                </a:rPr>
                <a:t>(</a:t>
              </a:r>
              <a:r>
                <a:rPr lang="en-US" sz="1200" b="1" i="0" u="none" strike="noStrike" dirty="0" err="1">
                  <a:solidFill>
                    <a:srgbClr val="000000"/>
                  </a:solidFill>
                  <a:effectLst/>
                  <a:latin typeface="Courier New" panose="02070309020205020404" pitchFamily="49" charset="0"/>
                </a:rPr>
                <a:t>model.parameters</a:t>
              </a:r>
              <a:r>
                <a:rPr lang="en-US" sz="1200" b="1" i="0" u="none" strike="noStrike" dirty="0">
                  <a:solidFill>
                    <a:srgbClr val="000000"/>
                  </a:solidFill>
                  <a:effectLst/>
                  <a:latin typeface="Courier New" panose="02070309020205020404" pitchFamily="49" charset="0"/>
                </a:rPr>
                <a:t>(), </a:t>
              </a:r>
              <a:r>
                <a:rPr lang="en-US" sz="1200" b="1" i="0" u="none" strike="noStrike" dirty="0" err="1">
                  <a:solidFill>
                    <a:srgbClr val="000000"/>
                  </a:solidFill>
                  <a:effectLst/>
                  <a:latin typeface="Courier New" panose="02070309020205020404" pitchFamily="49" charset="0"/>
                </a:rPr>
                <a:t>lr</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116644"/>
                  </a:solidFill>
                  <a:effectLst/>
                  <a:latin typeface="Courier New" panose="02070309020205020404" pitchFamily="49" charset="0"/>
                </a:rPr>
                <a:t>0.01</a:t>
              </a:r>
              <a:r>
                <a:rPr lang="en-US" sz="1200" b="1" i="0" u="none" strike="noStrike" dirty="0">
                  <a:solidFill>
                    <a:srgbClr val="000000"/>
                  </a:solidFill>
                  <a:effectLst/>
                  <a:latin typeface="Courier New" panose="02070309020205020404" pitchFamily="49" charset="0"/>
                </a:rPr>
                <a:t>)</a:t>
              </a:r>
            </a:p>
          </p:txBody>
        </p:sp>
      </p:grpSp>
      <p:grpSp>
        <p:nvGrpSpPr>
          <p:cNvPr id="22" name="Group 21">
            <a:extLst>
              <a:ext uri="{FF2B5EF4-FFF2-40B4-BE49-F238E27FC236}">
                <a16:creationId xmlns:a16="http://schemas.microsoft.com/office/drawing/2014/main" id="{2BDD2175-0B69-0ECE-28B7-14C036282451}"/>
              </a:ext>
            </a:extLst>
          </p:cNvPr>
          <p:cNvGrpSpPr/>
          <p:nvPr/>
        </p:nvGrpSpPr>
        <p:grpSpPr>
          <a:xfrm>
            <a:off x="917729" y="5150058"/>
            <a:ext cx="7207960" cy="363738"/>
            <a:chOff x="6156995" y="2860539"/>
            <a:chExt cx="7207960" cy="363738"/>
          </a:xfrm>
        </p:grpSpPr>
        <p:sp>
          <p:nvSpPr>
            <p:cNvPr id="23" name="Rounded Rectangle 22">
              <a:extLst>
                <a:ext uri="{FF2B5EF4-FFF2-40B4-BE49-F238E27FC236}">
                  <a16:creationId xmlns:a16="http://schemas.microsoft.com/office/drawing/2014/main" id="{E20FD5F3-CFDB-49D7-8110-EEF8E2DB35CC}"/>
                </a:ext>
              </a:extLst>
            </p:cNvPr>
            <p:cNvSpPr/>
            <p:nvPr/>
          </p:nvSpPr>
          <p:spPr>
            <a:xfrm>
              <a:off x="6156995" y="2860539"/>
              <a:ext cx="7207960" cy="363738"/>
            </a:xfrm>
            <a:prstGeom prst="roundRect">
              <a:avLst/>
            </a:prstGeom>
            <a:solidFill>
              <a:srgbClr val="FCF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69559CB4-650C-054F-423D-7DF67BFA0451}"/>
                </a:ext>
              </a:extLst>
            </p:cNvPr>
            <p:cNvSpPr txBox="1"/>
            <p:nvPr/>
          </p:nvSpPr>
          <p:spPr>
            <a:xfrm>
              <a:off x="6156996" y="2903908"/>
              <a:ext cx="6740369" cy="276999"/>
            </a:xfrm>
            <a:prstGeom prst="rect">
              <a:avLst/>
            </a:prstGeom>
            <a:noFill/>
          </p:spPr>
          <p:txBody>
            <a:bodyPr wrap="square">
              <a:spAutoFit/>
            </a:bodyPr>
            <a:lstStyle/>
            <a:p>
              <a:pPr algn="l"/>
              <a:r>
                <a:rPr lang="en-US" sz="1200" b="1" i="0" u="none" strike="noStrike" dirty="0">
                  <a:solidFill>
                    <a:srgbClr val="000000"/>
                  </a:solidFill>
                  <a:effectLst/>
                  <a:latin typeface="Courier New" panose="02070309020205020404" pitchFamily="49" charset="0"/>
                </a:rPr>
                <a:t>optimizer = </a:t>
              </a:r>
              <a:r>
                <a:rPr lang="en-US" sz="1200" b="1" i="0" u="none" strike="noStrike" dirty="0" err="1">
                  <a:solidFill>
                    <a:srgbClr val="000000"/>
                  </a:solidFill>
                  <a:effectLst/>
                  <a:latin typeface="Courier New" panose="02070309020205020404" pitchFamily="49" charset="0"/>
                </a:rPr>
                <a:t>torch.optim.</a:t>
              </a:r>
              <a:r>
                <a:rPr lang="en-US" altLang="zh-CN" sz="1200" b="1" dirty="0" err="1">
                  <a:solidFill>
                    <a:srgbClr val="000000"/>
                  </a:solidFill>
                  <a:latin typeface="Courier New" panose="02070309020205020404" pitchFamily="49" charset="0"/>
                </a:rPr>
                <a:t>Adam</a:t>
              </a:r>
              <a:r>
                <a:rPr lang="en-US" sz="1200" b="1" i="0" u="none" strike="noStrike" dirty="0">
                  <a:solidFill>
                    <a:srgbClr val="000000"/>
                  </a:solidFill>
                  <a:effectLst/>
                  <a:latin typeface="Courier New" panose="02070309020205020404" pitchFamily="49" charset="0"/>
                </a:rPr>
                <a:t>(</a:t>
              </a:r>
              <a:r>
                <a:rPr lang="en-US" sz="1200" b="1" i="0" u="none" strike="noStrike" dirty="0" err="1">
                  <a:solidFill>
                    <a:srgbClr val="000000"/>
                  </a:solidFill>
                  <a:effectLst/>
                  <a:latin typeface="Courier New" panose="02070309020205020404" pitchFamily="49" charset="0"/>
                </a:rPr>
                <a:t>model.parameters</a:t>
              </a:r>
              <a:r>
                <a:rPr lang="en-US" sz="1200" b="1" i="0" u="none" strike="noStrike" dirty="0">
                  <a:solidFill>
                    <a:srgbClr val="000000"/>
                  </a:solidFill>
                  <a:effectLst/>
                  <a:latin typeface="Courier New" panose="02070309020205020404" pitchFamily="49" charset="0"/>
                </a:rPr>
                <a:t>(), </a:t>
              </a:r>
              <a:r>
                <a:rPr lang="en-US" sz="1200" b="1" i="0" u="none" strike="noStrike" dirty="0" err="1">
                  <a:solidFill>
                    <a:srgbClr val="000000"/>
                  </a:solidFill>
                  <a:effectLst/>
                  <a:latin typeface="Courier New" panose="02070309020205020404" pitchFamily="49" charset="0"/>
                </a:rPr>
                <a:t>lr</a:t>
              </a:r>
              <a:r>
                <a:rPr lang="en-US" sz="1200" b="1" i="0" u="none" strike="noStrike" dirty="0">
                  <a:solidFill>
                    <a:srgbClr val="000000"/>
                  </a:solidFill>
                  <a:effectLst/>
                  <a:latin typeface="Courier New" panose="02070309020205020404" pitchFamily="49" charset="0"/>
                </a:rPr>
                <a:t>=</a:t>
              </a:r>
              <a:r>
                <a:rPr lang="en-US" sz="1200" b="1" i="0" u="none" strike="noStrike" dirty="0">
                  <a:solidFill>
                    <a:srgbClr val="116644"/>
                  </a:solidFill>
                  <a:effectLst/>
                  <a:latin typeface="Courier New" panose="02070309020205020404" pitchFamily="49" charset="0"/>
                </a:rPr>
                <a:t>0.0</a:t>
              </a:r>
              <a:r>
                <a:rPr lang="en-US" altLang="zh-CN" sz="1200" b="1" i="0" u="none" strike="noStrike" dirty="0">
                  <a:solidFill>
                    <a:srgbClr val="116644"/>
                  </a:solidFill>
                  <a:effectLst/>
                  <a:latin typeface="Courier New" panose="02070309020205020404" pitchFamily="49" charset="0"/>
                </a:rPr>
                <a:t>0</a:t>
              </a:r>
              <a:r>
                <a:rPr lang="en-US" sz="1200" b="1" i="0" u="none" strike="noStrike" dirty="0">
                  <a:solidFill>
                    <a:srgbClr val="116644"/>
                  </a:solidFill>
                  <a:effectLst/>
                  <a:latin typeface="Courier New" panose="02070309020205020404" pitchFamily="49" charset="0"/>
                </a:rPr>
                <a:t>1</a:t>
              </a:r>
              <a:r>
                <a:rPr lang="en-US" sz="1200" b="1" i="0" u="none" strike="noStrike" dirty="0">
                  <a:solidFill>
                    <a:srgbClr val="000000"/>
                  </a:solidFill>
                  <a:effectLst/>
                  <a:latin typeface="Courier New" panose="02070309020205020404" pitchFamily="49" charset="0"/>
                </a:rPr>
                <a:t>)</a:t>
              </a:r>
            </a:p>
          </p:txBody>
        </p:sp>
      </p:grpSp>
    </p:spTree>
    <p:extLst>
      <p:ext uri="{BB962C8B-B14F-4D97-AF65-F5344CB8AC3E}">
        <p14:creationId xmlns:p14="http://schemas.microsoft.com/office/powerpoint/2010/main" val="107892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05A6-67D8-B62A-5166-A363229909F9}"/>
              </a:ext>
            </a:extLst>
          </p:cNvPr>
          <p:cNvSpPr>
            <a:spLocks noGrp="1"/>
          </p:cNvSpPr>
          <p:nvPr>
            <p:ph type="title"/>
          </p:nvPr>
        </p:nvSpPr>
        <p:spPr/>
        <p:txBody>
          <a:bodyPr/>
          <a:lstStyle/>
          <a:p>
            <a:r>
              <a:rPr lang="en-US" dirty="0"/>
              <a:t>Stochastic Gradient Descent (SGD)</a:t>
            </a:r>
          </a:p>
        </p:txBody>
      </p:sp>
      <p:sp>
        <p:nvSpPr>
          <p:cNvPr id="7" name="TextBox 6">
            <a:extLst>
              <a:ext uri="{FF2B5EF4-FFF2-40B4-BE49-F238E27FC236}">
                <a16:creationId xmlns:a16="http://schemas.microsoft.com/office/drawing/2014/main" id="{C27D11F3-F50F-0316-3493-5A2CC2431E76}"/>
              </a:ext>
            </a:extLst>
          </p:cNvPr>
          <p:cNvSpPr txBox="1"/>
          <p:nvPr/>
        </p:nvSpPr>
        <p:spPr>
          <a:xfrm>
            <a:off x="838200" y="1617951"/>
            <a:ext cx="10134600" cy="2169889"/>
          </a:xfrm>
          <a:prstGeom prst="rect">
            <a:avLst/>
          </a:prstGeom>
          <a:noFill/>
        </p:spPr>
        <p:txBody>
          <a:bodyPr wrap="square">
            <a:spAutoFit/>
          </a:bodyPr>
          <a:lstStyle/>
          <a:p>
            <a:pPr>
              <a:lnSpc>
                <a:spcPct val="114000"/>
              </a:lnSpc>
            </a:pPr>
            <a:r>
              <a:rPr lang="en-US" altLang="zh-CN" sz="2000" b="1" dirty="0">
                <a:latin typeface="Times New Roman" panose="02020603050405020304" pitchFamily="18" charset="0"/>
                <a:cs typeface="Times New Roman" panose="02020603050405020304" pitchFamily="18" charset="0"/>
              </a:rPr>
              <a:t>Characteristics</a:t>
            </a:r>
            <a:r>
              <a:rPr lang="en-US" sz="2000" b="1" dirty="0">
                <a:latin typeface="Times New Roman" panose="02020603050405020304" pitchFamily="18" charset="0"/>
                <a:cs typeface="Times New Roman" panose="02020603050405020304" pitchFamily="18" charset="0"/>
              </a:rPr>
              <a:t>:</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Basic form of gradient descent used in neural networks.</a:t>
            </a:r>
          </a:p>
          <a:p>
            <a:pPr marL="285750" indent="-285750">
              <a:lnSpc>
                <a:spcPct val="114000"/>
              </a:lnSpc>
              <a:buFont typeface="Arial" panose="020B0604020202020204" pitchFamily="34" charset="0"/>
              <a:buChar char="•"/>
            </a:pPr>
            <a:r>
              <a:rPr lang="en-US" altLang="zh-CN" sz="2000" u="sng" dirty="0">
                <a:latin typeface="Times New Roman" panose="02020603050405020304" pitchFamily="18" charset="0"/>
                <a:cs typeface="Times New Roman" panose="02020603050405020304" pitchFamily="18" charset="0"/>
              </a:rPr>
              <a:t>Fixed</a:t>
            </a:r>
            <a:r>
              <a:rPr lang="zh-CN" altLang="en-US" sz="2000" u="sng" dirty="0">
                <a:latin typeface="Times New Roman" panose="02020603050405020304" pitchFamily="18" charset="0"/>
                <a:cs typeface="Times New Roman" panose="02020603050405020304" pitchFamily="18" charset="0"/>
              </a:rPr>
              <a:t> </a:t>
            </a:r>
            <a:r>
              <a:rPr lang="en-US" altLang="zh-CN" sz="2000" u="sng" dirty="0">
                <a:latin typeface="Times New Roman" panose="02020603050405020304" pitchFamily="18" charset="0"/>
                <a:cs typeface="Times New Roman" panose="02020603050405020304" pitchFamily="18" charset="0"/>
              </a:rPr>
              <a:t>learning</a:t>
            </a:r>
            <a:r>
              <a:rPr lang="zh-CN" altLang="en-US" sz="2000" u="sng" dirty="0">
                <a:latin typeface="Times New Roman" panose="02020603050405020304" pitchFamily="18" charset="0"/>
                <a:cs typeface="Times New Roman" panose="02020603050405020304" pitchFamily="18" charset="0"/>
              </a:rPr>
              <a:t> </a:t>
            </a:r>
            <a:r>
              <a:rPr lang="en-US" altLang="zh-CN" sz="2000" u="sng" dirty="0">
                <a:latin typeface="Times New Roman" panose="02020603050405020304" pitchFamily="18" charset="0"/>
                <a:cs typeface="Times New Roman" panose="02020603050405020304" pitchFamily="18" charset="0"/>
              </a:rPr>
              <a:t>rate</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lnSpc>
                <a:spcPct val="114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each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iteration,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randomly </a:t>
            </a:r>
            <a:r>
              <a:rPr lang="en-US" altLang="zh-CN" sz="2000" u="sng" dirty="0">
                <a:latin typeface="Times New Roman" panose="02020603050405020304" pitchFamily="18" charset="0"/>
                <a:cs typeface="Times New Roman" panose="02020603050405020304" pitchFamily="18" charset="0"/>
              </a:rPr>
              <a:t>select a</a:t>
            </a:r>
            <a:r>
              <a:rPr lang="zh-CN" altLang="en-US" sz="2000" u="sng" dirty="0">
                <a:latin typeface="Times New Roman" panose="02020603050405020304" pitchFamily="18" charset="0"/>
                <a:cs typeface="Times New Roman" panose="02020603050405020304" pitchFamily="18" charset="0"/>
              </a:rPr>
              <a:t> </a:t>
            </a:r>
            <a:r>
              <a:rPr lang="en-US" altLang="zh-CN" sz="2000" u="sng" dirty="0">
                <a:latin typeface="Times New Roman" panose="02020603050405020304" pitchFamily="18" charset="0"/>
                <a:cs typeface="Times New Roman" panose="02020603050405020304" pitchFamily="18" charset="0"/>
              </a:rPr>
              <a:t>single data points</a:t>
            </a:r>
            <a:r>
              <a:rPr lang="en-US" altLang="zh-CN" sz="2000" dirty="0">
                <a:latin typeface="Times New Roman" panose="02020603050405020304" pitchFamily="18" charset="0"/>
                <a:cs typeface="Times New Roman" panose="02020603050405020304" pitchFamily="18" charset="0"/>
              </a:rPr>
              <a:t> from the training set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calculate the gradient of the loss function.</a:t>
            </a:r>
            <a:endParaRPr lang="en-US" sz="2000" dirty="0">
              <a:latin typeface="Times New Roman" panose="02020603050405020304" pitchFamily="18" charset="0"/>
              <a:cs typeface="Times New Roman" panose="02020603050405020304" pitchFamily="18" charset="0"/>
            </a:endParaRP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Updates parameters for each training example, leading to frequent updates with high variance.</a:t>
            </a:r>
          </a:p>
        </p:txBody>
      </p:sp>
      <p:sp>
        <p:nvSpPr>
          <p:cNvPr id="9" name="TextBox 8">
            <a:extLst>
              <a:ext uri="{FF2B5EF4-FFF2-40B4-BE49-F238E27FC236}">
                <a16:creationId xmlns:a16="http://schemas.microsoft.com/office/drawing/2014/main" id="{CFAE9925-5506-39C8-740C-B1798D36C53A}"/>
              </a:ext>
            </a:extLst>
          </p:cNvPr>
          <p:cNvSpPr txBox="1"/>
          <p:nvPr/>
        </p:nvSpPr>
        <p:spPr>
          <a:xfrm>
            <a:off x="838200" y="3855606"/>
            <a:ext cx="6098344" cy="1117294"/>
          </a:xfrm>
          <a:prstGeom prst="rect">
            <a:avLst/>
          </a:prstGeom>
          <a:noFill/>
        </p:spPr>
        <p:txBody>
          <a:bodyPr wrap="square">
            <a:spAutoFit/>
          </a:bodyPr>
          <a:lstStyle/>
          <a:p>
            <a:pPr>
              <a:lnSpc>
                <a:spcPct val="114000"/>
              </a:lnSpc>
            </a:pPr>
            <a:r>
              <a:rPr lang="en-US" sz="2000" b="1" dirty="0">
                <a:latin typeface="Times New Roman" panose="02020603050405020304" pitchFamily="18" charset="0"/>
                <a:cs typeface="Times New Roman" panose="02020603050405020304" pitchFamily="18" charset="0"/>
              </a:rPr>
              <a:t>Advantages:</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 and easy to understand.</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Can escape local minima due to its inherent noise.</a:t>
            </a:r>
          </a:p>
        </p:txBody>
      </p:sp>
      <p:sp>
        <p:nvSpPr>
          <p:cNvPr id="11" name="TextBox 10">
            <a:extLst>
              <a:ext uri="{FF2B5EF4-FFF2-40B4-BE49-F238E27FC236}">
                <a16:creationId xmlns:a16="http://schemas.microsoft.com/office/drawing/2014/main" id="{DC6DA439-28DA-429D-E5A1-98F74A8C9759}"/>
              </a:ext>
            </a:extLst>
          </p:cNvPr>
          <p:cNvSpPr txBox="1"/>
          <p:nvPr/>
        </p:nvSpPr>
        <p:spPr>
          <a:xfrm>
            <a:off x="838200" y="5040666"/>
            <a:ext cx="8305800" cy="1117294"/>
          </a:xfrm>
          <a:prstGeom prst="rect">
            <a:avLst/>
          </a:prstGeom>
          <a:noFill/>
        </p:spPr>
        <p:txBody>
          <a:bodyPr wrap="square">
            <a:spAutoFit/>
          </a:bodyPr>
          <a:lstStyle/>
          <a:p>
            <a:pPr>
              <a:lnSpc>
                <a:spcPct val="114000"/>
              </a:lnSpc>
            </a:pPr>
            <a:r>
              <a:rPr lang="en-US" sz="2000" b="1" dirty="0">
                <a:latin typeface="Times New Roman" panose="02020603050405020304" pitchFamily="18" charset="0"/>
                <a:cs typeface="Times New Roman" panose="02020603050405020304" pitchFamily="18" charset="0"/>
              </a:rPr>
              <a:t>Disadvantages:</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Slow convergence on large datasets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high variance in updates</a:t>
            </a:r>
            <a:r>
              <a:rPr lang="en-US" sz="2000" dirty="0">
                <a:latin typeface="Times New Roman" panose="02020603050405020304" pitchFamily="18" charset="0"/>
                <a:cs typeface="Times New Roman" panose="02020603050405020304" pitchFamily="18" charset="0"/>
              </a:rPr>
              <a:t>.</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Sensitive to learning rate and other hyperparameters.</a:t>
            </a:r>
          </a:p>
        </p:txBody>
      </p:sp>
    </p:spTree>
    <p:extLst>
      <p:ext uri="{BB962C8B-B14F-4D97-AF65-F5344CB8AC3E}">
        <p14:creationId xmlns:p14="http://schemas.microsoft.com/office/powerpoint/2010/main" val="113703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05A6-67D8-B62A-5166-A363229909F9}"/>
              </a:ext>
            </a:extLst>
          </p:cNvPr>
          <p:cNvSpPr>
            <a:spLocks noGrp="1"/>
          </p:cNvSpPr>
          <p:nvPr>
            <p:ph type="title"/>
          </p:nvPr>
        </p:nvSpPr>
        <p:spPr/>
        <p:txBody>
          <a:bodyPr/>
          <a:lstStyle/>
          <a:p>
            <a:r>
              <a:rPr lang="en-US" dirty="0"/>
              <a:t>Gradient Descent</a:t>
            </a:r>
            <a:r>
              <a:rPr lang="zh-CN" altLang="en-US" dirty="0"/>
              <a:t> </a:t>
            </a:r>
            <a:r>
              <a:rPr lang="en-US" altLang="zh-CN" dirty="0"/>
              <a:t>with Momentum</a:t>
            </a:r>
            <a:endParaRPr lang="en-US" dirty="0"/>
          </a:p>
        </p:txBody>
      </p:sp>
      <p:sp>
        <p:nvSpPr>
          <p:cNvPr id="7" name="TextBox 6">
            <a:extLst>
              <a:ext uri="{FF2B5EF4-FFF2-40B4-BE49-F238E27FC236}">
                <a16:creationId xmlns:a16="http://schemas.microsoft.com/office/drawing/2014/main" id="{C27D11F3-F50F-0316-3493-5A2CC2431E76}"/>
              </a:ext>
            </a:extLst>
          </p:cNvPr>
          <p:cNvSpPr txBox="1"/>
          <p:nvPr/>
        </p:nvSpPr>
        <p:spPr>
          <a:xfrm>
            <a:off x="838200" y="1617951"/>
            <a:ext cx="10134600" cy="1117294"/>
          </a:xfrm>
          <a:prstGeom prst="rect">
            <a:avLst/>
          </a:prstGeom>
          <a:noFill/>
        </p:spPr>
        <p:txBody>
          <a:bodyPr wrap="square">
            <a:spAutoFit/>
          </a:bodyPr>
          <a:lstStyle/>
          <a:p>
            <a:pPr>
              <a:lnSpc>
                <a:spcPct val="114000"/>
              </a:lnSpc>
            </a:pPr>
            <a:r>
              <a:rPr lang="en-US" altLang="zh-CN" sz="2000" b="1" dirty="0">
                <a:latin typeface="Times New Roman" panose="02020603050405020304" pitchFamily="18" charset="0"/>
                <a:cs typeface="Times New Roman" panose="02020603050405020304" pitchFamily="18" charset="0"/>
              </a:rPr>
              <a:t>Characteristics</a:t>
            </a:r>
            <a:r>
              <a:rPr lang="en-US" sz="2000" b="1" dirty="0">
                <a:latin typeface="Times New Roman" panose="02020603050405020304" pitchFamily="18" charset="0"/>
                <a:cs typeface="Times New Roman" panose="02020603050405020304" pitchFamily="18" charset="0"/>
              </a:rPr>
              <a:t>:</a:t>
            </a:r>
          </a:p>
          <a:p>
            <a:pPr marL="285750" indent="-285750">
              <a:lnSpc>
                <a:spcPct val="114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uilds upon SGD by considering past gradients to smooth out the updates.</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Uses a momentum factor to accelerate SGD in the relevant direction.</a:t>
            </a:r>
          </a:p>
        </p:txBody>
      </p:sp>
      <p:sp>
        <p:nvSpPr>
          <p:cNvPr id="9" name="TextBox 8">
            <a:extLst>
              <a:ext uri="{FF2B5EF4-FFF2-40B4-BE49-F238E27FC236}">
                <a16:creationId xmlns:a16="http://schemas.microsoft.com/office/drawing/2014/main" id="{CFAE9925-5506-39C8-740C-B1798D36C53A}"/>
              </a:ext>
            </a:extLst>
          </p:cNvPr>
          <p:cNvSpPr txBox="1"/>
          <p:nvPr/>
        </p:nvSpPr>
        <p:spPr>
          <a:xfrm>
            <a:off x="838200" y="4394551"/>
            <a:ext cx="6098344" cy="1117294"/>
          </a:xfrm>
          <a:prstGeom prst="rect">
            <a:avLst/>
          </a:prstGeom>
          <a:noFill/>
        </p:spPr>
        <p:txBody>
          <a:bodyPr wrap="square">
            <a:spAutoFit/>
          </a:bodyPr>
          <a:lstStyle/>
          <a:p>
            <a:pPr>
              <a:lnSpc>
                <a:spcPct val="114000"/>
              </a:lnSpc>
            </a:pPr>
            <a:r>
              <a:rPr lang="en-US" sz="2000" b="1" dirty="0">
                <a:latin typeface="Times New Roman" panose="02020603050405020304" pitchFamily="18" charset="0"/>
                <a:cs typeface="Times New Roman" panose="02020603050405020304" pitchFamily="18" charset="0"/>
              </a:rPr>
              <a:t>Advantages:</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Faster convergence than standard SGD.</a:t>
            </a:r>
          </a:p>
          <a:p>
            <a:pPr marL="285750" indent="-285750">
              <a:lnSpc>
                <a:spcPct val="114000"/>
              </a:lnSpc>
              <a:buFont typeface="Arial" panose="020B0604020202020204" pitchFamily="34" charset="0"/>
              <a:buChar char="•"/>
            </a:pPr>
            <a:r>
              <a:rPr lang="en-US" sz="2000" u="sng" dirty="0">
                <a:latin typeface="Times New Roman" panose="02020603050405020304" pitchFamily="18" charset="0"/>
                <a:cs typeface="Times New Roman" panose="02020603050405020304" pitchFamily="18" charset="0"/>
              </a:rPr>
              <a:t>Reduces oscillations and improves stabilit</a:t>
            </a:r>
            <a:r>
              <a:rPr lang="en-US" altLang="zh-CN" sz="2000" u="sng" dirty="0">
                <a:latin typeface="Times New Roman" panose="02020603050405020304" pitchFamily="18" charset="0"/>
                <a:cs typeface="Times New Roman" panose="02020603050405020304" pitchFamily="18" charset="0"/>
              </a:rPr>
              <a:t>y</a:t>
            </a:r>
            <a:r>
              <a:rPr lang="en-US" sz="2000" dirty="0">
                <a:latin typeface="Times New Roman" panose="02020603050405020304" pitchFamily="18" charset="0"/>
                <a:cs typeface="Times New Roman" panose="02020603050405020304" pitchFamily="18" charset="0"/>
              </a:rPr>
              <a:t>.</a:t>
            </a:r>
          </a:p>
        </p:txBody>
      </p:sp>
      <p:pic>
        <p:nvPicPr>
          <p:cNvPr id="53250" name="Picture 2" descr="Stochastic Gradient Descent on your microcontroller">
            <a:extLst>
              <a:ext uri="{FF2B5EF4-FFF2-40B4-BE49-F238E27FC236}">
                <a16:creationId xmlns:a16="http://schemas.microsoft.com/office/drawing/2014/main" id="{E94BCB43-3CB3-17E2-29A4-F2D1F8118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1562" y="3115034"/>
            <a:ext cx="5627077" cy="2632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B91423-FEAC-F5AE-DD46-5CC2DBF51A5A}"/>
              </a:ext>
            </a:extLst>
          </p:cNvPr>
          <p:cNvSpPr txBox="1"/>
          <p:nvPr/>
        </p:nvSpPr>
        <p:spPr>
          <a:xfrm>
            <a:off x="838200" y="3021042"/>
            <a:ext cx="2756076"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Parameter</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update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rule:</a:t>
            </a:r>
            <a:endParaRPr 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8EC9E61-D833-D0FE-8C07-33427DC15360}"/>
                  </a:ext>
                </a:extLst>
              </p:cNvPr>
              <p:cNvSpPr txBox="1"/>
              <p:nvPr/>
            </p:nvSpPr>
            <p:spPr>
              <a:xfrm>
                <a:off x="838200" y="3400869"/>
                <a:ext cx="5513362" cy="707886"/>
              </a:xfrm>
              <a:prstGeom prst="rect">
                <a:avLst/>
              </a:prstGeom>
              <a:noFill/>
            </p:spPr>
            <p:txBody>
              <a:bodyPr wrap="square">
                <a:spAutoFit/>
              </a:bodyPr>
              <a:lstStyle/>
              <a:p>
                <a:r>
                  <a:rPr lang="en-US" altLang="zh-CN" sz="2000" dirty="0">
                    <a:effectLst/>
                    <a:latin typeface="Times New Roman" panose="02020603050405020304" pitchFamily="18" charset="0"/>
                    <a:cs typeface="Times New Roman" panose="02020603050405020304" pitchFamily="18" charset="0"/>
                  </a:rPr>
                  <a:t>1.</a:t>
                </a:r>
                <a:r>
                  <a:rPr lang="zh-CN" altLang="en-US" sz="200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Update Velocity</a:t>
                </a:r>
                <a:r>
                  <a:rPr lang="en-US"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𝑣</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𝛾</m:t>
                    </m:r>
                    <m:r>
                      <a:rPr lang="en-US" altLang="zh-CN" sz="2000" b="0" i="1" smtClean="0">
                        <a:latin typeface="Cambria Math" panose="02040503050406030204" pitchFamily="18" charset="0"/>
                        <a:cs typeface="Times New Roman" panose="02020603050405020304" pitchFamily="18" charset="0"/>
                      </a:rPr>
                      <m:t>𝑣</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𝛼</m:t>
                    </m:r>
                    <m:r>
                      <m:rPr>
                        <m:sty m:val="p"/>
                      </m:r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Update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Parameter:</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𝑣</m:t>
                    </m:r>
                  </m:oMath>
                </a14:m>
                <a:endParaRPr lang="en-US" sz="2000" dirty="0">
                  <a:latin typeface="Times New Roman" panose="02020603050405020304" pitchFamily="18" charset="0"/>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28EC9E61-D833-D0FE-8C07-33427DC15360}"/>
                  </a:ext>
                </a:extLst>
              </p:cNvPr>
              <p:cNvSpPr txBox="1">
                <a:spLocks noRot="1" noChangeAspect="1" noMove="1" noResize="1" noEditPoints="1" noAdjustHandles="1" noChangeArrowheads="1" noChangeShapeType="1" noTextEdit="1"/>
              </p:cNvSpPr>
              <p:nvPr/>
            </p:nvSpPr>
            <p:spPr>
              <a:xfrm>
                <a:off x="838200" y="3400869"/>
                <a:ext cx="5513362" cy="707886"/>
              </a:xfrm>
              <a:prstGeom prst="rect">
                <a:avLst/>
              </a:prstGeom>
              <a:blipFill>
                <a:blip r:embed="rId3"/>
                <a:stretch>
                  <a:fillRect l="-1379" t="-5263" b="-14035"/>
                </a:stretch>
              </a:blipFill>
            </p:spPr>
            <p:txBody>
              <a:bodyPr/>
              <a:lstStyle/>
              <a:p>
                <a:r>
                  <a:rPr lang="en-US">
                    <a:noFill/>
                  </a:rPr>
                  <a:t> </a:t>
                </a:r>
              </a:p>
            </p:txBody>
          </p:sp>
        </mc:Fallback>
      </mc:AlternateContent>
    </p:spTree>
    <p:extLst>
      <p:ext uri="{BB962C8B-B14F-4D97-AF65-F5344CB8AC3E}">
        <p14:creationId xmlns:p14="http://schemas.microsoft.com/office/powerpoint/2010/main" val="141104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3250"/>
                                        </p:tgtEl>
                                        <p:attrNameLst>
                                          <p:attrName>style.visibility</p:attrName>
                                        </p:attrNameLst>
                                      </p:cBhvr>
                                      <p:to>
                                        <p:strVal val="visible"/>
                                      </p:to>
                                    </p:set>
                                    <p:animEffect transition="in" filter="fade">
                                      <p:cBhvr>
                                        <p:cTn id="31" dur="5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 grpId="0"/>
      <p:bldP spid="5"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05A6-67D8-B62A-5166-A363229909F9}"/>
              </a:ext>
            </a:extLst>
          </p:cNvPr>
          <p:cNvSpPr>
            <a:spLocks noGrp="1"/>
          </p:cNvSpPr>
          <p:nvPr>
            <p:ph type="title"/>
          </p:nvPr>
        </p:nvSpPr>
        <p:spPr/>
        <p:txBody>
          <a:bodyPr/>
          <a:lstStyle/>
          <a:p>
            <a:r>
              <a:rPr lang="en-US" dirty="0" err="1"/>
              <a:t>AdaGrad</a:t>
            </a:r>
            <a:r>
              <a:rPr lang="en-US" dirty="0"/>
              <a:t> (Adaptive Gradient Algorithm)</a:t>
            </a:r>
          </a:p>
        </p:txBody>
      </p:sp>
      <p:sp>
        <p:nvSpPr>
          <p:cNvPr id="7" name="TextBox 6">
            <a:extLst>
              <a:ext uri="{FF2B5EF4-FFF2-40B4-BE49-F238E27FC236}">
                <a16:creationId xmlns:a16="http://schemas.microsoft.com/office/drawing/2014/main" id="{C27D11F3-F50F-0316-3493-5A2CC2431E76}"/>
              </a:ext>
            </a:extLst>
          </p:cNvPr>
          <p:cNvSpPr txBox="1"/>
          <p:nvPr/>
        </p:nvSpPr>
        <p:spPr>
          <a:xfrm>
            <a:off x="838200" y="1617951"/>
            <a:ext cx="9993923" cy="1468159"/>
          </a:xfrm>
          <a:prstGeom prst="rect">
            <a:avLst/>
          </a:prstGeom>
          <a:noFill/>
        </p:spPr>
        <p:txBody>
          <a:bodyPr wrap="square">
            <a:spAutoFit/>
          </a:bodyPr>
          <a:lstStyle/>
          <a:p>
            <a:pPr>
              <a:lnSpc>
                <a:spcPct val="114000"/>
              </a:lnSpc>
            </a:pPr>
            <a:r>
              <a:rPr lang="en-US" altLang="zh-CN" sz="2000" b="1" dirty="0">
                <a:latin typeface="Times New Roman" panose="02020603050405020304" pitchFamily="18" charset="0"/>
                <a:cs typeface="Times New Roman" panose="02020603050405020304" pitchFamily="18" charset="0"/>
              </a:rPr>
              <a:t>Characteristics</a:t>
            </a:r>
            <a:r>
              <a:rPr lang="en-US" sz="2000" b="1" dirty="0">
                <a:latin typeface="Times New Roman" panose="02020603050405020304" pitchFamily="18" charset="0"/>
                <a:cs typeface="Times New Roman" panose="02020603050405020304" pitchFamily="18" charset="0"/>
              </a:rPr>
              <a:t>:</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Adjusts the learning rate to each parameter, decreasing it for parameters with large gradients.</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parameter has its own learning rate, which can be beneficial for datasets with features of varying importance or scale.</a:t>
            </a:r>
          </a:p>
        </p:txBody>
      </p:sp>
      <p:sp>
        <p:nvSpPr>
          <p:cNvPr id="9" name="TextBox 8">
            <a:extLst>
              <a:ext uri="{FF2B5EF4-FFF2-40B4-BE49-F238E27FC236}">
                <a16:creationId xmlns:a16="http://schemas.microsoft.com/office/drawing/2014/main" id="{CFAE9925-5506-39C8-740C-B1798D36C53A}"/>
              </a:ext>
            </a:extLst>
          </p:cNvPr>
          <p:cNvSpPr txBox="1"/>
          <p:nvPr/>
        </p:nvSpPr>
        <p:spPr>
          <a:xfrm>
            <a:off x="838200" y="3223485"/>
            <a:ext cx="9993922" cy="1468159"/>
          </a:xfrm>
          <a:prstGeom prst="rect">
            <a:avLst/>
          </a:prstGeom>
          <a:noFill/>
        </p:spPr>
        <p:txBody>
          <a:bodyPr wrap="square">
            <a:spAutoFit/>
          </a:bodyPr>
          <a:lstStyle/>
          <a:p>
            <a:pPr>
              <a:lnSpc>
                <a:spcPct val="114000"/>
              </a:lnSpc>
            </a:pPr>
            <a:r>
              <a:rPr lang="en-US" sz="2000" b="1" dirty="0">
                <a:latin typeface="Times New Roman" panose="02020603050405020304" pitchFamily="18" charset="0"/>
                <a:cs typeface="Times New Roman" panose="02020603050405020304" pitchFamily="18" charset="0"/>
              </a:rPr>
              <a:t>Advantages:</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effective learning rate decreases over time for each parameter</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liminates the need to manually tune the learning rate.</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Well-suited for dealing with sparse features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different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scales</a:t>
            </a:r>
            <a:r>
              <a:rPr lang="en-US" sz="20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DC6DA439-28DA-429D-E5A1-98F74A8C9759}"/>
              </a:ext>
            </a:extLst>
          </p:cNvPr>
          <p:cNvSpPr txBox="1"/>
          <p:nvPr/>
        </p:nvSpPr>
        <p:spPr>
          <a:xfrm>
            <a:off x="838200" y="4829019"/>
            <a:ext cx="9993922" cy="1117294"/>
          </a:xfrm>
          <a:prstGeom prst="rect">
            <a:avLst/>
          </a:prstGeom>
          <a:noFill/>
        </p:spPr>
        <p:txBody>
          <a:bodyPr wrap="square">
            <a:spAutoFit/>
          </a:bodyPr>
          <a:lstStyle/>
          <a:p>
            <a:pPr>
              <a:lnSpc>
                <a:spcPct val="114000"/>
              </a:lnSpc>
            </a:pPr>
            <a:r>
              <a:rPr lang="en-US" sz="2000" b="1" dirty="0">
                <a:latin typeface="Times New Roman" panose="02020603050405020304" pitchFamily="18" charset="0"/>
                <a:cs typeface="Times New Roman" panose="02020603050405020304" pitchFamily="18" charset="0"/>
              </a:rPr>
              <a:t>Disadvantages:</a:t>
            </a:r>
          </a:p>
          <a:p>
            <a:pPr marL="285750" indent="-285750">
              <a:lnSpc>
                <a:spcPct val="114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continuously accumulating squared gradient can lead to an excessively reduced learning rate, causing the algorithm to stop learning too early.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699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05A6-67D8-B62A-5166-A363229909F9}"/>
              </a:ext>
            </a:extLst>
          </p:cNvPr>
          <p:cNvSpPr>
            <a:spLocks noGrp="1"/>
          </p:cNvSpPr>
          <p:nvPr>
            <p:ph type="title"/>
          </p:nvPr>
        </p:nvSpPr>
        <p:spPr/>
        <p:txBody>
          <a:bodyPr/>
          <a:lstStyle/>
          <a:p>
            <a:r>
              <a:rPr lang="en-US" dirty="0" err="1"/>
              <a:t>AdaGrad</a:t>
            </a:r>
            <a:r>
              <a:rPr lang="en-US" dirty="0"/>
              <a:t> (Adaptive Gradient Algorithm)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27D11F3-F50F-0316-3493-5A2CC2431E76}"/>
                  </a:ext>
                </a:extLst>
              </p:cNvPr>
              <p:cNvSpPr txBox="1"/>
              <p:nvPr/>
            </p:nvSpPr>
            <p:spPr>
              <a:xfrm>
                <a:off x="838200" y="1617951"/>
                <a:ext cx="9993923" cy="2357633"/>
              </a:xfrm>
              <a:prstGeom prst="rect">
                <a:avLst/>
              </a:prstGeom>
              <a:noFill/>
            </p:spPr>
            <p:txBody>
              <a:bodyPr wrap="square">
                <a:spAutoFit/>
              </a:bodyPr>
              <a:lstStyle/>
              <a:p>
                <a:pPr>
                  <a:spcAft>
                    <a:spcPts val="600"/>
                  </a:spcAft>
                </a:pPr>
                <a:r>
                  <a:rPr lang="en-US" altLang="zh-CN" sz="2000" b="1" dirty="0">
                    <a:latin typeface="Times New Roman" panose="02020603050405020304" pitchFamily="18" charset="0"/>
                    <a:cs typeface="Times New Roman" panose="02020603050405020304" pitchFamily="18" charset="0"/>
                  </a:rPr>
                  <a:t>Parameter</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update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rule:</a:t>
                </a:r>
                <a:endParaRPr lang="en-US" sz="2000" dirty="0">
                  <a:latin typeface="Times New Roman" panose="02020603050405020304" pitchFamily="18" charset="0"/>
                  <a:cs typeface="Times New Roman" panose="02020603050405020304" pitchFamily="18" charset="0"/>
                </a:endParaRPr>
              </a:p>
              <a:p>
                <a:pPr marL="457200" indent="-457200">
                  <a:lnSpc>
                    <a:spcPct val="114000"/>
                  </a:lnSpc>
                  <a:spcAft>
                    <a:spcPts val="600"/>
                  </a:spcAft>
                  <a:buFont typeface="+mj-lt"/>
                  <a:buAutoNum type="arabicPeriod"/>
                </a:pPr>
                <a:r>
                  <a:rPr lang="en-US" sz="2000" dirty="0">
                    <a:latin typeface="Times New Roman" panose="02020603050405020304" pitchFamily="18" charset="0"/>
                    <a:cs typeface="Times New Roman" panose="02020603050405020304" pitchFamily="18" charset="0"/>
                  </a:rPr>
                  <a:t>Update </a:t>
                </a:r>
                <a:r>
                  <a:rPr lang="en-US" altLang="zh-CN" sz="2000" dirty="0">
                    <a:latin typeface="Times New Roman" panose="02020603050405020304" pitchFamily="18" charset="0"/>
                    <a:cs typeface="Times New Roman" panose="02020603050405020304" pitchFamily="18" charset="0"/>
                  </a:rPr>
                  <a:t>accumulation</a:t>
                </a:r>
                <a:r>
                  <a:rPr lang="en-US"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𝐺</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𝐺</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𝑔</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p>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where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𝑔</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gradient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 the loss function with respect to each parameter.</a:t>
                </a:r>
              </a:p>
              <a:p>
                <a:pPr marL="457200" indent="-457200">
                  <a:lnSpc>
                    <a:spcPct val="114000"/>
                  </a:lnSpc>
                  <a:spcAft>
                    <a:spcPts val="600"/>
                  </a:spcAft>
                  <a:buFont typeface="+mj-lt"/>
                  <a:buAutoNum type="arabicPeriod"/>
                </a:pPr>
                <a:r>
                  <a:rPr lang="en-US" altLang="zh-CN" sz="2000" dirty="0">
                    <a:latin typeface="Times New Roman" panose="02020603050405020304" pitchFamily="18" charset="0"/>
                    <a:cs typeface="Times New Roman" panose="02020603050405020304" pitchFamily="18" charset="0"/>
                  </a:rPr>
                  <a:t>Adjust Learning Rate: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Scale the learning rate for each parameter inversely proportional to the square root of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𝐺</m:t>
                    </m:r>
                  </m:oMath>
                </a14:m>
                <a:r>
                  <a:rPr lang="en-US" altLang="zh-CN" sz="2000" dirty="0">
                    <a:latin typeface="Times New Roman" panose="02020603050405020304" pitchFamily="18" charset="0"/>
                    <a:cs typeface="Times New Roman" panose="02020603050405020304" pitchFamily="18" charset="0"/>
                  </a:rPr>
                  <a:t>.</a:t>
                </a:r>
              </a:p>
              <a:p>
                <a:pPr marL="457200" indent="-457200">
                  <a:lnSpc>
                    <a:spcPct val="114000"/>
                  </a:lnSpc>
                  <a:spcAft>
                    <a:spcPts val="600"/>
                  </a:spcAft>
                  <a:buFont typeface="+mj-lt"/>
                  <a:buAutoNum type="arabicPeriod"/>
                </a:pPr>
                <a:r>
                  <a:rPr lang="en-US" altLang="zh-CN" sz="2000" dirty="0">
                    <a:latin typeface="Times New Roman" panose="02020603050405020304" pitchFamily="18" charset="0"/>
                    <a:cs typeface="Times New Roman" panose="02020603050405020304" pitchFamily="18" charset="0"/>
                  </a:rPr>
                  <a:t>Update Parameters: Update the parameters using the adjusted learning rate,</a:t>
                </a:r>
              </a:p>
            </p:txBody>
          </p:sp>
        </mc:Choice>
        <mc:Fallback>
          <p:sp>
            <p:nvSpPr>
              <p:cNvPr id="7" name="TextBox 6">
                <a:extLst>
                  <a:ext uri="{FF2B5EF4-FFF2-40B4-BE49-F238E27FC236}">
                    <a16:creationId xmlns:a16="http://schemas.microsoft.com/office/drawing/2014/main" id="{C27D11F3-F50F-0316-3493-5A2CC2431E76}"/>
                  </a:ext>
                </a:extLst>
              </p:cNvPr>
              <p:cNvSpPr txBox="1">
                <a:spLocks noRot="1" noChangeAspect="1" noMove="1" noResize="1" noEditPoints="1" noAdjustHandles="1" noChangeArrowheads="1" noChangeShapeType="1" noTextEdit="1"/>
              </p:cNvSpPr>
              <p:nvPr/>
            </p:nvSpPr>
            <p:spPr>
              <a:xfrm>
                <a:off x="838200" y="1617951"/>
                <a:ext cx="9993923" cy="2357633"/>
              </a:xfrm>
              <a:prstGeom prst="rect">
                <a:avLst/>
              </a:prstGeom>
              <a:blipFill>
                <a:blip r:embed="rId2"/>
                <a:stretch>
                  <a:fillRect l="-762" t="-1613" r="-1144" b="-43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ECCE743-F366-28F3-F5F4-CBB8815490F8}"/>
                  </a:ext>
                </a:extLst>
              </p:cNvPr>
              <p:cNvSpPr txBox="1"/>
              <p:nvPr/>
            </p:nvSpPr>
            <p:spPr>
              <a:xfrm>
                <a:off x="4454371" y="4152364"/>
                <a:ext cx="1902187" cy="5261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𝛼</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𝜖</m:t>
                              </m:r>
                            </m:e>
                          </m:rad>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𝑔</m:t>
                      </m:r>
                    </m:oMath>
                  </m:oMathPara>
                </a14:m>
                <a:endParaRPr lang="en-US" dirty="0"/>
              </a:p>
            </p:txBody>
          </p:sp>
        </mc:Choice>
        <mc:Fallback>
          <p:sp>
            <p:nvSpPr>
              <p:cNvPr id="3" name="TextBox 2">
                <a:extLst>
                  <a:ext uri="{FF2B5EF4-FFF2-40B4-BE49-F238E27FC236}">
                    <a16:creationId xmlns:a16="http://schemas.microsoft.com/office/drawing/2014/main" id="{2ECCE743-F366-28F3-F5F4-CBB8815490F8}"/>
                  </a:ext>
                </a:extLst>
              </p:cNvPr>
              <p:cNvSpPr txBox="1">
                <a:spLocks noRot="1" noChangeAspect="1" noMove="1" noResize="1" noEditPoints="1" noAdjustHandles="1" noChangeArrowheads="1" noChangeShapeType="1" noTextEdit="1"/>
              </p:cNvSpPr>
              <p:nvPr/>
            </p:nvSpPr>
            <p:spPr>
              <a:xfrm>
                <a:off x="4454371" y="4152364"/>
                <a:ext cx="1902187" cy="526170"/>
              </a:xfrm>
              <a:prstGeom prst="rect">
                <a:avLst/>
              </a:prstGeom>
              <a:blipFill>
                <a:blip r:embed="rId3"/>
                <a:stretch>
                  <a:fillRect l="-1325" r="-2649" b="-139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50C5572-6602-D335-5908-53EEC9D2686C}"/>
                  </a:ext>
                </a:extLst>
              </p:cNvPr>
              <p:cNvSpPr txBox="1"/>
              <p:nvPr/>
            </p:nvSpPr>
            <p:spPr>
              <a:xfrm>
                <a:off x="1295400" y="4855314"/>
                <a:ext cx="10058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where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rPr>
                      <m:t>𝛼</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the initial learning rate,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𝜖</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 small constant added to improve numerical stability. </a:t>
                </a:r>
                <a:endParaRPr lang="en-US" sz="2000" dirty="0">
                  <a:latin typeface="Times New Roman" panose="02020603050405020304" pitchFamily="18" charset="0"/>
                  <a:cs typeface="Times New Roman" panose="02020603050405020304" pitchFamily="18" charset="0"/>
                </a:endParaRPr>
              </a:p>
            </p:txBody>
          </p:sp>
        </mc:Choice>
        <mc:Fallback>
          <p:sp>
            <p:nvSpPr>
              <p:cNvPr id="4" name="TextBox 3">
                <a:extLst>
                  <a:ext uri="{FF2B5EF4-FFF2-40B4-BE49-F238E27FC236}">
                    <a16:creationId xmlns:a16="http://schemas.microsoft.com/office/drawing/2014/main" id="{B50C5572-6602-D335-5908-53EEC9D2686C}"/>
                  </a:ext>
                </a:extLst>
              </p:cNvPr>
              <p:cNvSpPr txBox="1">
                <a:spLocks noRot="1" noChangeAspect="1" noMove="1" noResize="1" noEditPoints="1" noAdjustHandles="1" noChangeArrowheads="1" noChangeShapeType="1" noTextEdit="1"/>
              </p:cNvSpPr>
              <p:nvPr/>
            </p:nvSpPr>
            <p:spPr>
              <a:xfrm>
                <a:off x="1295400" y="4855314"/>
                <a:ext cx="10058400" cy="400110"/>
              </a:xfrm>
              <a:prstGeom prst="rect">
                <a:avLst/>
              </a:prstGeom>
              <a:blipFill>
                <a:blip r:embed="rId4"/>
                <a:stretch>
                  <a:fillRect l="-757" t="-9375" b="-25000"/>
                </a:stretch>
              </a:blipFill>
            </p:spPr>
            <p:txBody>
              <a:bodyPr/>
              <a:lstStyle/>
              <a:p>
                <a:r>
                  <a:rPr lang="en-US">
                    <a:noFill/>
                  </a:rPr>
                  <a:t> </a:t>
                </a:r>
              </a:p>
            </p:txBody>
          </p:sp>
        </mc:Fallback>
      </mc:AlternateContent>
    </p:spTree>
    <p:extLst>
      <p:ext uri="{BB962C8B-B14F-4D97-AF65-F5344CB8AC3E}">
        <p14:creationId xmlns:p14="http://schemas.microsoft.com/office/powerpoint/2010/main" val="2931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05A6-67D8-B62A-5166-A363229909F9}"/>
              </a:ext>
            </a:extLst>
          </p:cNvPr>
          <p:cNvSpPr>
            <a:spLocks noGrp="1"/>
          </p:cNvSpPr>
          <p:nvPr>
            <p:ph type="title"/>
          </p:nvPr>
        </p:nvSpPr>
        <p:spPr/>
        <p:txBody>
          <a:bodyPr/>
          <a:lstStyle/>
          <a:p>
            <a:r>
              <a:rPr lang="en-US" dirty="0"/>
              <a:t>Adam (Adaptive Moment Estimation)</a:t>
            </a:r>
          </a:p>
        </p:txBody>
      </p:sp>
      <p:sp>
        <p:nvSpPr>
          <p:cNvPr id="7" name="TextBox 6">
            <a:extLst>
              <a:ext uri="{FF2B5EF4-FFF2-40B4-BE49-F238E27FC236}">
                <a16:creationId xmlns:a16="http://schemas.microsoft.com/office/drawing/2014/main" id="{C27D11F3-F50F-0316-3493-5A2CC2431E76}"/>
              </a:ext>
            </a:extLst>
          </p:cNvPr>
          <p:cNvSpPr txBox="1"/>
          <p:nvPr/>
        </p:nvSpPr>
        <p:spPr>
          <a:xfrm>
            <a:off x="838200" y="1617951"/>
            <a:ext cx="10134600" cy="1819024"/>
          </a:xfrm>
          <a:prstGeom prst="rect">
            <a:avLst/>
          </a:prstGeom>
          <a:noFill/>
        </p:spPr>
        <p:txBody>
          <a:bodyPr wrap="square">
            <a:spAutoFit/>
          </a:bodyPr>
          <a:lstStyle/>
          <a:p>
            <a:pPr>
              <a:lnSpc>
                <a:spcPct val="114000"/>
              </a:lnSpc>
            </a:pPr>
            <a:r>
              <a:rPr lang="en-US" altLang="zh-CN" sz="2000" b="1" dirty="0">
                <a:latin typeface="Times New Roman" panose="02020603050405020304" pitchFamily="18" charset="0"/>
                <a:cs typeface="Times New Roman" panose="02020603050405020304" pitchFamily="18" charset="0"/>
              </a:rPr>
              <a:t>Characteristics</a:t>
            </a:r>
            <a:r>
              <a:rPr lang="en-US" sz="2000" b="1" dirty="0">
                <a:latin typeface="Times New Roman" panose="02020603050405020304" pitchFamily="18" charset="0"/>
                <a:cs typeface="Times New Roman" panose="02020603050405020304" pitchFamily="18" charset="0"/>
              </a:rPr>
              <a:t>:</a:t>
            </a:r>
          </a:p>
          <a:p>
            <a:pPr marL="285750" indent="-285750">
              <a:lnSpc>
                <a:spcPct val="114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esigned to combine the advantages of two other popular optimizers: the adaptive learning rate feature of </a:t>
            </a:r>
            <a:r>
              <a:rPr lang="en-US" sz="2000" dirty="0" err="1">
                <a:latin typeface="Times New Roman" panose="02020603050405020304" pitchFamily="18" charset="0"/>
                <a:cs typeface="Times New Roman" panose="02020603050405020304" pitchFamily="18" charset="0"/>
              </a:rPr>
              <a:t>AdaGrad</a:t>
            </a:r>
            <a:r>
              <a:rPr lang="en-US" sz="2000" dirty="0">
                <a:latin typeface="Times New Roman" panose="02020603050405020304" pitchFamily="18" charset="0"/>
                <a:cs typeface="Times New Roman" panose="02020603050405020304" pitchFamily="18" charset="0"/>
              </a:rPr>
              <a:t> and the momentum feature of RMSprop.</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Different learning rates for different parameters and adjusts them throughout training.</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Corrects the bias in moving averages, especially important in the initial training phase.</a:t>
            </a:r>
          </a:p>
        </p:txBody>
      </p:sp>
      <p:sp>
        <p:nvSpPr>
          <p:cNvPr id="9" name="TextBox 8">
            <a:extLst>
              <a:ext uri="{FF2B5EF4-FFF2-40B4-BE49-F238E27FC236}">
                <a16:creationId xmlns:a16="http://schemas.microsoft.com/office/drawing/2014/main" id="{CFAE9925-5506-39C8-740C-B1798D36C53A}"/>
              </a:ext>
            </a:extLst>
          </p:cNvPr>
          <p:cNvSpPr txBox="1"/>
          <p:nvPr/>
        </p:nvSpPr>
        <p:spPr>
          <a:xfrm>
            <a:off x="838200" y="3504741"/>
            <a:ext cx="10668000" cy="1468159"/>
          </a:xfrm>
          <a:prstGeom prst="rect">
            <a:avLst/>
          </a:prstGeom>
          <a:noFill/>
        </p:spPr>
        <p:txBody>
          <a:bodyPr wrap="square">
            <a:spAutoFit/>
          </a:bodyPr>
          <a:lstStyle/>
          <a:p>
            <a:pPr>
              <a:lnSpc>
                <a:spcPct val="114000"/>
              </a:lnSpc>
            </a:pPr>
            <a:r>
              <a:rPr lang="en-US" sz="2000" b="1" dirty="0">
                <a:latin typeface="Times New Roman" panose="02020603050405020304" pitchFamily="18" charset="0"/>
                <a:cs typeface="Times New Roman" panose="02020603050405020304" pitchFamily="18" charset="0"/>
              </a:rPr>
              <a:t>Advantages:</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Combines the benefits of </a:t>
            </a:r>
            <a:r>
              <a:rPr lang="en-US" sz="2000" dirty="0" err="1">
                <a:latin typeface="Times New Roman" panose="02020603050405020304" pitchFamily="18" charset="0"/>
                <a:cs typeface="Times New Roman" panose="02020603050405020304" pitchFamily="18" charset="0"/>
              </a:rPr>
              <a:t>AdaGrad</a:t>
            </a:r>
            <a:r>
              <a:rPr lang="en-US" sz="2000" dirty="0">
                <a:latin typeface="Times New Roman" panose="02020603050405020304" pitchFamily="18" charset="0"/>
                <a:cs typeface="Times New Roman" panose="02020603050405020304" pitchFamily="18" charset="0"/>
              </a:rPr>
              <a:t> and RMSprop.</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Performs well in practice and across a wide range of non-convex optimization problems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large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dataset</a:t>
            </a:r>
            <a:r>
              <a:rPr lang="en-US" sz="20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DC6DA439-28DA-429D-E5A1-98F74A8C9759}"/>
              </a:ext>
            </a:extLst>
          </p:cNvPr>
          <p:cNvSpPr txBox="1"/>
          <p:nvPr/>
        </p:nvSpPr>
        <p:spPr>
          <a:xfrm>
            <a:off x="838200" y="5040666"/>
            <a:ext cx="9906000" cy="1117294"/>
          </a:xfrm>
          <a:prstGeom prst="rect">
            <a:avLst/>
          </a:prstGeom>
          <a:noFill/>
        </p:spPr>
        <p:txBody>
          <a:bodyPr wrap="square">
            <a:spAutoFit/>
          </a:bodyPr>
          <a:lstStyle/>
          <a:p>
            <a:pPr>
              <a:lnSpc>
                <a:spcPct val="114000"/>
              </a:lnSpc>
            </a:pPr>
            <a:r>
              <a:rPr lang="en-US" sz="2000" b="1" dirty="0">
                <a:latin typeface="Times New Roman" panose="02020603050405020304" pitchFamily="18" charset="0"/>
                <a:cs typeface="Times New Roman" panose="02020603050405020304" pitchFamily="18" charset="0"/>
              </a:rPr>
              <a:t>Disadvantages:</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Can be memory-intensive due to storing moving averages for each parameter.</a:t>
            </a:r>
          </a:p>
          <a:p>
            <a:pPr marL="285750" indent="-285750">
              <a:lnSpc>
                <a:spcPct val="114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Might not converge to the optimal solution in certain theoretical cases.</a:t>
            </a:r>
          </a:p>
        </p:txBody>
      </p:sp>
    </p:spTree>
    <p:extLst>
      <p:ext uri="{BB962C8B-B14F-4D97-AF65-F5344CB8AC3E}">
        <p14:creationId xmlns:p14="http://schemas.microsoft.com/office/powerpoint/2010/main" val="171980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05A6-67D8-B62A-5166-A363229909F9}"/>
              </a:ext>
            </a:extLst>
          </p:cNvPr>
          <p:cNvSpPr>
            <a:spLocks noGrp="1"/>
          </p:cNvSpPr>
          <p:nvPr>
            <p:ph type="title"/>
          </p:nvPr>
        </p:nvSpPr>
        <p:spPr/>
        <p:txBody>
          <a:bodyPr/>
          <a:lstStyle/>
          <a:p>
            <a:r>
              <a:rPr lang="en-US" dirty="0"/>
              <a:t>Adam (Adaptive Moment Estimation)</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27D11F3-F50F-0316-3493-5A2CC2431E76}"/>
                  </a:ext>
                </a:extLst>
              </p:cNvPr>
              <p:cNvSpPr txBox="1"/>
              <p:nvPr/>
            </p:nvSpPr>
            <p:spPr>
              <a:xfrm>
                <a:off x="838200" y="1617951"/>
                <a:ext cx="9993923" cy="3259803"/>
              </a:xfrm>
              <a:prstGeom prst="rect">
                <a:avLst/>
              </a:prstGeom>
              <a:noFill/>
            </p:spPr>
            <p:txBody>
              <a:bodyPr wrap="square">
                <a:spAutoFit/>
              </a:bodyPr>
              <a:lstStyle/>
              <a:p>
                <a:pPr>
                  <a:spcAft>
                    <a:spcPts val="600"/>
                  </a:spcAft>
                </a:pPr>
                <a:r>
                  <a:rPr lang="en-US" altLang="zh-CN" sz="2000" b="1" dirty="0">
                    <a:latin typeface="Times New Roman" panose="02020603050405020304" pitchFamily="18" charset="0"/>
                    <a:cs typeface="Times New Roman" panose="02020603050405020304" pitchFamily="18" charset="0"/>
                  </a:rPr>
                  <a:t>Parameter</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update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algorithm:</a:t>
                </a:r>
                <a:endParaRPr lang="en-US" sz="2000" dirty="0">
                  <a:latin typeface="Times New Roman" panose="02020603050405020304" pitchFamily="18" charset="0"/>
                  <a:cs typeface="Times New Roman" panose="02020603050405020304" pitchFamily="18" charset="0"/>
                </a:endParaRPr>
              </a:p>
              <a:p>
                <a:pPr marL="457200" indent="-457200">
                  <a:lnSpc>
                    <a:spcPct val="114000"/>
                  </a:lnSpc>
                  <a:spcAft>
                    <a:spcPts val="600"/>
                  </a:spcAft>
                  <a:buFont typeface="+mj-lt"/>
                  <a:buAutoNum type="arabicPeriod"/>
                </a:pPr>
                <a:r>
                  <a:rPr lang="en-US" altLang="zh-CN" sz="2000" dirty="0">
                    <a:latin typeface="Times New Roman" panose="02020603050405020304" pitchFamily="18" charset="0"/>
                    <a:cs typeface="Times New Roman" panose="02020603050405020304" pitchFamily="18" charset="0"/>
                  </a:rPr>
                  <a:t>Moving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averages</a:t>
                </a:r>
                <a:r>
                  <a:rPr lang="en-US"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two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vectors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𝑚</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𝑣</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used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store moving averages of the gradients and squared gradients,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both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initialized to zero.</a:t>
                </a:r>
              </a:p>
              <a:p>
                <a:pPr marL="457200" indent="-457200">
                  <a:lnSpc>
                    <a:spcPct val="114000"/>
                  </a:lnSpc>
                  <a:spcAft>
                    <a:spcPts val="600"/>
                  </a:spcAft>
                  <a:buFont typeface="+mj-lt"/>
                  <a:buAutoNum type="arabicPeriod"/>
                </a:pPr>
                <a:r>
                  <a:rPr lang="en-US" altLang="zh-CN" sz="2000" dirty="0">
                    <a:latin typeface="Times New Roman" panose="02020603050405020304" pitchFamily="18" charset="0"/>
                    <a:cs typeface="Times New Roman" panose="02020603050405020304" pitchFamily="18" charset="0"/>
                  </a:rPr>
                  <a:t>Hyperparameters: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𝛽</m:t>
                        </m:r>
                      </m:e>
                      <m:sub>
                        <m:r>
                          <a:rPr lang="en-US" altLang="zh-CN" sz="2000" b="0" i="1" smtClean="0">
                            <a:latin typeface="Cambria Math" panose="02040503050406030204" pitchFamily="18" charset="0"/>
                            <a:cs typeface="Times New Roman" panose="02020603050405020304" pitchFamily="18" charset="0"/>
                          </a:rPr>
                          <m:t>1</m:t>
                        </m:r>
                      </m:sub>
                    </m:sSub>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𝛽</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close to 1 (common defaults are 0.9 and 0.999).</a:t>
                </a:r>
              </a:p>
              <a:p>
                <a:pPr marL="457200" indent="-457200">
                  <a:lnSpc>
                    <a:spcPct val="114000"/>
                  </a:lnSpc>
                  <a:spcAft>
                    <a:spcPts val="600"/>
                  </a:spcAft>
                  <a:buFont typeface="+mj-lt"/>
                  <a:buAutoNum type="arabicPeriod"/>
                </a:pPr>
                <a:r>
                  <a:rPr lang="en-US" altLang="zh-CN" sz="2000" dirty="0">
                    <a:latin typeface="Times New Roman" panose="02020603050405020304" pitchFamily="18" charset="0"/>
                    <a:cs typeface="Times New Roman" panose="02020603050405020304" pitchFamily="18" charset="0"/>
                  </a:rPr>
                  <a:t>Update Moving Averages: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𝑚</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𝛽</m:t>
                        </m:r>
                      </m:e>
                      <m:sub>
                        <m:r>
                          <a:rPr lang="en-US" altLang="zh-CN" sz="2000" b="0" i="1" smtClean="0">
                            <a:latin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cs typeface="Times New Roman" panose="02020603050405020304" pitchFamily="18" charset="0"/>
                      </a:rPr>
                      <m:t>𝑚</m:t>
                    </m:r>
                    <m:r>
                      <a:rPr lang="en-US" altLang="zh-CN" sz="2000" b="0" i="1" smtClean="0">
                        <a:latin typeface="Cambria Math" panose="02040503050406030204" pitchFamily="18" charset="0"/>
                        <a:cs typeface="Times New Roman" panose="02020603050405020304" pitchFamily="18" charset="0"/>
                      </a:rPr>
                      <m:t>+</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1−</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𝛽</m:t>
                            </m:r>
                          </m:e>
                          <m:sub>
                            <m:r>
                              <a:rPr lang="en-US" altLang="zh-CN" sz="2000" b="0" i="1" smtClean="0">
                                <a:latin typeface="Cambria Math" panose="02040503050406030204" pitchFamily="18" charset="0"/>
                                <a:cs typeface="Times New Roman" panose="02020603050405020304" pitchFamily="18" charset="0"/>
                              </a:rPr>
                              <m:t>1</m:t>
                            </m:r>
                          </m:sub>
                        </m:sSub>
                      </m:e>
                    </m:d>
                    <m:r>
                      <a:rPr lang="en-US" altLang="zh-CN" sz="2000" b="0" i="1" smtClean="0">
                        <a:latin typeface="Cambria Math" panose="02040503050406030204" pitchFamily="18" charset="0"/>
                        <a:cs typeface="Times New Roman" panose="02020603050405020304" pitchFamily="18" charset="0"/>
                      </a:rPr>
                      <m:t>𝑔</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𝑣</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𝛽</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𝑣</m:t>
                    </m:r>
                    <m:r>
                      <a:rPr lang="en-US" altLang="zh-CN" sz="2000" b="0" i="1" smtClean="0">
                        <a:latin typeface="Cambria Math" panose="02040503050406030204" pitchFamily="18" charset="0"/>
                        <a:cs typeface="Times New Roman" panose="02020603050405020304" pitchFamily="18" charset="0"/>
                      </a:rPr>
                      <m:t>+</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1−</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𝛽</m:t>
                            </m:r>
                          </m:e>
                          <m:sub>
                            <m:r>
                              <a:rPr lang="en-US" altLang="zh-CN" sz="2000" b="0" i="1" smtClean="0">
                                <a:latin typeface="Cambria Math" panose="02040503050406030204" pitchFamily="18" charset="0"/>
                                <a:cs typeface="Times New Roman" panose="02020603050405020304" pitchFamily="18" charset="0"/>
                              </a:rPr>
                              <m:t>2</m:t>
                            </m:r>
                          </m:sub>
                        </m:sSub>
                      </m:e>
                    </m:d>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𝑔</m:t>
                        </m:r>
                      </m:e>
                      <m:sup>
                        <m:r>
                          <a:rPr lang="en-US" altLang="zh-CN" sz="2000" b="0" i="1" smtClean="0">
                            <a:latin typeface="Cambria Math" panose="02040503050406030204" pitchFamily="18" charset="0"/>
                            <a:cs typeface="Times New Roman" panose="02020603050405020304" pitchFamily="18" charset="0"/>
                          </a:rPr>
                          <m:t>2</m:t>
                        </m:r>
                      </m:sup>
                    </m:sSup>
                  </m:oMath>
                </a14:m>
                <a:r>
                  <a:rPr lang="en-US" altLang="zh-CN" sz="2000" dirty="0">
                    <a:latin typeface="Times New Roman" panose="02020603050405020304" pitchFamily="18" charset="0"/>
                    <a:cs typeface="Times New Roman" panose="02020603050405020304" pitchFamily="18" charset="0"/>
                  </a:rPr>
                  <a:t>.</a:t>
                </a:r>
              </a:p>
              <a:p>
                <a:pPr marL="457200" indent="-457200">
                  <a:lnSpc>
                    <a:spcPct val="114000"/>
                  </a:lnSpc>
                  <a:spcAft>
                    <a:spcPts val="600"/>
                  </a:spcAft>
                  <a:buFont typeface="+mj-lt"/>
                  <a:buAutoNum type="arabicPeriod"/>
                </a:pPr>
                <a:r>
                  <a:rPr lang="en-US" altLang="zh-CN" sz="2000" dirty="0">
                    <a:latin typeface="Times New Roman" panose="02020603050405020304" pitchFamily="18" charset="0"/>
                    <a:cs typeface="Times New Roman" panose="02020603050405020304" pitchFamily="18" charset="0"/>
                  </a:rPr>
                  <a:t>Correct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Bias: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sz="200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𝑚</m:t>
                        </m:r>
                      </m:e>
                    </m:acc>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𝑚</m:t>
                        </m:r>
                      </m:num>
                      <m:den>
                        <m:r>
                          <a:rPr lang="en-US" altLang="zh-CN" sz="2000" b="0" i="1" smtClean="0">
                            <a:latin typeface="Cambria Math" panose="02040503050406030204" pitchFamily="18" charset="0"/>
                            <a:cs typeface="Times New Roman" panose="02020603050405020304" pitchFamily="18" charset="0"/>
                          </a:rPr>
                          <m:t>1−</m:t>
                        </m:r>
                        <m:sSubSup>
                          <m:sSubSupPr>
                            <m:ctrlPr>
                              <a:rPr lang="en-US" altLang="zh-CN" sz="2000" b="0" i="1" smtClean="0">
                                <a:latin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cs typeface="Times New Roman" panose="02020603050405020304" pitchFamily="18" charset="0"/>
                              </a:rPr>
                              <m:t>𝛽</m:t>
                            </m:r>
                          </m:e>
                          <m:sub>
                            <m:r>
                              <a:rPr lang="en-US" altLang="zh-CN" sz="2000" b="0" i="1" smtClean="0">
                                <a:latin typeface="Cambria Math" panose="02040503050406030204" pitchFamily="18" charset="0"/>
                                <a:cs typeface="Times New Roman" panose="02020603050405020304" pitchFamily="18" charset="0"/>
                              </a:rPr>
                              <m:t>1</m:t>
                            </m:r>
                          </m:sub>
                          <m:sup>
                            <m:r>
                              <a:rPr lang="en-US" altLang="zh-CN" sz="2000" b="0" i="1" smtClean="0">
                                <a:latin typeface="Cambria Math" panose="02040503050406030204" pitchFamily="18" charset="0"/>
                                <a:cs typeface="Times New Roman" panose="02020603050405020304" pitchFamily="18" charset="0"/>
                              </a:rPr>
                              <m:t>𝑡</m:t>
                            </m:r>
                          </m:sup>
                        </m:sSubSup>
                      </m:den>
                    </m:f>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sz="200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𝑣</m:t>
                        </m:r>
                      </m:e>
                    </m:acc>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𝑣</m:t>
                        </m:r>
                      </m:num>
                      <m:den>
                        <m:r>
                          <a:rPr lang="en-US" altLang="zh-CN" sz="2000" i="1">
                            <a:latin typeface="Cambria Math" panose="02040503050406030204" pitchFamily="18" charset="0"/>
                            <a:cs typeface="Times New Roman" panose="02020603050405020304" pitchFamily="18" charset="0"/>
                          </a:rPr>
                          <m:t>1−</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𝛽</m:t>
                            </m:r>
                          </m:e>
                          <m:sub>
                            <m:r>
                              <a:rPr lang="en-US" altLang="zh-CN" sz="2000" b="0" i="1" smtClean="0">
                                <a:latin typeface="Cambria Math" panose="02040503050406030204" pitchFamily="18" charset="0"/>
                                <a:cs typeface="Times New Roman" panose="02020603050405020304" pitchFamily="18" charset="0"/>
                              </a:rPr>
                              <m:t>2</m:t>
                            </m:r>
                          </m:sub>
                          <m:sup>
                            <m:r>
                              <a:rPr lang="en-US" altLang="zh-CN" sz="2000" i="1">
                                <a:latin typeface="Cambria Math" panose="02040503050406030204" pitchFamily="18" charset="0"/>
                                <a:cs typeface="Times New Roman" panose="02020603050405020304" pitchFamily="18" charset="0"/>
                              </a:rPr>
                              <m:t>𝑡</m:t>
                            </m:r>
                          </m:sup>
                        </m:sSubSup>
                      </m:den>
                    </m:f>
                  </m:oMath>
                </a14:m>
                <a:r>
                  <a:rPr lang="en-US" altLang="zh-CN" sz="2000" dirty="0">
                    <a:latin typeface="Times New Roman" panose="02020603050405020304" pitchFamily="18" charset="0"/>
                    <a:cs typeface="Times New Roman" panose="02020603050405020304" pitchFamily="18" charset="0"/>
                  </a:rPr>
                  <a:t>.</a:t>
                </a:r>
              </a:p>
              <a:p>
                <a:pPr marL="457200" indent="-457200">
                  <a:lnSpc>
                    <a:spcPct val="114000"/>
                  </a:lnSpc>
                  <a:spcAft>
                    <a:spcPts val="600"/>
                  </a:spcAft>
                  <a:buFont typeface="+mj-lt"/>
                  <a:buAutoNum type="arabicPeriod"/>
                </a:pPr>
                <a:r>
                  <a:rPr lang="en-US" altLang="zh-CN" sz="2000" dirty="0">
                    <a:latin typeface="Times New Roman" panose="02020603050405020304" pitchFamily="18" charset="0"/>
                    <a:cs typeface="Times New Roman" panose="02020603050405020304" pitchFamily="18" charset="0"/>
                  </a:rPr>
                  <a:t>Adjust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parameters:</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𝛼</m:t>
                        </m:r>
                      </m:num>
                      <m:den>
                        <m:rad>
                          <m:radPr>
                            <m:degHide m:val="on"/>
                            <m:ctrlPr>
                              <a:rPr lang="en-US" altLang="zh-CN" sz="2000" b="0" i="1" smtClean="0">
                                <a:latin typeface="Cambria Math" panose="02040503050406030204" pitchFamily="18" charset="0"/>
                                <a:cs typeface="Times New Roman" panose="02020603050405020304" pitchFamily="18" charset="0"/>
                              </a:rPr>
                            </m:ctrlPr>
                          </m:radPr>
                          <m:deg/>
                          <m:e>
                            <m:acc>
                              <m:accPr>
                                <m:chr m:val="̂"/>
                                <m:ctrlPr>
                                  <a:rPr lang="en-US" altLang="zh-CN" sz="2000" b="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𝑣</m:t>
                                </m:r>
                              </m:e>
                            </m:acc>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𝜖</m:t>
                            </m:r>
                          </m:e>
                        </m:rad>
                      </m:den>
                    </m:f>
                    <m:acc>
                      <m:accPr>
                        <m:chr m:val="̂"/>
                        <m:ctrlPr>
                          <a:rPr lang="en-US" altLang="zh-CN" sz="2000" b="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𝑚</m:t>
                        </m:r>
                      </m:e>
                    </m:acc>
                  </m:oMath>
                </a14:m>
                <a:endParaRPr lang="en-US" altLang="zh-CN" sz="2000" dirty="0">
                  <a:latin typeface="Times New Roman" panose="02020603050405020304" pitchFamily="18"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C27D11F3-F50F-0316-3493-5A2CC2431E76}"/>
                  </a:ext>
                </a:extLst>
              </p:cNvPr>
              <p:cNvSpPr txBox="1">
                <a:spLocks noRot="1" noChangeAspect="1" noMove="1" noResize="1" noEditPoints="1" noAdjustHandles="1" noChangeArrowheads="1" noChangeShapeType="1" noTextEdit="1"/>
              </p:cNvSpPr>
              <p:nvPr/>
            </p:nvSpPr>
            <p:spPr>
              <a:xfrm>
                <a:off x="838200" y="1617951"/>
                <a:ext cx="9993923" cy="3259803"/>
              </a:xfrm>
              <a:prstGeom prst="rect">
                <a:avLst/>
              </a:prstGeom>
              <a:blipFill>
                <a:blip r:embed="rId2"/>
                <a:stretch>
                  <a:fillRect l="-762" t="-1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50C5572-6602-D335-5908-53EEC9D2686C}"/>
                  </a:ext>
                </a:extLst>
              </p:cNvPr>
              <p:cNvSpPr txBox="1"/>
              <p:nvPr/>
            </p:nvSpPr>
            <p:spPr>
              <a:xfrm>
                <a:off x="1295400" y="4855314"/>
                <a:ext cx="10058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where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rPr>
                      <m:t>𝛼</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the initial learning rate,</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𝜖</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 small constant added to improve numerical stability. </a:t>
                </a:r>
                <a:endParaRPr lang="en-US" sz="2000" dirty="0">
                  <a:latin typeface="Times New Roman" panose="02020603050405020304" pitchFamily="18" charset="0"/>
                  <a:cs typeface="Times New Roman" panose="02020603050405020304" pitchFamily="18" charset="0"/>
                </a:endParaRPr>
              </a:p>
            </p:txBody>
          </p:sp>
        </mc:Choice>
        <mc:Fallback>
          <p:sp>
            <p:nvSpPr>
              <p:cNvPr id="4" name="TextBox 3">
                <a:extLst>
                  <a:ext uri="{FF2B5EF4-FFF2-40B4-BE49-F238E27FC236}">
                    <a16:creationId xmlns:a16="http://schemas.microsoft.com/office/drawing/2014/main" id="{B50C5572-6602-D335-5908-53EEC9D2686C}"/>
                  </a:ext>
                </a:extLst>
              </p:cNvPr>
              <p:cNvSpPr txBox="1">
                <a:spLocks noRot="1" noChangeAspect="1" noMove="1" noResize="1" noEditPoints="1" noAdjustHandles="1" noChangeArrowheads="1" noChangeShapeType="1" noTextEdit="1"/>
              </p:cNvSpPr>
              <p:nvPr/>
            </p:nvSpPr>
            <p:spPr>
              <a:xfrm>
                <a:off x="1295400" y="4855314"/>
                <a:ext cx="10058400" cy="400110"/>
              </a:xfrm>
              <a:prstGeom prst="rect">
                <a:avLst/>
              </a:prstGeom>
              <a:blipFill>
                <a:blip r:embed="rId3"/>
                <a:stretch>
                  <a:fillRect l="-757" t="-9375" b="-25000"/>
                </a:stretch>
              </a:blipFill>
            </p:spPr>
            <p:txBody>
              <a:bodyPr/>
              <a:lstStyle/>
              <a:p>
                <a:r>
                  <a:rPr lang="en-US">
                    <a:noFill/>
                  </a:rPr>
                  <a:t> </a:t>
                </a:r>
              </a:p>
            </p:txBody>
          </p:sp>
        </mc:Fallback>
      </mc:AlternateContent>
    </p:spTree>
    <p:extLst>
      <p:ext uri="{BB962C8B-B14F-4D97-AF65-F5344CB8AC3E}">
        <p14:creationId xmlns:p14="http://schemas.microsoft.com/office/powerpoint/2010/main" val="266924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3801041"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Neural</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Network</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Basics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809869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 </a:t>
            </a:r>
            <a:r>
              <a:rPr lang="en-US" altLang="zh-CN" sz="2800" dirty="0">
                <a:latin typeface="Times New Roman" panose="02020603050405020304" pitchFamily="18" charset="0"/>
                <a:cs typeface="Times New Roman" panose="02020603050405020304" pitchFamily="18" charset="0"/>
              </a:rPr>
              <a:t>Perceptron Model and Multilayer </a:t>
            </a:r>
            <a:r>
              <a:rPr lang="en-US" altLang="zh-CN" sz="2800" dirty="0" err="1">
                <a:latin typeface="Times New Roman" panose="02020603050405020304" pitchFamily="18" charset="0"/>
                <a:cs typeface="Times New Roman" panose="02020603050405020304" pitchFamily="18" charset="0"/>
              </a:rPr>
              <a:t>Perceptrons</a:t>
            </a:r>
            <a:r>
              <a:rPr lang="en-US" altLang="zh-CN" sz="2800" dirty="0">
                <a:latin typeface="Times New Roman" panose="02020603050405020304" pitchFamily="18" charset="0"/>
                <a:cs typeface="Times New Roman" panose="02020603050405020304" pitchFamily="18" charset="0"/>
              </a:rPr>
              <a:t> (MLP)</a:t>
            </a: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345261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Activation Functions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2637260"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4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Loss Functions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3B92D23-D0EE-9562-A597-9F7D4EB1CAD3}"/>
              </a:ext>
            </a:extLst>
          </p:cNvPr>
          <p:cNvSpPr txBox="1"/>
          <p:nvPr/>
        </p:nvSpPr>
        <p:spPr>
          <a:xfrm>
            <a:off x="838198" y="5279136"/>
            <a:ext cx="4056431" cy="523220"/>
          </a:xfrm>
          <a:prstGeom prst="rect">
            <a:avLst/>
          </a:prstGeom>
          <a:noFill/>
        </p:spPr>
        <p:txBody>
          <a:bodyPr wrap="none" rtlCol="0">
            <a:spAutoFit/>
          </a:bodyPr>
          <a:lstStyle/>
          <a:p>
            <a:r>
              <a:rPr lang="en-US" altLang="zh-CN" sz="2800" dirty="0">
                <a:solidFill>
                  <a:schemeClr val="bg2">
                    <a:lumMod val="90000"/>
                  </a:schemeClr>
                </a:solidFill>
                <a:latin typeface="Times New Roman" panose="02020603050405020304" pitchFamily="18" charset="0"/>
                <a:cs typeface="Times New Roman" panose="02020603050405020304" pitchFamily="18" charset="0"/>
              </a:rPr>
              <a:t>5</a:t>
            </a:r>
            <a:r>
              <a:rPr 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Optimization Techniques</a:t>
            </a:r>
          </a:p>
        </p:txBody>
      </p:sp>
    </p:spTree>
    <p:extLst>
      <p:ext uri="{BB962C8B-B14F-4D97-AF65-F5344CB8AC3E}">
        <p14:creationId xmlns:p14="http://schemas.microsoft.com/office/powerpoint/2010/main" val="1757265386"/>
      </p:ext>
    </p:extLst>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ep Learning Chapter1" id="{BBDEC7A5-7125-9040-96E9-C02F6A0B39FA}" vid="{6F15FAA0-C1B8-BD46-A684-323F4FEC8A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30739</TotalTime>
  <Words>11431</Words>
  <Application>Microsoft Macintosh PowerPoint</Application>
  <PresentationFormat>Widescreen</PresentationFormat>
  <Paragraphs>1147</Paragraphs>
  <Slides>89</Slides>
  <Notes>66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Cambria Math</vt:lpstr>
      <vt:lpstr>Courier New</vt:lpstr>
      <vt:lpstr>Garamond</vt:lpstr>
      <vt:lpstr>Times New Roman</vt:lpstr>
      <vt:lpstr>Template</vt:lpstr>
      <vt:lpstr>Bios 7xx: Deep Learning Methods for Biomedical Applications with Pytorch</vt:lpstr>
      <vt:lpstr>Content</vt:lpstr>
      <vt:lpstr>Content</vt:lpstr>
      <vt:lpstr>Neural Network Basics</vt:lpstr>
      <vt:lpstr>Neural Network Basics</vt:lpstr>
      <vt:lpstr>Neural Network Basics</vt:lpstr>
      <vt:lpstr>Neural Network Basics</vt:lpstr>
      <vt:lpstr>Training of a Neural Network</vt:lpstr>
      <vt:lpstr>Content</vt:lpstr>
      <vt:lpstr>Perceptron Model</vt:lpstr>
      <vt:lpstr>Anatomy of a Perceptron</vt:lpstr>
      <vt:lpstr>Anatomy of a Perceptron</vt:lpstr>
      <vt:lpstr>Perceptron Model in PyTorch from Scratch</vt:lpstr>
      <vt:lpstr>Perceptron: simplified</vt:lpstr>
      <vt:lpstr>Multi Output Perceptron</vt:lpstr>
      <vt:lpstr>Multi Output Perceptron</vt:lpstr>
      <vt:lpstr>Multi Output Perceptron</vt:lpstr>
      <vt:lpstr>Single-Layer Neural Network</vt:lpstr>
      <vt:lpstr>Multilayer Perceptrons (MLP)</vt:lpstr>
      <vt:lpstr>Multilayer Perceptrons (MLP) in PyTorch</vt:lpstr>
      <vt:lpstr>Content</vt:lpstr>
      <vt:lpstr>Activation Function - The Gateway to Non-Linearity</vt:lpstr>
      <vt:lpstr>Types of Activation Function</vt:lpstr>
      <vt:lpstr>Linear Activation Function</vt:lpstr>
      <vt:lpstr>Sigmoid Activation Function</vt:lpstr>
      <vt:lpstr>Tanh (Hyperbolic Tangent) Activation</vt:lpstr>
      <vt:lpstr>ReLU (Rectified Linear Unit) Activation</vt:lpstr>
      <vt:lpstr>Softmax Activation</vt:lpstr>
      <vt:lpstr>Activation Function in PyTorch</vt:lpstr>
      <vt:lpstr>Activation Function Choice</vt:lpstr>
      <vt:lpstr>Content</vt:lpstr>
      <vt:lpstr>Loss Function</vt:lpstr>
      <vt:lpstr>Loss Function for Regression</vt:lpstr>
      <vt:lpstr>Loss Function for Regression - MSE</vt:lpstr>
      <vt:lpstr>Loss Function for Regression - MAE</vt:lpstr>
      <vt:lpstr>Loss Function for Regression – MSE vs MAE</vt:lpstr>
      <vt:lpstr>Loss Function for Regression – MSE vs MAE</vt:lpstr>
      <vt:lpstr>Loss Function for Classification</vt:lpstr>
      <vt:lpstr>Loss Function for Classification – BCE</vt:lpstr>
      <vt:lpstr>nn.BCELoss in PyTorch</vt:lpstr>
      <vt:lpstr>Loss Function for Classification – Cross Entropy</vt:lpstr>
      <vt:lpstr>Loss Function for Classification – Cross Entropy</vt:lpstr>
      <vt:lpstr>Loss Function for Classification – Cross Entropy</vt:lpstr>
      <vt:lpstr>Loss Function for Classification – Cross Entropy</vt:lpstr>
      <vt:lpstr>nn.CrossEntropyLoss in PyTorch</vt:lpstr>
      <vt:lpstr>nn.CrossEntropyLoss in PyTorch</vt:lpstr>
      <vt:lpstr>Loss Function for Classification – KL Divergence</vt:lpstr>
      <vt:lpstr>Loss Function for Classification – KL Divergence</vt:lpstr>
      <vt:lpstr>nn.KLDivLoss in PyTorch</vt:lpstr>
      <vt:lpstr>nn.KLDivLoss in PyTorch</vt:lpstr>
      <vt:lpstr>nn.KLDivLoss in PyTorch</vt:lpstr>
      <vt:lpstr>nn.KLDivLoss in PyTorch</vt:lpstr>
      <vt:lpstr>Loss Function for Classification – NLL Loss</vt:lpstr>
      <vt:lpstr>Loss Function for Classification – NLL Loss</vt:lpstr>
      <vt:lpstr>nn.NLLLoss in PyTorch</vt:lpstr>
      <vt:lpstr>Loss Function for Classification Summary</vt:lpstr>
      <vt:lpstr>Create Custom Loss Function as Python function</vt:lpstr>
      <vt:lpstr>Create Custom Loss Function with Class Definition</vt:lpstr>
      <vt:lpstr>Dice Loss Function</vt:lpstr>
      <vt:lpstr>Dice Loss Function</vt:lpstr>
      <vt:lpstr>Dice Loss Function in PyTorch</vt:lpstr>
      <vt:lpstr>Dice Loss Function in PyTorch</vt:lpstr>
      <vt:lpstr>Content</vt:lpstr>
      <vt:lpstr>Loss Optimization</vt:lpstr>
      <vt:lpstr>Function Optimization</vt:lpstr>
      <vt:lpstr>Function Optimization</vt:lpstr>
      <vt:lpstr>Multi-Dimension Optimization Process</vt:lpstr>
      <vt:lpstr>Multi-Dimension Optimization Process</vt:lpstr>
      <vt:lpstr>Multi-Dimension Optimization Process</vt:lpstr>
      <vt:lpstr>Gradient Descent</vt:lpstr>
      <vt:lpstr>Gradient Descent</vt:lpstr>
      <vt:lpstr>Review: Train a Model</vt:lpstr>
      <vt:lpstr>Gradient Descent</vt:lpstr>
      <vt:lpstr>Gradient Descent</vt:lpstr>
      <vt:lpstr>Gradient Descent</vt:lpstr>
      <vt:lpstr>Gradient Descent</vt:lpstr>
      <vt:lpstr>Gradient Descent</vt:lpstr>
      <vt:lpstr>Gradient Computation: Backpropagation</vt:lpstr>
      <vt:lpstr>Gradient Computation: Backpropagation</vt:lpstr>
      <vt:lpstr>Effect of Learning Rate on Optimization</vt:lpstr>
      <vt:lpstr>Adaptive Learning Rate</vt:lpstr>
      <vt:lpstr>Adaptive Learning Rate</vt:lpstr>
      <vt:lpstr>Optimization Algorithms in PyTorch</vt:lpstr>
      <vt:lpstr>Stochastic Gradient Descent (SGD)</vt:lpstr>
      <vt:lpstr>Gradient Descent with Momentum</vt:lpstr>
      <vt:lpstr>AdaGrad (Adaptive Gradient Algorithm)</vt:lpstr>
      <vt:lpstr>AdaGrad (Adaptive Gradient Algorithm)</vt:lpstr>
      <vt:lpstr>Adam (Adaptive Moment Estimation)</vt:lpstr>
      <vt:lpstr>Adam (Adaptive Moment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 7xx: Deep Learning Methods for Biomedical Applications with Pytorch</dc:title>
  <dc:creator>Tang, Jiarui</dc:creator>
  <cp:lastModifiedBy>Tang, Jiarui</cp:lastModifiedBy>
  <cp:revision>19</cp:revision>
  <dcterms:created xsi:type="dcterms:W3CDTF">2024-01-02T21:18:54Z</dcterms:created>
  <dcterms:modified xsi:type="dcterms:W3CDTF">2024-01-24T05:39:33Z</dcterms:modified>
</cp:coreProperties>
</file>